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8"/>
  </p:notesMasterIdLst>
  <p:sldIdLst>
    <p:sldId id="297" r:id="rId2"/>
    <p:sldId id="257" r:id="rId3"/>
    <p:sldId id="258" r:id="rId4"/>
    <p:sldId id="259" r:id="rId5"/>
    <p:sldId id="276" r:id="rId6"/>
    <p:sldId id="277" r:id="rId7"/>
    <p:sldId id="278" r:id="rId8"/>
    <p:sldId id="293" r:id="rId9"/>
    <p:sldId id="294" r:id="rId10"/>
    <p:sldId id="295" r:id="rId11"/>
    <p:sldId id="283" r:id="rId12"/>
    <p:sldId id="284" r:id="rId13"/>
    <p:sldId id="286" r:id="rId14"/>
    <p:sldId id="292" r:id="rId15"/>
    <p:sldId id="296" r:id="rId16"/>
    <p:sldId id="274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78360" autoAdjust="0"/>
  </p:normalViewPr>
  <p:slideViewPr>
    <p:cSldViewPr>
      <p:cViewPr varScale="1">
        <p:scale>
          <a:sx n="53" d="100"/>
          <a:sy n="53" d="100"/>
        </p:scale>
        <p:origin x="-17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21D98CC-9B69-49B2-B632-26366474C63E}" type="datetimeFigureOut">
              <a:rPr lang="he-IL" smtClean="0"/>
              <a:t>כ"ה/אייר/תשע"ה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D887955-D314-4D20-BB96-D7F3A04D44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557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87955-D314-4D20-BB96-D7F3A04D4493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942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87955-D314-4D20-BB96-D7F3A04D4493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3554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המימוש של הפעולה הרקורסיבית</a:t>
            </a:r>
            <a:r>
              <a:rPr lang="he-IL" baseline="0" dirty="0" smtClean="0"/>
              <a:t> הרבה יותר טבעי ופשוט עם שרשרת חוליות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87955-D314-4D20-BB96-D7F3A04D4493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4966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מחיקה של חוליה מצריכה</a:t>
            </a:r>
            <a:r>
              <a:rPr lang="he-IL" baseline="0" dirty="0" smtClean="0"/>
              <a:t> מציאה של החוליה </a:t>
            </a:r>
            <a:r>
              <a:rPr lang="he-IL" u="sng" baseline="0" dirty="0" smtClean="0"/>
              <a:t>הקודמת</a:t>
            </a:r>
            <a:r>
              <a:rPr lang="he-IL" u="none" baseline="0" dirty="0" smtClean="0"/>
              <a:t> לה בשרשרת -&gt; מעלה את דרגת הקושי של השאלה</a:t>
            </a:r>
          </a:p>
          <a:p>
            <a:r>
              <a:rPr lang="he-IL" u="none" baseline="0" dirty="0" smtClean="0"/>
              <a:t>כעת מחיקה דורשת שלוש הוראות לעומת הוראה אחת.</a:t>
            </a:r>
            <a:endParaRPr lang="he-IL" u="none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87955-D314-4D20-BB96-D7F3A04D4493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5216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פעולת מחיקה בשרשרת חוליות אינה פשוטה</a:t>
            </a:r>
          </a:p>
          <a:p>
            <a:r>
              <a:rPr lang="he-IL" dirty="0" smtClean="0"/>
              <a:t>בנוסף השאלה (כנראה במודע) נמנעת ממצב בו יש למחוק את האיבר הראשון ב 2</a:t>
            </a:r>
            <a:r>
              <a:rPr lang="en-US" dirty="0" smtClean="0"/>
              <a:t>L</a:t>
            </a:r>
            <a:r>
              <a:rPr lang="he-IL" dirty="0" smtClean="0"/>
              <a:t> (המועברת כפרמטר לפעולה)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87955-D314-4D20-BB96-D7F3A04D4493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0531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ניתן לראות כי פתרון השאלה כפי שהיא בתכנית החדשה הופך להיות יותר מורכב, מכיוון שיש צורך למצוא את האיבר ה-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ברשימה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L2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ובהתאם לערכו אולי גם </a:t>
            </a:r>
            <a:r>
              <a:rPr lang="he-I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למחוק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אותו,</a:t>
            </a:r>
            <a:b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ולכן יש לבצע סריקה שעוצרת ב</a:t>
            </a:r>
            <a:r>
              <a:rPr lang="he-I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איבר ה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k-1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בעיה נוספת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שהיתה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יכולה להיווצר היא מחיקת האיבר הראשון בשרשרת חוליות שהועברה כפרמטר לפעולה. אך בעיה זו לא קיימת מכיוון שמחיקה מתבצעת רק עבור איברים שמקומם ברשימה זוגי.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שתי הצעות ל"שיפוץ" השאלה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עבור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זוגי הכנס ל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L3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איבר שהערך שלו הוא ריבוע הערך של האיבר שמיקומו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מתחילת הרשימה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L2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b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(עבור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אי-זוגי אין שינוי)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רק לבצע מחיקה מרשימה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L2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עבור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זוגי, ולא לבצע דבר עבור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אי-זוגי.</a:t>
            </a:r>
            <a:b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כלומר אין בנייה והחזרה של רשימה שלישית.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87955-D314-4D20-BB96-D7F3A04D4493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5899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ניתן לראות כי פתרון השאלה כפי שהיא בתכנית החדשה הופך להיות יותר מורכב, מכיוון שיש צורך למצוא את האיבר ה-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ברשימה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L2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ובהתאם לערכו אולי גם </a:t>
            </a:r>
            <a:r>
              <a:rPr lang="he-I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למחוק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אותו,</a:t>
            </a:r>
            <a:b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ולכן יש לבצע סריקה שעוצרת ב</a:t>
            </a:r>
            <a:r>
              <a:rPr lang="he-I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איבר ה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k-1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בעיה נוספת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שהיתה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יכולה להיווצר היא מחיקת האיבר הראשון בשרשרת חוליות שהועברה כפרמטר לפעולה. אך בעיה זו לא קיימת מכיוון שמחיקה מתבצעת רק עבור איברים שמקומם ברשימה זוגי.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שתי הצעות ל"שיפוץ" השאלה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עבור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זוגי הכנס ל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L3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איבר שהערך שלו הוא ריבוע הערך של האיבר שמיקומו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מתחילת הרשימה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L2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b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(עבור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אי-זוגי אין שינוי)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רק לבצע מחיקה מרשימה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L2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עבור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זוגי, ולא לבצע דבר עבור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אי-זוגי.</a:t>
            </a:r>
            <a:b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כלומר אין בנייה והחזרה של רשימה שלישית.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87955-D314-4D20-BB96-D7F3A04D4493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5899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644E-95CF-43F2-97DA-66EA1301B57F}" type="datetimeFigureOut">
              <a:rPr lang="he-IL" smtClean="0"/>
              <a:t>כ"ה/אייר/תשע"ה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8506-C5AA-43C7-BBFE-BD8AB26C27CE}" type="slidenum">
              <a:rPr lang="he-IL" smtClean="0"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644E-95CF-43F2-97DA-66EA1301B57F}" type="datetimeFigureOut">
              <a:rPr lang="he-IL" smtClean="0"/>
              <a:t>כ"ה/אייר/תשע"ה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8506-C5AA-43C7-BBFE-BD8AB26C27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644E-95CF-43F2-97DA-66EA1301B57F}" type="datetimeFigureOut">
              <a:rPr lang="he-IL" smtClean="0"/>
              <a:t>כ"ה/אייר/תשע"ה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8506-C5AA-43C7-BBFE-BD8AB26C27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644E-95CF-43F2-97DA-66EA1301B57F}" type="datetimeFigureOut">
              <a:rPr lang="he-IL" smtClean="0"/>
              <a:t>כ"ה/אייר/תשע"ה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8506-C5AA-43C7-BBFE-BD8AB26C27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644E-95CF-43F2-97DA-66EA1301B57F}" type="datetimeFigureOut">
              <a:rPr lang="he-IL" smtClean="0"/>
              <a:t>כ"ה/אייר/תשע"ה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8506-C5AA-43C7-BBFE-BD8AB26C27CE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644E-95CF-43F2-97DA-66EA1301B57F}" type="datetimeFigureOut">
              <a:rPr lang="he-IL" smtClean="0"/>
              <a:t>כ"ה/אייר/תשע"ה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8506-C5AA-43C7-BBFE-BD8AB26C27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644E-95CF-43F2-97DA-66EA1301B57F}" type="datetimeFigureOut">
              <a:rPr lang="he-IL" smtClean="0"/>
              <a:t>כ"ה/אייר/תשע"ה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8506-C5AA-43C7-BBFE-BD8AB26C27CE}" type="slidenum">
              <a:rPr lang="he-IL" smtClean="0"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644E-95CF-43F2-97DA-66EA1301B57F}" type="datetimeFigureOut">
              <a:rPr lang="he-IL" smtClean="0"/>
              <a:t>כ"ה/אייר/תשע"ה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8506-C5AA-43C7-BBFE-BD8AB26C27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644E-95CF-43F2-97DA-66EA1301B57F}" type="datetimeFigureOut">
              <a:rPr lang="he-IL" smtClean="0"/>
              <a:t>כ"ה/אייר/תשע"ה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8506-C5AA-43C7-BBFE-BD8AB26C27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644E-95CF-43F2-97DA-66EA1301B57F}" type="datetimeFigureOut">
              <a:rPr lang="he-IL" smtClean="0"/>
              <a:t>כ"ה/אייר/תשע"ה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8506-C5AA-43C7-BBFE-BD8AB26C27CE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644E-95CF-43F2-97DA-66EA1301B57F}" type="datetimeFigureOut">
              <a:rPr lang="he-IL" smtClean="0"/>
              <a:t>כ"ה/אייר/תשע"ה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8506-C5AA-43C7-BBFE-BD8AB26C27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F3F644E-95CF-43F2-97DA-66EA1301B57F}" type="datetimeFigureOut">
              <a:rPr lang="he-IL" smtClean="0"/>
              <a:t>כ"ה/אייר/תשע"ה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B5A8506-C5AA-43C7-BBFE-BD8AB26C27CE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dirty="0" smtClean="0"/>
              <a:t>רשימה </a:t>
            </a:r>
            <a:r>
              <a:rPr lang="he-IL" dirty="0" smtClean="0">
                <a:sym typeface="Wingdings" panose="05000000000000000000" pitchFamily="2" charset="2"/>
              </a:rPr>
              <a:t> שרשרת חוליות</a:t>
            </a: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1403648" y="3505200"/>
            <a:ext cx="6400800" cy="2876128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/>
              <a:t>שאלות מבחינות בגרות</a:t>
            </a:r>
          </a:p>
          <a:p>
            <a:pPr algn="ctr"/>
            <a:endParaRPr lang="he-IL" dirty="0"/>
          </a:p>
          <a:p>
            <a:pPr algn="ctr"/>
            <a:endParaRPr lang="he-IL" dirty="0" smtClean="0"/>
          </a:p>
          <a:p>
            <a:pPr algn="ctr"/>
            <a:endParaRPr lang="he-IL" dirty="0"/>
          </a:p>
          <a:p>
            <a:pPr algn="ctr"/>
            <a:r>
              <a:rPr lang="he-IL" dirty="0" smtClean="0"/>
              <a:t>רוני </a:t>
            </a:r>
            <a:r>
              <a:rPr lang="he-IL" dirty="0"/>
              <a:t>אלנקרי וענת שלוס-סגל</a:t>
            </a:r>
            <a:r>
              <a:rPr lang="en-US" dirty="0"/>
              <a:t/>
            </a:r>
            <a:br>
              <a:rPr lang="en-US" dirty="0"/>
            </a:b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92693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828600" y="404664"/>
            <a:ext cx="9144000" cy="6453336"/>
          </a:xfrm>
        </p:spPr>
        <p:txBody>
          <a:bodyPr>
            <a:noAutofit/>
          </a:bodyPr>
          <a:lstStyle/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public static void </a:t>
            </a:r>
            <a:r>
              <a:rPr lang="en-US" sz="1900" b="1" dirty="0" err="1" smtClean="0">
                <a:latin typeface="Calibri" panose="020F0502020204030204" pitchFamily="34" charset="0"/>
              </a:rPr>
              <a:t>removeDuplications</a:t>
            </a:r>
            <a:r>
              <a:rPr lang="en-US" sz="1900" dirty="0" smtClean="0">
                <a:latin typeface="Calibri" panose="020F0502020204030204" pitchFamily="34" charset="0"/>
              </a:rPr>
              <a:t>(</a:t>
            </a:r>
            <a:r>
              <a:rPr lang="en-US" sz="1900" b="1" dirty="0">
                <a:solidFill>
                  <a:srgbClr val="FF0000"/>
                </a:solidFill>
                <a:latin typeface="Calibri" panose="020F0502020204030204" pitchFamily="34" charset="0"/>
              </a:rPr>
              <a:t>Node</a:t>
            </a:r>
            <a:r>
              <a:rPr lang="en-US" sz="1900" dirty="0" smtClean="0">
                <a:latin typeface="Calibri" panose="020F0502020204030204" pitchFamily="34" charset="0"/>
              </a:rPr>
              <a:t>&lt;Character</a:t>
            </a:r>
            <a:r>
              <a:rPr lang="en-US" sz="1900" dirty="0">
                <a:latin typeface="Calibri" panose="020F0502020204030204" pitchFamily="34" charset="0"/>
              </a:rPr>
              <a:t>&gt; </a:t>
            </a:r>
            <a:r>
              <a:rPr lang="en-US" sz="1900" dirty="0" err="1">
                <a:latin typeface="Calibri" panose="020F0502020204030204" pitchFamily="34" charset="0"/>
              </a:rPr>
              <a:t>lst</a:t>
            </a:r>
            <a:r>
              <a:rPr lang="en-US" sz="1900" dirty="0">
                <a:latin typeface="Calibri" panose="020F0502020204030204" pitchFamily="34" charset="0"/>
              </a:rPr>
              <a:t>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char </a:t>
            </a:r>
            <a:r>
              <a:rPr lang="en-US" sz="1900" dirty="0" err="1">
                <a:latin typeface="Calibri" panose="020F0502020204030204" pitchFamily="34" charset="0"/>
              </a:rPr>
              <a:t>ch</a:t>
            </a:r>
            <a:r>
              <a:rPr lang="en-US" sz="1900" dirty="0">
                <a:latin typeface="Calibri" panose="020F0502020204030204" pitchFamily="34" charset="0"/>
              </a:rPr>
              <a:t>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Node&lt;Character&gt; pos1 = </a:t>
            </a:r>
            <a:r>
              <a:rPr lang="en-US" sz="19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lst</a:t>
            </a:r>
            <a:r>
              <a:rPr lang="en-US" sz="1900" dirty="0" smtClean="0">
                <a:latin typeface="Calibri" panose="020F0502020204030204" pitchFamily="34" charset="0"/>
              </a:rPr>
              <a:t>;</a:t>
            </a:r>
            <a:r>
              <a:rPr lang="en-US" sz="1900" dirty="0">
                <a:latin typeface="Calibri" panose="020F0502020204030204" pitchFamily="34" charset="0"/>
              </a:rPr>
              <a:t>				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while(pos1 != null)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</a:t>
            </a:r>
            <a:r>
              <a:rPr lang="en-US" sz="1900" dirty="0" err="1">
                <a:latin typeface="Calibri" panose="020F0502020204030204" pitchFamily="34" charset="0"/>
              </a:rPr>
              <a:t>ch</a:t>
            </a:r>
            <a:r>
              <a:rPr lang="en-US" sz="1900" dirty="0">
                <a:latin typeface="Calibri" panose="020F0502020204030204" pitchFamily="34" charset="0"/>
              </a:rPr>
              <a:t> = pos1.getInfo();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 Node&lt;Character&gt; </a:t>
            </a:r>
            <a:r>
              <a:rPr lang="en-US" sz="1900" dirty="0" smtClean="0">
                <a:latin typeface="Calibri" panose="020F0502020204030204" pitchFamily="34" charset="0"/>
              </a:rPr>
              <a:t>pos2</a:t>
            </a:r>
            <a:r>
              <a:rPr lang="en-US" sz="1900" dirty="0">
                <a:latin typeface="Calibri" panose="020F0502020204030204" pitchFamily="34" charset="0"/>
              </a:rPr>
              <a:t> </a:t>
            </a:r>
            <a:r>
              <a:rPr lang="en-US" sz="1900" dirty="0" smtClean="0">
                <a:latin typeface="Calibri" panose="020F0502020204030204" pitchFamily="34" charset="0"/>
              </a:rPr>
              <a:t>= </a:t>
            </a:r>
            <a:r>
              <a:rPr lang="en-US" sz="1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pos1</a:t>
            </a:r>
            <a:r>
              <a:rPr lang="en-US" sz="1900" dirty="0" smtClean="0">
                <a:latin typeface="Calibri" panose="020F0502020204030204" pitchFamily="34" charset="0"/>
              </a:rPr>
              <a:t>;</a:t>
            </a:r>
            <a:endParaRPr lang="en-US" sz="1900" dirty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while(pos2</a:t>
            </a:r>
            <a:r>
              <a:rPr lang="en-US" sz="1900" b="1" dirty="0">
                <a:solidFill>
                  <a:srgbClr val="FF0000"/>
                </a:solidFill>
                <a:latin typeface="Calibri" panose="020F0502020204030204" pitchFamily="34" charset="0"/>
              </a:rPr>
              <a:t>.getNext() </a:t>
            </a:r>
            <a:r>
              <a:rPr lang="en-US" sz="1900" dirty="0">
                <a:latin typeface="Calibri" panose="020F0502020204030204" pitchFamily="34" charset="0"/>
              </a:rPr>
              <a:t>!= null)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	 if(pos2.</a:t>
            </a:r>
            <a:r>
              <a:rPr lang="en-US" sz="1900" b="1" dirty="0">
                <a:solidFill>
                  <a:srgbClr val="FF0000"/>
                </a:solidFill>
                <a:latin typeface="Calibri" panose="020F0502020204030204" pitchFamily="34" charset="0"/>
              </a:rPr>
              <a:t>getNext()</a:t>
            </a:r>
            <a:r>
              <a:rPr lang="en-US" sz="1900" dirty="0">
                <a:latin typeface="Calibri" panose="020F0502020204030204" pitchFamily="34" charset="0"/>
              </a:rPr>
              <a:t>.</a:t>
            </a:r>
            <a:r>
              <a:rPr lang="en-US" sz="1900" dirty="0" err="1">
                <a:latin typeface="Calibri" panose="020F0502020204030204" pitchFamily="34" charset="0"/>
              </a:rPr>
              <a:t>getInfo</a:t>
            </a:r>
            <a:r>
              <a:rPr lang="en-US" sz="1900" dirty="0">
                <a:latin typeface="Calibri" panose="020F0502020204030204" pitchFamily="34" charset="0"/>
              </a:rPr>
              <a:t>() == </a:t>
            </a:r>
            <a:r>
              <a:rPr lang="en-US" sz="1900" dirty="0" err="1">
                <a:latin typeface="Calibri" panose="020F0502020204030204" pitchFamily="34" charset="0"/>
              </a:rPr>
              <a:t>ch</a:t>
            </a:r>
            <a:r>
              <a:rPr lang="en-US" sz="1900" dirty="0">
                <a:latin typeface="Calibri" panose="020F0502020204030204" pitchFamily="34" charset="0"/>
              </a:rPr>
              <a:t>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                </a:t>
            </a:r>
            <a:r>
              <a:rPr lang="en-US" sz="1900" dirty="0" smtClean="0">
                <a:latin typeface="Calibri" panose="020F0502020204030204" pitchFamily="34" charset="0"/>
              </a:rPr>
              <a:t>			                  {</a:t>
            </a:r>
            <a:endParaRPr lang="en-US" sz="1900" dirty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                    </a:t>
            </a:r>
            <a:r>
              <a:rPr lang="en-US" sz="1900" dirty="0" smtClean="0">
                <a:latin typeface="Calibri" panose="020F0502020204030204" pitchFamily="34" charset="0"/>
              </a:rPr>
              <a:t>				</a:t>
            </a:r>
            <a:r>
              <a:rPr lang="en-US" sz="1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Node&lt;Character</a:t>
            </a:r>
            <a:r>
              <a:rPr lang="en-US" sz="1900" b="1" dirty="0">
                <a:solidFill>
                  <a:srgbClr val="FF0000"/>
                </a:solidFill>
                <a:latin typeface="Calibri" panose="020F0502020204030204" pitchFamily="34" charset="0"/>
              </a:rPr>
              <a:t>&gt; temp = pos2.getNext();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b="1" dirty="0">
                <a:solidFill>
                  <a:srgbClr val="FF0000"/>
                </a:solidFill>
                <a:latin typeface="Calibri" panose="020F0502020204030204" pitchFamily="34" charset="0"/>
              </a:rPr>
              <a:t>                    </a:t>
            </a:r>
            <a:r>
              <a:rPr lang="en-US" sz="1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				pos2.setNext(</a:t>
            </a:r>
            <a:r>
              <a:rPr lang="en-US" sz="19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temp.getNext</a:t>
            </a:r>
            <a:r>
              <a:rPr lang="en-US" sz="1900" b="1" dirty="0">
                <a:solidFill>
                  <a:srgbClr val="FF0000"/>
                </a:solidFill>
                <a:latin typeface="Calibri" panose="020F0502020204030204" pitchFamily="34" charset="0"/>
              </a:rPr>
              <a:t>());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b="1" dirty="0">
                <a:solidFill>
                  <a:srgbClr val="FF0000"/>
                </a:solidFill>
                <a:latin typeface="Calibri" panose="020F0502020204030204" pitchFamily="34" charset="0"/>
              </a:rPr>
              <a:t>                    </a:t>
            </a:r>
            <a:r>
              <a:rPr lang="en-US" sz="1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				</a:t>
            </a:r>
            <a:r>
              <a:rPr lang="en-US" sz="19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temp.setNext</a:t>
            </a:r>
            <a:r>
              <a:rPr lang="en-US" sz="19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(null</a:t>
            </a:r>
            <a:r>
              <a:rPr lang="en-US" sz="1900" b="1" dirty="0">
                <a:solidFill>
                  <a:srgbClr val="FF0000"/>
                </a:solidFill>
                <a:latin typeface="Calibri" panose="020F0502020204030204" pitchFamily="34" charset="0"/>
              </a:rPr>
              <a:t>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                </a:t>
            </a:r>
            <a:r>
              <a:rPr lang="en-US" sz="1900" dirty="0" smtClean="0">
                <a:latin typeface="Calibri" panose="020F0502020204030204" pitchFamily="34" charset="0"/>
              </a:rPr>
              <a:t>			                  }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</a:t>
            </a:r>
            <a:r>
              <a:rPr lang="en-US" sz="1900" dirty="0" smtClean="0">
                <a:latin typeface="Calibri" panose="020F0502020204030204" pitchFamily="34" charset="0"/>
              </a:rPr>
              <a:t>			 else</a:t>
            </a:r>
            <a:endParaRPr lang="en-US" sz="1900" dirty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		pos2 = pos2.getNext();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}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pos1 = pos1.getNext();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}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}</a:t>
            </a:r>
            <a:endParaRPr lang="he-IL" sz="19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104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90600"/>
          </a:xfrm>
        </p:spPr>
        <p:txBody>
          <a:bodyPr/>
          <a:lstStyle/>
          <a:p>
            <a:pPr algn="ctr"/>
            <a:r>
              <a:rPr lang="he-IL" b="1" dirty="0" smtClean="0"/>
              <a:t>תשס"ו – שאלה 4</a:t>
            </a:r>
            <a:endParaRPr lang="he-IL" b="1" dirty="0"/>
          </a:p>
        </p:txBody>
      </p:sp>
      <p:pic>
        <p:nvPicPr>
          <p:cNvPr id="9" name="תמונה 8" descr="גזירת מסך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52736"/>
            <a:ext cx="8446044" cy="5658640"/>
          </a:xfrm>
          <a:prstGeom prst="rect">
            <a:avLst/>
          </a:prstGeom>
        </p:spPr>
      </p:pic>
      <p:sp>
        <p:nvSpPr>
          <p:cNvPr id="10" name="מלבן מעוגל 9"/>
          <p:cNvSpPr/>
          <p:nvPr/>
        </p:nvSpPr>
        <p:spPr>
          <a:xfrm>
            <a:off x="1979712" y="3356992"/>
            <a:ext cx="5832648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359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גזירת מסך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04664"/>
            <a:ext cx="7251442" cy="633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76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public static List&lt;Integer&gt; </a:t>
            </a:r>
            <a:r>
              <a:rPr lang="en-US" b="1" dirty="0" err="1" smtClean="0">
                <a:latin typeface="Calibri" panose="020F0502020204030204" pitchFamily="34" charset="0"/>
              </a:rPr>
              <a:t>getList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( List&lt;Integer&gt; </a:t>
            </a:r>
            <a:r>
              <a:rPr lang="en-US" dirty="0" smtClean="0">
                <a:latin typeface="Calibri" panose="020F0502020204030204" pitchFamily="34" charset="0"/>
              </a:rPr>
              <a:t>lst1 </a:t>
            </a:r>
            <a:r>
              <a:rPr lang="en-US" dirty="0">
                <a:latin typeface="Calibri" panose="020F0502020204030204" pitchFamily="34" charset="0"/>
              </a:rPr>
              <a:t>, List&lt;Integer&gt; </a:t>
            </a:r>
            <a:r>
              <a:rPr lang="en-US" dirty="0" smtClean="0">
                <a:latin typeface="Calibri" panose="020F0502020204030204" pitchFamily="34" charset="0"/>
              </a:rPr>
              <a:t>lst2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List&lt;Integer</a:t>
            </a:r>
            <a:r>
              <a:rPr lang="en-US" dirty="0">
                <a:latin typeface="Calibri" panose="020F0502020204030204" pitchFamily="34" charset="0"/>
              </a:rPr>
              <a:t>&gt; </a:t>
            </a:r>
            <a:r>
              <a:rPr lang="en-US" dirty="0" smtClean="0">
                <a:latin typeface="Calibri" panose="020F0502020204030204" pitchFamily="34" charset="0"/>
              </a:rPr>
              <a:t> lst3 </a:t>
            </a:r>
            <a:r>
              <a:rPr lang="en-US" dirty="0">
                <a:latin typeface="Calibri" panose="020F0502020204030204" pitchFamily="34" charset="0"/>
              </a:rPr>
              <a:t>= new List&lt;Integer&gt;();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Node&lt;Integer</a:t>
            </a:r>
            <a:r>
              <a:rPr lang="en-US" dirty="0">
                <a:latin typeface="Calibri" panose="020F0502020204030204" pitchFamily="34" charset="0"/>
              </a:rPr>
              <a:t>&gt; </a:t>
            </a:r>
            <a:r>
              <a:rPr lang="en-US" dirty="0" smtClean="0">
                <a:latin typeface="Calibri" panose="020F0502020204030204" pitchFamily="34" charset="0"/>
              </a:rPr>
              <a:t>pos1= lst1.getFirst</a:t>
            </a:r>
            <a:r>
              <a:rPr lang="en-US" dirty="0">
                <a:latin typeface="Calibri" panose="020F0502020204030204" pitchFamily="34" charset="0"/>
              </a:rPr>
              <a:t>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while (pos1 </a:t>
            </a:r>
            <a:r>
              <a:rPr lang="en-US" dirty="0">
                <a:latin typeface="Calibri" panose="020F0502020204030204" pitchFamily="34" charset="0"/>
              </a:rPr>
              <a:t>!= null)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{</a:t>
            </a:r>
            <a:endParaRPr lang="en-US" dirty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    </a:t>
            </a:r>
            <a:r>
              <a:rPr lang="en-US" dirty="0" err="1" smtClean="0">
                <a:latin typeface="Calibri" panose="020F0502020204030204" pitchFamily="34" charset="0"/>
              </a:rPr>
              <a:t>int</a:t>
            </a:r>
            <a:r>
              <a:rPr lang="en-US" dirty="0" smtClean="0">
                <a:latin typeface="Calibri" panose="020F0502020204030204" pitchFamily="34" charset="0"/>
              </a:rPr>
              <a:t> k </a:t>
            </a:r>
            <a:r>
              <a:rPr lang="en-US" dirty="0">
                <a:latin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</a:rPr>
              <a:t>pos1.getInfo</a:t>
            </a:r>
            <a:r>
              <a:rPr lang="en-US" dirty="0">
                <a:latin typeface="Calibri" panose="020F0502020204030204" pitchFamily="34" charset="0"/>
              </a:rPr>
              <a:t>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    </a:t>
            </a:r>
            <a:r>
              <a:rPr lang="en-US" dirty="0" err="1" smtClean="0">
                <a:latin typeface="Calibri" panose="020F0502020204030204" pitchFamily="34" charset="0"/>
              </a:rPr>
              <a:t>int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= 1</a:t>
            </a:r>
            <a:r>
              <a:rPr lang="en-US" dirty="0" smtClean="0">
                <a:latin typeface="Calibri" panose="020F0502020204030204" pitchFamily="34" charset="0"/>
              </a:rPr>
              <a:t>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Node&lt;Integer</a:t>
            </a:r>
            <a:r>
              <a:rPr lang="en-US" dirty="0">
                <a:latin typeface="Calibri" panose="020F0502020204030204" pitchFamily="34" charset="0"/>
              </a:rPr>
              <a:t>&gt; pos2 = lst2.getFirst();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while (pos2 </a:t>
            </a:r>
            <a:r>
              <a:rPr lang="en-US" dirty="0">
                <a:latin typeface="Calibri" panose="020F0502020204030204" pitchFamily="34" charset="0"/>
              </a:rPr>
              <a:t>!= null &amp;&amp; </a:t>
            </a:r>
            <a:r>
              <a:rPr lang="en-US" dirty="0" err="1" smtClean="0">
                <a:latin typeface="Calibri" panose="020F050202020403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&lt; k)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{</a:t>
            </a:r>
            <a:endParaRPr lang="en-US" dirty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    pos2 </a:t>
            </a:r>
            <a:r>
              <a:rPr lang="en-US" dirty="0">
                <a:latin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</a:rPr>
              <a:t>pos2.getNext</a:t>
            </a:r>
            <a:r>
              <a:rPr lang="en-US" dirty="0">
                <a:latin typeface="Calibri" panose="020F0502020204030204" pitchFamily="34" charset="0"/>
              </a:rPr>
              <a:t>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    </a:t>
            </a:r>
            <a:r>
              <a:rPr lang="en-US" dirty="0" err="1" smtClean="0">
                <a:latin typeface="Calibri" panose="020F050202020403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</a:rPr>
              <a:t>++;</a:t>
            </a:r>
            <a:endParaRPr lang="en-US" dirty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}</a:t>
            </a:r>
            <a:endParaRPr lang="en-US" dirty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if (</a:t>
            </a:r>
            <a:r>
              <a:rPr lang="en-US" dirty="0" err="1" smtClean="0">
                <a:latin typeface="Calibri" panose="020F050202020403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== k &amp;&amp; </a:t>
            </a:r>
            <a:r>
              <a:rPr lang="en-US" dirty="0" smtClean="0">
                <a:latin typeface="Calibri" panose="020F0502020204030204" pitchFamily="34" charset="0"/>
              </a:rPr>
              <a:t>pos2 </a:t>
            </a:r>
            <a:r>
              <a:rPr lang="en-US" dirty="0">
                <a:latin typeface="Calibri" panose="020F0502020204030204" pitchFamily="34" charset="0"/>
              </a:rPr>
              <a:t>!= null)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{</a:t>
            </a:r>
            <a:endParaRPr lang="en-US" dirty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    if </a:t>
            </a:r>
            <a:r>
              <a:rPr lang="en-US" dirty="0">
                <a:latin typeface="Calibri" panose="020F0502020204030204" pitchFamily="34" charset="0"/>
              </a:rPr>
              <a:t>(k%2 == 0)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        lst2.remove(pos2</a:t>
            </a:r>
            <a:r>
              <a:rPr lang="en-US" dirty="0">
                <a:latin typeface="Calibri" panose="020F0502020204030204" pitchFamily="34" charset="0"/>
              </a:rPr>
              <a:t>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    else</a:t>
            </a:r>
            <a:endParaRPr lang="en-US" dirty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        lst3.insert </a:t>
            </a:r>
            <a:r>
              <a:rPr lang="en-US" dirty="0">
                <a:latin typeface="Calibri" panose="020F0502020204030204" pitchFamily="34" charset="0"/>
              </a:rPr>
              <a:t>(null, </a:t>
            </a:r>
            <a:r>
              <a:rPr lang="en-US" dirty="0" smtClean="0">
                <a:latin typeface="Calibri" panose="020F0502020204030204" pitchFamily="34" charset="0"/>
              </a:rPr>
              <a:t>pos2.getInfo</a:t>
            </a:r>
            <a:r>
              <a:rPr lang="en-US" dirty="0">
                <a:latin typeface="Calibri" panose="020F0502020204030204" pitchFamily="34" charset="0"/>
              </a:rPr>
              <a:t>());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}</a:t>
            </a:r>
            <a:endParaRPr lang="en-US" dirty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pos1 </a:t>
            </a:r>
            <a:r>
              <a:rPr lang="en-US" dirty="0">
                <a:latin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</a:rPr>
              <a:t>pos1.getNext</a:t>
            </a:r>
            <a:r>
              <a:rPr lang="en-US" dirty="0">
                <a:latin typeface="Calibri" panose="020F0502020204030204" pitchFamily="34" charset="0"/>
              </a:rPr>
              <a:t>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}</a:t>
            </a:r>
            <a:endParaRPr lang="en-US" dirty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return </a:t>
            </a:r>
            <a:r>
              <a:rPr lang="en-US" dirty="0">
                <a:latin typeface="Calibri" panose="020F0502020204030204" pitchFamily="34" charset="0"/>
              </a:rPr>
              <a:t>lst3 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}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01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rmAutofit fontScale="70000" lnSpcReduction="20000"/>
          </a:bodyPr>
          <a:lstStyle/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public static Node&lt;Integer&gt; </a:t>
            </a:r>
            <a:r>
              <a:rPr lang="en-US" dirty="0" err="1">
                <a:latin typeface="Calibri" panose="020F0502020204030204" pitchFamily="34" charset="0"/>
              </a:rPr>
              <a:t>getList</a:t>
            </a:r>
            <a:r>
              <a:rPr lang="en-US" dirty="0">
                <a:latin typeface="Calibri" panose="020F0502020204030204" pitchFamily="34" charset="0"/>
              </a:rPr>
              <a:t> ( Node&lt;Integer&gt; lst1 , Node&lt;Integer&gt; lst2)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Node&lt;Integer&gt;  lst3 = null;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Node&lt;Integer&gt; pos1= lst1;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while (pos1 != null)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</a:t>
            </a:r>
            <a:r>
              <a:rPr lang="en-US" dirty="0" err="1">
                <a:latin typeface="Calibri" panose="020F0502020204030204" pitchFamily="34" charset="0"/>
              </a:rPr>
              <a:t>int</a:t>
            </a:r>
            <a:r>
              <a:rPr lang="en-US" dirty="0">
                <a:latin typeface="Calibri" panose="020F0502020204030204" pitchFamily="34" charset="0"/>
              </a:rPr>
              <a:t> k = pos1. </a:t>
            </a:r>
            <a:r>
              <a:rPr lang="en-US" dirty="0" err="1">
                <a:latin typeface="Calibri" panose="020F0502020204030204" pitchFamily="34" charset="0"/>
              </a:rPr>
              <a:t>getValue</a:t>
            </a:r>
            <a:r>
              <a:rPr lang="en-US" dirty="0">
                <a:latin typeface="Calibri" panose="020F0502020204030204" pitchFamily="34" charset="0"/>
              </a:rPr>
              <a:t> 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</a:t>
            </a:r>
            <a:r>
              <a:rPr lang="en-US" dirty="0" err="1">
                <a:latin typeface="Calibri" panose="020F0502020204030204" pitchFamily="34" charset="0"/>
              </a:rPr>
              <a:t>int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 = 1;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Node&lt;Integer&gt; pos2 = lst2;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while (pos2.getNext() != null &amp;&amp;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 &lt; k-1)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    pos2 = pos2.getNext();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    </a:t>
            </a:r>
            <a:r>
              <a:rPr lang="en-US" dirty="0" err="1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++;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}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            if (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 == k-1 &amp;&amp; pos2.getNext() != null)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    if (k%2 == 0)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    {                    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      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Node&lt;Integer&gt; temp = pos2.getNext();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                    pos2.setNext(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</a:rPr>
              <a:t>temp.getNext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());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                   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</a:rPr>
              <a:t>temp.setNext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(null);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    }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    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    else                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                    lst3=new Node&lt;Integer&gt; (pos2.getNext().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</a:rPr>
              <a:t>getValue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 (), lst3);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}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pos1 = pos1.getNext();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}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return lst3;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95340" y="620688"/>
            <a:ext cx="1050289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dirty="0" smtClean="0"/>
              <a:t>הצעה א'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363311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1602" y="332656"/>
            <a:ext cx="9144000" cy="6840760"/>
          </a:xfrm>
        </p:spPr>
        <p:txBody>
          <a:bodyPr>
            <a:noAutofit/>
          </a:bodyPr>
          <a:lstStyle/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public static Node&lt;Integer&gt; </a:t>
            </a:r>
            <a:r>
              <a:rPr lang="en-US" sz="1400" dirty="0" err="1">
                <a:latin typeface="Calibri" panose="020F0502020204030204" pitchFamily="34" charset="0"/>
              </a:rPr>
              <a:t>getList</a:t>
            </a:r>
            <a:r>
              <a:rPr lang="en-US" sz="1400" dirty="0">
                <a:latin typeface="Calibri" panose="020F0502020204030204" pitchFamily="34" charset="0"/>
              </a:rPr>
              <a:t> ( Node&lt;Integer&gt; lst1 , Node&lt;Integer&gt; lst2)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Node&lt;Integer&gt;  lst3 = null;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Node&lt;Integer&gt; pos1= lst1;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while (pos1 != null)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    </a:t>
            </a:r>
            <a:r>
              <a:rPr lang="en-US" sz="1400" dirty="0" err="1">
                <a:latin typeface="Calibri" panose="020F0502020204030204" pitchFamily="34" charset="0"/>
              </a:rPr>
              <a:t>int</a:t>
            </a:r>
            <a:r>
              <a:rPr lang="en-US" sz="1400" dirty="0">
                <a:latin typeface="Calibri" panose="020F0502020204030204" pitchFamily="34" charset="0"/>
              </a:rPr>
              <a:t> k = pos1. </a:t>
            </a:r>
            <a:r>
              <a:rPr lang="en-US" sz="1400" dirty="0" err="1">
                <a:latin typeface="Calibri" panose="020F0502020204030204" pitchFamily="34" charset="0"/>
              </a:rPr>
              <a:t>getValue</a:t>
            </a:r>
            <a:r>
              <a:rPr lang="en-US" sz="1400" dirty="0">
                <a:latin typeface="Calibri" panose="020F0502020204030204" pitchFamily="34" charset="0"/>
              </a:rPr>
              <a:t> 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    </a:t>
            </a:r>
            <a:r>
              <a:rPr lang="en-US" sz="1400" dirty="0" err="1">
                <a:latin typeface="Calibri" panose="020F0502020204030204" pitchFamily="34" charset="0"/>
              </a:rPr>
              <a:t>int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</a:rPr>
              <a:t>i</a:t>
            </a:r>
            <a:r>
              <a:rPr lang="en-US" sz="1400" dirty="0">
                <a:latin typeface="Calibri" panose="020F0502020204030204" pitchFamily="34" charset="0"/>
              </a:rPr>
              <a:t> = 1;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    Node&lt;Integer&gt; pos2 = lst2</a:t>
            </a:r>
            <a:r>
              <a:rPr lang="en-US" sz="1400" dirty="0" smtClean="0">
                <a:latin typeface="Calibri" panose="020F0502020204030204" pitchFamily="34" charset="0"/>
              </a:rPr>
              <a:t>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</a:rPr>
              <a:t>           </a:t>
            </a:r>
            <a:r>
              <a:rPr lang="en-US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Node 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&lt;Integer&gt; </a:t>
            </a:r>
            <a:r>
              <a:rPr lang="en-US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beforePos2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= null</a:t>
            </a:r>
            <a:r>
              <a:rPr lang="en-US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 smtClean="0">
                <a:latin typeface="Calibri" panose="020F0502020204030204" pitchFamily="34" charset="0"/>
              </a:rPr>
              <a:t>            </a:t>
            </a:r>
            <a:r>
              <a:rPr lang="en-US" sz="1400" dirty="0">
                <a:latin typeface="Calibri" panose="020F0502020204030204" pitchFamily="34" charset="0"/>
              </a:rPr>
              <a:t>while (</a:t>
            </a:r>
            <a:r>
              <a:rPr lang="en-US" sz="1400" dirty="0" smtClean="0">
                <a:latin typeface="Calibri" panose="020F0502020204030204" pitchFamily="34" charset="0"/>
              </a:rPr>
              <a:t>pos2 != </a:t>
            </a:r>
            <a:r>
              <a:rPr lang="en-US" sz="1400" dirty="0">
                <a:latin typeface="Calibri" panose="020F0502020204030204" pitchFamily="34" charset="0"/>
              </a:rPr>
              <a:t>null &amp;&amp; </a:t>
            </a:r>
            <a:r>
              <a:rPr lang="en-US" sz="1400" dirty="0" err="1">
                <a:latin typeface="Calibri" panose="020F0502020204030204" pitchFamily="34" charset="0"/>
              </a:rPr>
              <a:t>i</a:t>
            </a:r>
            <a:r>
              <a:rPr lang="en-US" sz="1400" dirty="0">
                <a:latin typeface="Calibri" panose="020F0502020204030204" pitchFamily="34" charset="0"/>
              </a:rPr>
              <a:t> &lt; </a:t>
            </a:r>
            <a:r>
              <a:rPr lang="en-US" sz="1400" dirty="0" smtClean="0">
                <a:latin typeface="Calibri" panose="020F0502020204030204" pitchFamily="34" charset="0"/>
              </a:rPr>
              <a:t>k)</a:t>
            </a:r>
            <a:endParaRPr lang="en-US" sz="1400" dirty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    </a:t>
            </a:r>
            <a:r>
              <a:rPr lang="en-US" sz="1400" dirty="0" smtClean="0">
                <a:latin typeface="Calibri" panose="020F0502020204030204" pitchFamily="34" charset="0"/>
              </a:rPr>
              <a:t>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           beforePos2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= </a:t>
            </a:r>
            <a:r>
              <a:rPr lang="en-US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pos2 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        pos2 = pos2.getNext();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        </a:t>
            </a:r>
            <a:r>
              <a:rPr lang="en-US" sz="1400" dirty="0" err="1">
                <a:latin typeface="Calibri" panose="020F0502020204030204" pitchFamily="34" charset="0"/>
              </a:rPr>
              <a:t>i</a:t>
            </a:r>
            <a:r>
              <a:rPr lang="en-US" sz="1400" dirty="0">
                <a:latin typeface="Calibri" panose="020F0502020204030204" pitchFamily="34" charset="0"/>
              </a:rPr>
              <a:t>++;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    }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            </a:t>
            </a:r>
            <a:r>
              <a:rPr lang="en-US" sz="1400" dirty="0">
                <a:latin typeface="Calibri" panose="020F0502020204030204" pitchFamily="34" charset="0"/>
              </a:rPr>
              <a:t>if (</a:t>
            </a:r>
            <a:r>
              <a:rPr lang="en-US" sz="1400" dirty="0" err="1">
                <a:latin typeface="Calibri" panose="020F0502020204030204" pitchFamily="34" charset="0"/>
              </a:rPr>
              <a:t>i</a:t>
            </a:r>
            <a:r>
              <a:rPr lang="en-US" sz="1400" dirty="0">
                <a:latin typeface="Calibri" panose="020F0502020204030204" pitchFamily="34" charset="0"/>
              </a:rPr>
              <a:t> == </a:t>
            </a:r>
            <a:r>
              <a:rPr lang="en-US" sz="1400" dirty="0" smtClean="0">
                <a:latin typeface="Calibri" panose="020F0502020204030204" pitchFamily="34" charset="0"/>
              </a:rPr>
              <a:t>k &amp;&amp; pos2 </a:t>
            </a:r>
            <a:r>
              <a:rPr lang="en-US" sz="1400" dirty="0">
                <a:latin typeface="Calibri" panose="020F0502020204030204" pitchFamily="34" charset="0"/>
              </a:rPr>
              <a:t>!= null)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    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        if (k%2 == 0)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        {                    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              beforePos2.setNext(pos2.getNext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());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              pos2.setNext(null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        }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        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        else                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                    lst3=new Node&lt;Integer&gt; (</a:t>
            </a:r>
            <a:r>
              <a:rPr lang="en-US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pos2.getValue 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(), lst3);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    }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    pos1 = pos1.getNext();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}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    return lst3;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400" dirty="0">
                <a:latin typeface="Calibri" panose="020F0502020204030204" pitchFamily="34" charset="0"/>
              </a:rPr>
              <a:t>   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4780" y="620688"/>
            <a:ext cx="2630849" cy="132343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dirty="0" smtClean="0"/>
              <a:t>הצעה ב'</a:t>
            </a:r>
          </a:p>
          <a:p>
            <a:r>
              <a:rPr lang="he-IL" sz="2000" b="1" dirty="0" smtClean="0"/>
              <a:t>שימוש בשני מצביעים</a:t>
            </a:r>
          </a:p>
          <a:p>
            <a:r>
              <a:rPr lang="en-US" sz="2000" b="1" dirty="0" smtClean="0"/>
              <a:t>pos2</a:t>
            </a:r>
            <a:r>
              <a:rPr lang="he-IL" sz="2000" b="1" dirty="0" smtClean="0"/>
              <a:t> – להכנסה</a:t>
            </a:r>
            <a:endParaRPr lang="en-US" sz="2000" b="1" dirty="0" smtClean="0"/>
          </a:p>
          <a:p>
            <a:r>
              <a:rPr lang="en-US" sz="2000" b="1" dirty="0" smtClean="0"/>
              <a:t>beforePos2</a:t>
            </a:r>
            <a:r>
              <a:rPr lang="he-IL" sz="2000" b="1" dirty="0" smtClean="0"/>
              <a:t> - למחיקה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277872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b="1" dirty="0" smtClean="0"/>
              <a:t>מסקנות ודגשים לעבודה עם שרשרת חוליות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b="1" dirty="0" smtClean="0"/>
              <a:t>סריקה</a:t>
            </a:r>
            <a:r>
              <a:rPr lang="he-IL" dirty="0" smtClean="0"/>
              <a:t> – אין שינוי ברמת הקושי</a:t>
            </a:r>
          </a:p>
          <a:p>
            <a:r>
              <a:rPr lang="he-IL" b="1" dirty="0" smtClean="0"/>
              <a:t>הכנסה</a:t>
            </a:r>
            <a:r>
              <a:rPr lang="he-IL" dirty="0" smtClean="0"/>
              <a:t> – אין שינוי ברמת הקושי</a:t>
            </a:r>
          </a:p>
          <a:p>
            <a:r>
              <a:rPr lang="he-IL" b="1" dirty="0" smtClean="0"/>
              <a:t>מחיקה</a:t>
            </a:r>
            <a:r>
              <a:rPr lang="he-IL" dirty="0" smtClean="0"/>
              <a:t> – מעלה את רמת הקושי של השאלה</a:t>
            </a:r>
          </a:p>
          <a:p>
            <a:pPr marL="0" indent="0">
              <a:buNone/>
            </a:pPr>
            <a:r>
              <a:rPr lang="he-IL" dirty="0" smtClean="0"/>
              <a:t>(</a:t>
            </a:r>
            <a:r>
              <a:rPr lang="he-IL" dirty="0"/>
              <a:t>כדי לבצע את מחיקה יש למצוא את החוליה </a:t>
            </a:r>
            <a:r>
              <a:rPr lang="he-IL" b="1" dirty="0"/>
              <a:t>הקודמת</a:t>
            </a:r>
            <a:r>
              <a:rPr lang="he-IL" dirty="0"/>
              <a:t> לה </a:t>
            </a:r>
            <a:r>
              <a:rPr lang="he-IL" dirty="0" smtClean="0"/>
              <a:t>בשרשרת)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כל </a:t>
            </a:r>
            <a:r>
              <a:rPr lang="he-IL" dirty="0"/>
              <a:t>עוד אין שינוי ברמת הקושי של הפתרון, השוני בניסוח הוא מזערי וטכני בלבד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 smtClean="0"/>
              <a:t>בשאלות הכוללות מחיקה יש לשקול שינו ברמת הקושי של השאלה.</a:t>
            </a:r>
            <a:endParaRPr lang="he-IL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בשאלות בהן נדרשת פעולה חיצונית המבצעת הכנסה/מחיקה (שינוי מבנה השרשרת) הנוגעת לחוליה </a:t>
            </a:r>
            <a:r>
              <a:rPr lang="he-IL" u="sng" dirty="0" smtClean="0"/>
              <a:t>הראשונה</a:t>
            </a:r>
            <a:r>
              <a:rPr lang="he-IL" dirty="0" smtClean="0"/>
              <a:t> בשרשרת, ניתן לשקול שינוי ברמת הקשוי של השאלה או בהפיכת הפעולה לפעולה פנימית שלא מקבלת את השרשרת כפרמטר.</a:t>
            </a:r>
          </a:p>
          <a:p>
            <a:pPr marL="0" indent="0">
              <a:buNone/>
            </a:pPr>
            <a:endParaRPr lang="he-IL" sz="2400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sz="2400" dirty="0" smtClean="0"/>
          </a:p>
          <a:p>
            <a:pPr marL="0" indent="0">
              <a:buNone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3697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/>
              <a:t>תשע"ד - שאלה 3</a:t>
            </a:r>
            <a:endParaRPr lang="he-IL" sz="3200" b="1" dirty="0"/>
          </a:p>
        </p:txBody>
      </p:sp>
      <p:pic>
        <p:nvPicPr>
          <p:cNvPr id="6" name="תמונה 5" descr="גזירת מסך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7" y="849893"/>
            <a:ext cx="7201906" cy="596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32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גזירת מסך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57" y="840367"/>
            <a:ext cx="7230485" cy="5973009"/>
          </a:xfrm>
          <a:prstGeom prst="rect">
            <a:avLst/>
          </a:prstGeom>
        </p:spPr>
      </p:pic>
      <p:sp>
        <p:nvSpPr>
          <p:cNvPr id="3" name="מלבן מעוגל 2"/>
          <p:cNvSpPr/>
          <p:nvPr/>
        </p:nvSpPr>
        <p:spPr>
          <a:xfrm>
            <a:off x="5724128" y="840367"/>
            <a:ext cx="2463114" cy="2843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מעוגל 4"/>
          <p:cNvSpPr/>
          <p:nvPr/>
        </p:nvSpPr>
        <p:spPr>
          <a:xfrm>
            <a:off x="6732240" y="3432655"/>
            <a:ext cx="1455002" cy="2843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מעוגל 5"/>
          <p:cNvSpPr/>
          <p:nvPr/>
        </p:nvSpPr>
        <p:spPr>
          <a:xfrm>
            <a:off x="5292080" y="5733256"/>
            <a:ext cx="1440160" cy="2843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912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36512" y="404664"/>
            <a:ext cx="9324528" cy="6453336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public static List&lt;Student</a:t>
            </a:r>
            <a:r>
              <a:rPr lang="en-US" dirty="0" smtClean="0">
                <a:latin typeface="Calibri" panose="020F0502020204030204" pitchFamily="34" charset="0"/>
              </a:rPr>
              <a:t>&gt;[]  </a:t>
            </a:r>
            <a:r>
              <a:rPr lang="en-US" b="1" dirty="0" err="1" smtClean="0">
                <a:latin typeface="Calibri" panose="020F0502020204030204" pitchFamily="34" charset="0"/>
              </a:rPr>
              <a:t>getBirthdayList</a:t>
            </a:r>
            <a:r>
              <a:rPr lang="en-US" dirty="0" smtClean="0">
                <a:latin typeface="Calibri" panose="020F0502020204030204" pitchFamily="34" charset="0"/>
              </a:rPr>
              <a:t> (School  </a:t>
            </a:r>
            <a:r>
              <a:rPr lang="en-US" dirty="0" err="1">
                <a:latin typeface="Calibri" panose="020F0502020204030204" pitchFamily="34" charset="0"/>
              </a:rPr>
              <a:t>sc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2100" b="1" dirty="0" smtClean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// </a:t>
            </a:r>
            <a:r>
              <a:rPr lang="he-IL" sz="2100" b="1" dirty="0" smtClean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יצירת מערך של 12 רשימות תלמידים ריקות</a:t>
            </a:r>
            <a:endParaRPr lang="en-US" sz="2100" b="1" dirty="0">
              <a:solidFill>
                <a:srgbClr val="00B05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List &lt;Student</a:t>
            </a:r>
            <a:r>
              <a:rPr lang="en-US" dirty="0" smtClean="0">
                <a:latin typeface="Calibri" panose="020F0502020204030204" pitchFamily="34" charset="0"/>
              </a:rPr>
              <a:t>&gt;[] </a:t>
            </a:r>
            <a:r>
              <a:rPr lang="en-US" dirty="0" err="1">
                <a:latin typeface="Calibri" panose="020F0502020204030204" pitchFamily="34" charset="0"/>
              </a:rPr>
              <a:t>arr</a:t>
            </a:r>
            <a:r>
              <a:rPr lang="en-US" dirty="0">
                <a:latin typeface="Calibri" panose="020F0502020204030204" pitchFamily="34" charset="0"/>
              </a:rPr>
              <a:t> = new List&lt;Student</a:t>
            </a:r>
            <a:r>
              <a:rPr lang="en-US" dirty="0" smtClean="0">
                <a:latin typeface="Calibri" panose="020F0502020204030204" pitchFamily="34" charset="0"/>
              </a:rPr>
              <a:t>&gt; [</a:t>
            </a:r>
            <a:r>
              <a:rPr lang="en-US" dirty="0">
                <a:latin typeface="Calibri" panose="020F0502020204030204" pitchFamily="34" charset="0"/>
              </a:rPr>
              <a:t>12] ; </a:t>
            </a:r>
            <a:endParaRPr lang="en-US" dirty="0" smtClean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</a:t>
            </a:r>
            <a:r>
              <a:rPr lang="he-IL" dirty="0" smtClean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for </a:t>
            </a:r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dirty="0" err="1">
                <a:latin typeface="Calibri" panose="020F0502020204030204" pitchFamily="34" charset="0"/>
              </a:rPr>
              <a:t>int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</a:rPr>
              <a:t>=0; </a:t>
            </a:r>
            <a:r>
              <a:rPr lang="en-US" dirty="0" err="1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&lt;12 ; </a:t>
            </a:r>
            <a:r>
              <a:rPr lang="en-US" dirty="0" err="1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++) </a:t>
            </a:r>
            <a:endParaRPr lang="en-US" dirty="0" smtClean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	</a:t>
            </a:r>
            <a:r>
              <a:rPr lang="en-US" dirty="0" err="1" smtClean="0">
                <a:latin typeface="Calibri" panose="020F0502020204030204" pitchFamily="34" charset="0"/>
              </a:rPr>
              <a:t>arr</a:t>
            </a:r>
            <a:r>
              <a:rPr lang="en-US" dirty="0" smtClean="0">
                <a:latin typeface="Calibri" panose="020F0502020204030204" pitchFamily="34" charset="0"/>
              </a:rPr>
              <a:t>[</a:t>
            </a:r>
            <a:r>
              <a:rPr lang="en-US" dirty="0" err="1" smtClean="0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] = new List&lt;Student</a:t>
            </a:r>
            <a:r>
              <a:rPr lang="en-US" dirty="0" smtClean="0">
                <a:latin typeface="Calibri" panose="020F0502020204030204" pitchFamily="34" charset="0"/>
              </a:rPr>
              <a:t>&gt;(); </a:t>
            </a:r>
          </a:p>
          <a:p>
            <a:pPr marL="0" indent="0" algn="l" rtl="0">
              <a:spcBef>
                <a:spcPts val="24"/>
              </a:spcBef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2100" b="1" dirty="0" smtClean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// </a:t>
            </a:r>
            <a:r>
              <a:rPr lang="he-IL" sz="2100" b="1" dirty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מעבר על רשימות התלמידים בכל שכבה </a:t>
            </a:r>
            <a:endParaRPr lang="en-US" sz="2100" b="1" dirty="0">
              <a:solidFill>
                <a:srgbClr val="00B05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for </a:t>
            </a:r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dirty="0" err="1">
                <a:latin typeface="Calibri" panose="020F0502020204030204" pitchFamily="34" charset="0"/>
              </a:rPr>
              <a:t>int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</a:rPr>
              <a:t>=0; </a:t>
            </a:r>
            <a:r>
              <a:rPr lang="en-US" dirty="0" err="1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&lt;6 ; </a:t>
            </a:r>
            <a:r>
              <a:rPr lang="en-US" dirty="0" err="1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++) 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</a:t>
            </a:r>
            <a:r>
              <a:rPr lang="en-US" dirty="0" smtClean="0">
                <a:latin typeface="Calibri" panose="020F0502020204030204" pitchFamily="34" charset="0"/>
              </a:rPr>
              <a:t>{</a:t>
            </a:r>
            <a:endParaRPr lang="en-US" dirty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  Node&lt;Student&gt; p = </a:t>
            </a:r>
            <a:r>
              <a:rPr lang="en-US" dirty="0" err="1">
                <a:latin typeface="Calibri" panose="020F0502020204030204" pitchFamily="34" charset="0"/>
              </a:rPr>
              <a:t>sc.getAr</a:t>
            </a:r>
            <a:r>
              <a:rPr lang="en-US" dirty="0">
                <a:latin typeface="Calibri" panose="020F0502020204030204" pitchFamily="34" charset="0"/>
              </a:rPr>
              <a:t>()[</a:t>
            </a:r>
            <a:r>
              <a:rPr lang="en-US" dirty="0" err="1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].</a:t>
            </a:r>
            <a:r>
              <a:rPr lang="en-US" dirty="0" err="1">
                <a:latin typeface="Calibri" panose="020F0502020204030204" pitchFamily="34" charset="0"/>
              </a:rPr>
              <a:t>getFirst</a:t>
            </a:r>
            <a:r>
              <a:rPr lang="en-US" dirty="0" smtClean="0">
                <a:latin typeface="Calibri" panose="020F0502020204030204" pitchFamily="34" charset="0"/>
              </a:rPr>
              <a:t>(); </a:t>
            </a:r>
            <a:r>
              <a:rPr lang="en-US" sz="2100" b="1" dirty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// </a:t>
            </a:r>
            <a:r>
              <a:rPr lang="en-US" sz="2100" b="1" dirty="0" err="1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he-IL" sz="2100" b="1" dirty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התלמיד הראשון בשכבה</a:t>
            </a:r>
            <a:r>
              <a:rPr lang="he-IL" b="1" dirty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b="1" dirty="0">
              <a:solidFill>
                <a:srgbClr val="00B05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  while (p!=null)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  {   </a:t>
            </a:r>
          </a:p>
          <a:p>
            <a:pPr marL="0" indent="0" algn="l" rtl="0">
              <a:lnSpc>
                <a:spcPct val="120000"/>
              </a:lnSpc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	    </a:t>
            </a:r>
            <a:r>
              <a:rPr lang="en-US" dirty="0" err="1" smtClean="0">
                <a:latin typeface="Calibri" panose="020F0502020204030204" pitchFamily="34" charset="0"/>
              </a:rPr>
              <a:t>int</a:t>
            </a:r>
            <a:r>
              <a:rPr lang="en-US" dirty="0" smtClean="0">
                <a:latin typeface="Calibri" panose="020F0502020204030204" pitchFamily="34" charset="0"/>
              </a:rPr>
              <a:t> m </a:t>
            </a:r>
            <a:r>
              <a:rPr lang="en-US" dirty="0">
                <a:latin typeface="Calibri" panose="020F0502020204030204" pitchFamily="34" charset="0"/>
              </a:rPr>
              <a:t>= </a:t>
            </a:r>
            <a:r>
              <a:rPr lang="en-US" dirty="0" err="1">
                <a:latin typeface="Calibri" panose="020F0502020204030204" pitchFamily="34" charset="0"/>
              </a:rPr>
              <a:t>p.getInfo</a:t>
            </a:r>
            <a:r>
              <a:rPr lang="en-US" dirty="0">
                <a:latin typeface="Calibri" panose="020F0502020204030204" pitchFamily="34" charset="0"/>
              </a:rPr>
              <a:t>().</a:t>
            </a:r>
            <a:r>
              <a:rPr lang="en-US" dirty="0" err="1">
                <a:latin typeface="Calibri" panose="020F0502020204030204" pitchFamily="34" charset="0"/>
              </a:rPr>
              <a:t>getBirthDay</a:t>
            </a:r>
            <a:r>
              <a:rPr lang="en-US" dirty="0">
                <a:latin typeface="Calibri" panose="020F0502020204030204" pitchFamily="34" charset="0"/>
              </a:rPr>
              <a:t>().</a:t>
            </a:r>
            <a:r>
              <a:rPr lang="en-US" dirty="0" err="1" smtClean="0">
                <a:latin typeface="Calibri" panose="020F0502020204030204" pitchFamily="34" charset="0"/>
              </a:rPr>
              <a:t>getMonth</a:t>
            </a:r>
            <a:r>
              <a:rPr lang="en-US" dirty="0">
                <a:latin typeface="Calibri" panose="020F0502020204030204" pitchFamily="34" charset="0"/>
              </a:rPr>
              <a:t>(); </a:t>
            </a:r>
            <a:r>
              <a:rPr lang="en-US" sz="2100" b="1" dirty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// </a:t>
            </a:r>
            <a:r>
              <a:rPr lang="he-IL" sz="2100" b="1" dirty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החודש בו נולד </a:t>
            </a:r>
            <a:r>
              <a:rPr lang="he-IL" sz="2100" b="1" dirty="0" smtClean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התלמיד</a:t>
            </a:r>
            <a:r>
              <a:rPr lang="en-US" sz="2100" dirty="0" smtClean="0">
                <a:latin typeface="Calibri" panose="020F0502020204030204" pitchFamily="34" charset="0"/>
                <a:cs typeface="David" panose="020E0502060401010101" pitchFamily="34" charset="-79"/>
              </a:rPr>
              <a:t>	     </a:t>
            </a:r>
            <a:r>
              <a:rPr lang="en-US" dirty="0" err="1" smtClean="0">
                <a:latin typeface="Calibri" panose="020F0502020204030204" pitchFamily="34" charset="0"/>
              </a:rPr>
              <a:t>arr</a:t>
            </a:r>
            <a:r>
              <a:rPr lang="en-US" dirty="0" smtClean="0">
                <a:latin typeface="Calibri" panose="020F0502020204030204" pitchFamily="34" charset="0"/>
              </a:rPr>
              <a:t>[m</a:t>
            </a:r>
            <a:r>
              <a:rPr lang="en-US" dirty="0">
                <a:latin typeface="Calibri" panose="020F0502020204030204" pitchFamily="34" charset="0"/>
              </a:rPr>
              <a:t>– 1] .</a:t>
            </a:r>
            <a:r>
              <a:rPr lang="en-US" dirty="0" err="1">
                <a:latin typeface="Calibri" panose="020F0502020204030204" pitchFamily="34" charset="0"/>
              </a:rPr>
              <a:t>insetr</a:t>
            </a:r>
            <a:r>
              <a:rPr lang="en-US" dirty="0">
                <a:latin typeface="Calibri" panose="020F0502020204030204" pitchFamily="34" charset="0"/>
              </a:rPr>
              <a:t> (null , </a:t>
            </a:r>
            <a:r>
              <a:rPr lang="en-US" dirty="0" err="1">
                <a:latin typeface="Calibri" panose="020F0502020204030204" pitchFamily="34" charset="0"/>
              </a:rPr>
              <a:t>p.getInfo</a:t>
            </a:r>
            <a:r>
              <a:rPr lang="en-US" dirty="0" smtClean="0">
                <a:latin typeface="Calibri" panose="020F0502020204030204" pitchFamily="34" charset="0"/>
              </a:rPr>
              <a:t>());</a:t>
            </a:r>
            <a:endParaRPr lang="en-US" dirty="0">
              <a:latin typeface="Calibri" panose="020F0502020204030204" pitchFamily="34" charset="0"/>
            </a:endParaRPr>
          </a:p>
          <a:p>
            <a:pPr marL="0" indent="0" algn="l" rtl="0">
              <a:lnSpc>
                <a:spcPct val="120000"/>
              </a:lnSpc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</a:rPr>
              <a:t>    p </a:t>
            </a:r>
            <a:r>
              <a:rPr lang="en-US" dirty="0">
                <a:latin typeface="Calibri" panose="020F0502020204030204" pitchFamily="34" charset="0"/>
              </a:rPr>
              <a:t>= </a:t>
            </a:r>
            <a:r>
              <a:rPr lang="en-US" dirty="0" err="1">
                <a:latin typeface="Calibri" panose="020F0502020204030204" pitchFamily="34" charset="0"/>
              </a:rPr>
              <a:t>p.getNext</a:t>
            </a:r>
            <a:r>
              <a:rPr lang="en-US" dirty="0">
                <a:latin typeface="Calibri" panose="020F0502020204030204" pitchFamily="34" charset="0"/>
              </a:rPr>
              <a:t>()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  } 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</a:t>
            </a:r>
            <a:r>
              <a:rPr lang="en-US" dirty="0" smtClean="0">
                <a:latin typeface="Calibri" panose="020F0502020204030204" pitchFamily="34" charset="0"/>
              </a:rPr>
              <a:t>}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  return </a:t>
            </a:r>
            <a:r>
              <a:rPr lang="en-US" dirty="0" err="1" smtClean="0">
                <a:latin typeface="Calibri" panose="020F0502020204030204" pitchFamily="34" charset="0"/>
              </a:rPr>
              <a:t>arr</a:t>
            </a:r>
            <a:r>
              <a:rPr lang="en-US" dirty="0" smtClean="0">
                <a:latin typeface="Calibri" panose="020F0502020204030204" pitchFamily="34" charset="0"/>
              </a:rPr>
              <a:t>;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0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36512" y="404664"/>
            <a:ext cx="9540552" cy="6453336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public static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Node </a:t>
            </a:r>
            <a:r>
              <a:rPr lang="en-US" dirty="0" smtClean="0">
                <a:latin typeface="Calibri" panose="020F0502020204030204" pitchFamily="34" charset="0"/>
              </a:rPr>
              <a:t>&lt;</a:t>
            </a:r>
            <a:r>
              <a:rPr lang="en-US" dirty="0">
                <a:latin typeface="Calibri" panose="020F0502020204030204" pitchFamily="34" charset="0"/>
              </a:rPr>
              <a:t>Student</a:t>
            </a:r>
            <a:r>
              <a:rPr lang="en-US" dirty="0" smtClean="0">
                <a:latin typeface="Calibri" panose="020F0502020204030204" pitchFamily="34" charset="0"/>
              </a:rPr>
              <a:t>&gt;[]  </a:t>
            </a:r>
            <a:r>
              <a:rPr lang="en-US" b="1" dirty="0" err="1" smtClean="0">
                <a:latin typeface="Calibri" panose="020F0502020204030204" pitchFamily="34" charset="0"/>
              </a:rPr>
              <a:t>getBirthdayList</a:t>
            </a:r>
            <a:r>
              <a:rPr lang="en-US" dirty="0" smtClean="0">
                <a:latin typeface="Calibri" panose="020F0502020204030204" pitchFamily="34" charset="0"/>
              </a:rPr>
              <a:t> (School  </a:t>
            </a:r>
            <a:r>
              <a:rPr lang="en-US" dirty="0" err="1">
                <a:latin typeface="Calibri" panose="020F0502020204030204" pitchFamily="34" charset="0"/>
              </a:rPr>
              <a:t>sc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2100" b="1" dirty="0" smtClean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// </a:t>
            </a:r>
            <a:r>
              <a:rPr lang="he-IL" sz="2100" b="1" dirty="0" smtClean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יצירת מערך של 12 רשימות תלמידים ריקות</a:t>
            </a:r>
            <a:endParaRPr lang="en-US" sz="2100" b="1" dirty="0">
              <a:solidFill>
                <a:srgbClr val="00B05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Node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&lt;Student</a:t>
            </a:r>
            <a:r>
              <a:rPr lang="en-US" dirty="0" smtClean="0">
                <a:latin typeface="Calibri" panose="020F0502020204030204" pitchFamily="34" charset="0"/>
              </a:rPr>
              <a:t>&gt;[] </a:t>
            </a:r>
            <a:r>
              <a:rPr lang="en-US" dirty="0" err="1">
                <a:latin typeface="Calibri" panose="020F0502020204030204" pitchFamily="34" charset="0"/>
              </a:rPr>
              <a:t>arr</a:t>
            </a:r>
            <a:r>
              <a:rPr lang="en-US" dirty="0">
                <a:latin typeface="Calibri" panose="020F0502020204030204" pitchFamily="34" charset="0"/>
              </a:rPr>
              <a:t> = new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Node </a:t>
            </a:r>
            <a:r>
              <a:rPr lang="en-US" dirty="0" smtClean="0">
                <a:latin typeface="Calibri" panose="020F0502020204030204" pitchFamily="34" charset="0"/>
              </a:rPr>
              <a:t>&lt;</a:t>
            </a:r>
            <a:r>
              <a:rPr lang="en-US" dirty="0">
                <a:latin typeface="Calibri" panose="020F0502020204030204" pitchFamily="34" charset="0"/>
              </a:rPr>
              <a:t>Student</a:t>
            </a:r>
            <a:r>
              <a:rPr lang="en-US" dirty="0" smtClean="0">
                <a:latin typeface="Calibri" panose="020F0502020204030204" pitchFamily="34" charset="0"/>
              </a:rPr>
              <a:t>&gt; [</a:t>
            </a:r>
            <a:r>
              <a:rPr lang="en-US" dirty="0">
                <a:latin typeface="Calibri" panose="020F0502020204030204" pitchFamily="34" charset="0"/>
              </a:rPr>
              <a:t>12] ; </a:t>
            </a:r>
            <a:endParaRPr lang="en-US" dirty="0" smtClean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</a:t>
            </a:r>
            <a:r>
              <a:rPr lang="he-IL" dirty="0" smtClean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for </a:t>
            </a:r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dirty="0" err="1">
                <a:latin typeface="Calibri" panose="020F0502020204030204" pitchFamily="34" charset="0"/>
              </a:rPr>
              <a:t>int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</a:rPr>
              <a:t>=0; </a:t>
            </a:r>
            <a:r>
              <a:rPr lang="en-US" dirty="0" err="1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&lt;12 ; </a:t>
            </a:r>
            <a:r>
              <a:rPr lang="en-US" dirty="0" err="1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++) </a:t>
            </a:r>
            <a:endParaRPr lang="en-US" dirty="0" smtClean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	</a:t>
            </a:r>
            <a:r>
              <a:rPr lang="en-US" dirty="0" err="1" smtClean="0">
                <a:latin typeface="Calibri" panose="020F0502020204030204" pitchFamily="34" charset="0"/>
              </a:rPr>
              <a:t>arr</a:t>
            </a:r>
            <a:r>
              <a:rPr lang="en-US" dirty="0" smtClean="0">
                <a:latin typeface="Calibri" panose="020F0502020204030204" pitchFamily="34" charset="0"/>
              </a:rPr>
              <a:t>[</a:t>
            </a:r>
            <a:r>
              <a:rPr lang="en-US" dirty="0" err="1" smtClean="0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null</a:t>
            </a:r>
            <a:r>
              <a:rPr lang="en-US" dirty="0" smtClean="0">
                <a:latin typeface="Calibri" panose="020F0502020204030204" pitchFamily="34" charset="0"/>
              </a:rPr>
              <a:t>; </a:t>
            </a:r>
          </a:p>
          <a:p>
            <a:pPr marL="0" indent="0" algn="l" rtl="0">
              <a:spcBef>
                <a:spcPts val="24"/>
              </a:spcBef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2100" b="1" dirty="0" smtClean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// </a:t>
            </a:r>
            <a:r>
              <a:rPr lang="he-IL" sz="2100" b="1" dirty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מעבר על רשימות התלמידים בכל שכבה </a:t>
            </a:r>
            <a:endParaRPr lang="en-US" sz="2100" b="1" dirty="0">
              <a:solidFill>
                <a:srgbClr val="00B05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for </a:t>
            </a:r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dirty="0" err="1">
                <a:latin typeface="Calibri" panose="020F0502020204030204" pitchFamily="34" charset="0"/>
              </a:rPr>
              <a:t>int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</a:rPr>
              <a:t>=0; </a:t>
            </a:r>
            <a:r>
              <a:rPr lang="en-US" dirty="0" err="1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&lt;6 ; </a:t>
            </a:r>
            <a:r>
              <a:rPr lang="en-US" dirty="0" err="1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++) 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</a:t>
            </a:r>
            <a:r>
              <a:rPr lang="en-US" dirty="0" smtClean="0">
                <a:latin typeface="Calibri" panose="020F0502020204030204" pitchFamily="34" charset="0"/>
              </a:rPr>
              <a:t>{</a:t>
            </a:r>
            <a:endParaRPr lang="en-US" dirty="0">
              <a:latin typeface="Calibri" panose="020F050202020403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  Node&lt;Student&gt; p = </a:t>
            </a:r>
            <a:r>
              <a:rPr lang="en-US" dirty="0" err="1">
                <a:latin typeface="Calibri" panose="020F0502020204030204" pitchFamily="34" charset="0"/>
              </a:rPr>
              <a:t>sc.getAr</a:t>
            </a:r>
            <a:r>
              <a:rPr lang="en-US" dirty="0">
                <a:latin typeface="Calibri" panose="020F0502020204030204" pitchFamily="34" charset="0"/>
              </a:rPr>
              <a:t>()[</a:t>
            </a:r>
            <a:r>
              <a:rPr lang="en-US" dirty="0" err="1">
                <a:latin typeface="Calibri" panose="020F0502020204030204" pitchFamily="34" charset="0"/>
              </a:rPr>
              <a:t>i</a:t>
            </a:r>
            <a:r>
              <a:rPr lang="en-US" strike="sngStrike" dirty="0">
                <a:solidFill>
                  <a:srgbClr val="FF0000"/>
                </a:solidFill>
                <a:latin typeface="Calibri" panose="020F0502020204030204" pitchFamily="34" charset="0"/>
              </a:rPr>
              <a:t>].</a:t>
            </a:r>
            <a:r>
              <a:rPr lang="en-US" strike="sngStrike" dirty="0" err="1">
                <a:solidFill>
                  <a:srgbClr val="FF0000"/>
                </a:solidFill>
                <a:latin typeface="Calibri" panose="020F0502020204030204" pitchFamily="34" charset="0"/>
              </a:rPr>
              <a:t>getFirst</a:t>
            </a:r>
            <a:r>
              <a:rPr lang="en-US" strike="sngStrike" dirty="0" smtClean="0">
                <a:solidFill>
                  <a:srgbClr val="FF0000"/>
                </a:solidFill>
                <a:latin typeface="Calibri" panose="020F0502020204030204" pitchFamily="34" charset="0"/>
              </a:rPr>
              <a:t>()</a:t>
            </a:r>
            <a:r>
              <a:rPr lang="en-US" dirty="0" smtClean="0">
                <a:latin typeface="Calibri" panose="020F0502020204030204" pitchFamily="34" charset="0"/>
              </a:rPr>
              <a:t>; </a:t>
            </a:r>
            <a:r>
              <a:rPr lang="en-US" sz="2100" b="1" dirty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// </a:t>
            </a:r>
            <a:r>
              <a:rPr lang="en-US" sz="2100" b="1" dirty="0" err="1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he-IL" sz="2100" b="1" dirty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התלמיד הראשון בשכבה</a:t>
            </a:r>
            <a:r>
              <a:rPr lang="he-IL" b="1" dirty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b="1" dirty="0">
              <a:solidFill>
                <a:srgbClr val="00B05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  while (p!=null)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        {   </a:t>
            </a:r>
          </a:p>
          <a:p>
            <a:pPr marL="0" indent="0" algn="l" rtl="0">
              <a:lnSpc>
                <a:spcPct val="120000"/>
              </a:lnSpc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	    </a:t>
            </a:r>
            <a:r>
              <a:rPr lang="en-US" dirty="0" err="1" smtClean="0">
                <a:latin typeface="Calibri" panose="020F0502020204030204" pitchFamily="34" charset="0"/>
              </a:rPr>
              <a:t>int</a:t>
            </a:r>
            <a:r>
              <a:rPr lang="en-US" dirty="0" smtClean="0">
                <a:latin typeface="Calibri" panose="020F0502020204030204" pitchFamily="34" charset="0"/>
              </a:rPr>
              <a:t> m </a:t>
            </a:r>
            <a:r>
              <a:rPr lang="en-US" dirty="0">
                <a:latin typeface="Calibri" panose="020F0502020204030204" pitchFamily="34" charset="0"/>
              </a:rPr>
              <a:t>= </a:t>
            </a:r>
            <a:r>
              <a:rPr lang="en-US" dirty="0" err="1">
                <a:latin typeface="Calibri" panose="020F0502020204030204" pitchFamily="34" charset="0"/>
              </a:rPr>
              <a:t>p.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</a:rPr>
              <a:t>getValue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()</a:t>
            </a:r>
            <a:r>
              <a:rPr lang="en-US" dirty="0">
                <a:latin typeface="Calibri" panose="020F0502020204030204" pitchFamily="34" charset="0"/>
              </a:rPr>
              <a:t>. </a:t>
            </a:r>
            <a:r>
              <a:rPr lang="en-US" dirty="0" err="1">
                <a:latin typeface="Calibri" panose="020F0502020204030204" pitchFamily="34" charset="0"/>
              </a:rPr>
              <a:t>getBirthDay</a:t>
            </a:r>
            <a:r>
              <a:rPr lang="en-US" dirty="0">
                <a:latin typeface="Calibri" panose="020F0502020204030204" pitchFamily="34" charset="0"/>
              </a:rPr>
              <a:t>().</a:t>
            </a:r>
            <a:r>
              <a:rPr lang="en-US" dirty="0" err="1" smtClean="0">
                <a:latin typeface="Calibri" panose="020F0502020204030204" pitchFamily="34" charset="0"/>
              </a:rPr>
              <a:t>getMonth</a:t>
            </a:r>
            <a:r>
              <a:rPr lang="en-US" dirty="0">
                <a:latin typeface="Calibri" panose="020F0502020204030204" pitchFamily="34" charset="0"/>
              </a:rPr>
              <a:t>(); </a:t>
            </a:r>
            <a:r>
              <a:rPr lang="en-US" sz="2100" b="1" dirty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// </a:t>
            </a:r>
            <a:r>
              <a:rPr lang="he-IL" sz="2100" b="1" dirty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החודש בו </a:t>
            </a:r>
            <a:r>
              <a:rPr lang="he-IL" sz="2100" b="1" dirty="0" smtClean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נולד התלמיד</a:t>
            </a:r>
            <a:r>
              <a:rPr lang="en-US" sz="2100" dirty="0" smtClean="0">
                <a:latin typeface="Calibri" panose="020F0502020204030204" pitchFamily="34" charset="0"/>
                <a:cs typeface="David" panose="020E0502060401010101" pitchFamily="34" charset="-79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arr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[m-1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]=new Node&lt;Student&gt; (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p.getValue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(),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</a:rPr>
              <a:t>arr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[m-1]);</a:t>
            </a:r>
          </a:p>
          <a:p>
            <a:pPr marL="0" indent="0" algn="l" rtl="0">
              <a:lnSpc>
                <a:spcPct val="120000"/>
              </a:lnSpc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	    p = </a:t>
            </a:r>
            <a:r>
              <a:rPr lang="en-US" dirty="0" err="1" smtClean="0">
                <a:latin typeface="Calibri" panose="020F0502020204030204" pitchFamily="34" charset="0"/>
              </a:rPr>
              <a:t>p.getNext</a:t>
            </a:r>
            <a:r>
              <a:rPr lang="en-US" dirty="0" smtClean="0">
                <a:latin typeface="Calibri" panose="020F0502020204030204" pitchFamily="34" charset="0"/>
              </a:rPr>
              <a:t>()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              </a:t>
            </a:r>
            <a:r>
              <a:rPr lang="en-US" dirty="0">
                <a:latin typeface="Calibri" panose="020F0502020204030204" pitchFamily="34" charset="0"/>
              </a:rPr>
              <a:t>} 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     </a:t>
            </a:r>
            <a:r>
              <a:rPr lang="en-US" dirty="0" smtClean="0">
                <a:latin typeface="Calibri" panose="020F0502020204030204" pitchFamily="34" charset="0"/>
              </a:rPr>
              <a:t>}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     return </a:t>
            </a:r>
            <a:r>
              <a:rPr lang="en-US" dirty="0" err="1" smtClean="0">
                <a:latin typeface="Calibri" panose="020F0502020204030204" pitchFamily="34" charset="0"/>
              </a:rPr>
              <a:t>arr</a:t>
            </a:r>
            <a:r>
              <a:rPr lang="en-US" dirty="0" smtClean="0">
                <a:latin typeface="Calibri" panose="020F0502020204030204" pitchFamily="34" charset="0"/>
              </a:rPr>
              <a:t>;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14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90600"/>
          </a:xfrm>
        </p:spPr>
        <p:txBody>
          <a:bodyPr/>
          <a:lstStyle/>
          <a:p>
            <a:pPr algn="ctr"/>
            <a:r>
              <a:rPr lang="he-IL" b="1" dirty="0"/>
              <a:t>תשע"ד - שאלה </a:t>
            </a:r>
            <a:r>
              <a:rPr lang="he-IL" b="1" dirty="0" smtClean="0"/>
              <a:t>4</a:t>
            </a:r>
            <a:endParaRPr lang="he-IL" dirty="0"/>
          </a:p>
        </p:txBody>
      </p:sp>
      <p:pic>
        <p:nvPicPr>
          <p:cNvPr id="4" name="מציין מיקום תוכן 3" descr="גזירת מסך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786628"/>
            <a:ext cx="6203546" cy="6098756"/>
          </a:xfrm>
        </p:spPr>
      </p:pic>
    </p:spTree>
    <p:extLst>
      <p:ext uri="{BB962C8B-B14F-4D97-AF65-F5344CB8AC3E}">
        <p14:creationId xmlns:p14="http://schemas.microsoft.com/office/powerpoint/2010/main" val="4121897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3931920" cy="639762"/>
          </a:xfrm>
        </p:spPr>
        <p:txBody>
          <a:bodyPr>
            <a:normAutofit/>
          </a:bodyPr>
          <a:lstStyle/>
          <a:p>
            <a:r>
              <a:rPr lang="he-IL" sz="2400" b="1" dirty="0" smtClean="0"/>
              <a:t>התכנית החדשה</a:t>
            </a:r>
            <a:endParaRPr lang="he-IL" sz="2400" b="1" dirty="0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sz="quarter" idx="3"/>
          </p:nvPr>
        </p:nvSpPr>
        <p:spPr>
          <a:xfrm>
            <a:off x="4754880" y="548680"/>
            <a:ext cx="3931920" cy="639762"/>
          </a:xfrm>
        </p:spPr>
        <p:txBody>
          <a:bodyPr>
            <a:normAutofit/>
          </a:bodyPr>
          <a:lstStyle/>
          <a:p>
            <a:r>
              <a:rPr lang="he-IL" sz="2400" b="1" dirty="0" smtClean="0"/>
              <a:t>התכנית הנוכחית</a:t>
            </a:r>
            <a:endParaRPr lang="he-IL" sz="2400" b="1" dirty="0"/>
          </a:p>
        </p:txBody>
      </p:sp>
      <p:pic>
        <p:nvPicPr>
          <p:cNvPr id="12" name="תמונה 11" descr="גזירת מסך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00808"/>
            <a:ext cx="4048690" cy="3553321"/>
          </a:xfrm>
          <a:prstGeom prst="rect">
            <a:avLst/>
          </a:prstGeom>
        </p:spPr>
      </p:pic>
      <p:pic>
        <p:nvPicPr>
          <p:cNvPr id="14" name="תמונה 13" descr="גזירת מסך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17" y="1772816"/>
            <a:ext cx="4182059" cy="3505690"/>
          </a:xfrm>
          <a:prstGeom prst="rect">
            <a:avLst/>
          </a:prstGeom>
        </p:spPr>
      </p:pic>
      <p:sp>
        <p:nvSpPr>
          <p:cNvPr id="15" name="מלבן מעוגל 14"/>
          <p:cNvSpPr/>
          <p:nvPr/>
        </p:nvSpPr>
        <p:spPr>
          <a:xfrm>
            <a:off x="755576" y="2492896"/>
            <a:ext cx="1656184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מעוגל 16"/>
          <p:cNvSpPr/>
          <p:nvPr/>
        </p:nvSpPr>
        <p:spPr>
          <a:xfrm>
            <a:off x="755576" y="3212976"/>
            <a:ext cx="2304256" cy="648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646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b="1" dirty="0" smtClean="0"/>
              <a:t>ספר הלימוד - פרק 9</a:t>
            </a:r>
            <a:endParaRPr lang="he-IL" sz="3600" b="1" dirty="0"/>
          </a:p>
        </p:txBody>
      </p:sp>
      <p:pic>
        <p:nvPicPr>
          <p:cNvPr id="4" name="תמונה 3" descr="גזירת מסך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46" y="1916832"/>
            <a:ext cx="8830908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5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828600" y="404664"/>
            <a:ext cx="9144000" cy="6453336"/>
          </a:xfrm>
        </p:spPr>
        <p:txBody>
          <a:bodyPr>
            <a:noAutofit/>
          </a:bodyPr>
          <a:lstStyle/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public static void </a:t>
            </a:r>
            <a:r>
              <a:rPr lang="en-US" sz="1900" b="1" dirty="0" err="1">
                <a:latin typeface="Calibri" panose="020F0502020204030204" pitchFamily="34" charset="0"/>
              </a:rPr>
              <a:t>removeDuplications</a:t>
            </a:r>
            <a:r>
              <a:rPr lang="en-US" sz="1900" dirty="0">
                <a:latin typeface="Calibri" panose="020F0502020204030204" pitchFamily="34" charset="0"/>
              </a:rPr>
              <a:t>(List&lt;Character&gt; </a:t>
            </a:r>
            <a:r>
              <a:rPr lang="en-US" sz="1900" dirty="0" err="1">
                <a:latin typeface="Calibri" panose="020F0502020204030204" pitchFamily="34" charset="0"/>
              </a:rPr>
              <a:t>lst</a:t>
            </a:r>
            <a:r>
              <a:rPr lang="en-US" sz="1900" dirty="0">
                <a:latin typeface="Calibri" panose="020F0502020204030204" pitchFamily="34" charset="0"/>
              </a:rPr>
              <a:t>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char </a:t>
            </a:r>
            <a:r>
              <a:rPr lang="en-US" sz="1900" dirty="0" err="1">
                <a:latin typeface="Calibri" panose="020F0502020204030204" pitchFamily="34" charset="0"/>
              </a:rPr>
              <a:t>ch</a:t>
            </a:r>
            <a:r>
              <a:rPr lang="en-US" sz="1900" dirty="0">
                <a:latin typeface="Calibri" panose="020F0502020204030204" pitchFamily="34" charset="0"/>
              </a:rPr>
              <a:t>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Node&lt;Character&gt; pos1 = </a:t>
            </a:r>
            <a:r>
              <a:rPr lang="en-US" sz="1900" dirty="0" err="1">
                <a:latin typeface="Calibri" panose="020F0502020204030204" pitchFamily="34" charset="0"/>
              </a:rPr>
              <a:t>lst.getFirst</a:t>
            </a:r>
            <a:r>
              <a:rPr lang="en-US" sz="1900" dirty="0">
                <a:latin typeface="Calibri" panose="020F0502020204030204" pitchFamily="34" charset="0"/>
              </a:rPr>
              <a:t>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</a:t>
            </a:r>
            <a:r>
              <a:rPr lang="en-US" sz="1900" dirty="0" smtClean="0">
                <a:latin typeface="Calibri" panose="020F0502020204030204" pitchFamily="34" charset="0"/>
              </a:rPr>
              <a:t>while(pos1 </a:t>
            </a:r>
            <a:r>
              <a:rPr lang="en-US" sz="1900" dirty="0">
                <a:latin typeface="Calibri" panose="020F0502020204030204" pitchFamily="34" charset="0"/>
              </a:rPr>
              <a:t>!= null)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</a:t>
            </a:r>
            <a:r>
              <a:rPr lang="en-US" sz="1900" dirty="0" err="1">
                <a:latin typeface="Calibri" panose="020F0502020204030204" pitchFamily="34" charset="0"/>
              </a:rPr>
              <a:t>ch</a:t>
            </a:r>
            <a:r>
              <a:rPr lang="en-US" sz="1900" dirty="0">
                <a:latin typeface="Calibri" panose="020F0502020204030204" pitchFamily="34" charset="0"/>
              </a:rPr>
              <a:t> = pos1.getInfo();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 Node&lt;Character&gt; </a:t>
            </a:r>
            <a:r>
              <a:rPr lang="en-US" sz="1900" dirty="0" smtClean="0">
                <a:latin typeface="Calibri" panose="020F0502020204030204" pitchFamily="34" charset="0"/>
              </a:rPr>
              <a:t>pos2 </a:t>
            </a:r>
            <a:r>
              <a:rPr lang="en-US" sz="1900" dirty="0">
                <a:latin typeface="Calibri" panose="020F0502020204030204" pitchFamily="34" charset="0"/>
              </a:rPr>
              <a:t>= pos1.getNext();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while(pos2 != null)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{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	if(pos2.getInfo() == </a:t>
            </a:r>
            <a:r>
              <a:rPr lang="en-US" sz="1900" dirty="0" err="1">
                <a:latin typeface="Calibri" panose="020F0502020204030204" pitchFamily="34" charset="0"/>
              </a:rPr>
              <a:t>ch</a:t>
            </a:r>
            <a:r>
              <a:rPr lang="en-US" sz="1900" dirty="0">
                <a:latin typeface="Calibri" panose="020F0502020204030204" pitchFamily="34" charset="0"/>
              </a:rPr>
              <a:t>)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		pos2 = </a:t>
            </a:r>
            <a:r>
              <a:rPr lang="en-US" sz="1900" dirty="0" err="1">
                <a:latin typeface="Calibri" panose="020F0502020204030204" pitchFamily="34" charset="0"/>
              </a:rPr>
              <a:t>lst.remove</a:t>
            </a:r>
            <a:r>
              <a:rPr lang="en-US" sz="1900" dirty="0">
                <a:latin typeface="Calibri" panose="020F0502020204030204" pitchFamily="34" charset="0"/>
              </a:rPr>
              <a:t>(pos2);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	else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		pos2 = pos2.getNext();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}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	pos1 = pos1.getNext();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	}</a:t>
            </a:r>
          </a:p>
          <a:p>
            <a:pPr marL="0" indent="0" algn="l" rtl="0">
              <a:spcBef>
                <a:spcPts val="24"/>
              </a:spcBef>
              <a:buNone/>
            </a:pPr>
            <a:r>
              <a:rPr lang="en-US" sz="1900" dirty="0">
                <a:latin typeface="Calibri" panose="020F0502020204030204" pitchFamily="34" charset="0"/>
              </a:rPr>
              <a:t>	}</a:t>
            </a:r>
            <a:endParaRPr lang="he-IL" sz="19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521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בהירות">
  <a:themeElements>
    <a:clrScheme name="בהירות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721</TotalTime>
  <Words>771</Words>
  <Application>Microsoft Office PowerPoint</Application>
  <PresentationFormat>‫הצגה על המסך (4:3)</PresentationFormat>
  <Paragraphs>214</Paragraphs>
  <Slides>16</Slides>
  <Notes>7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בהירות</vt:lpstr>
      <vt:lpstr>רשימה  שרשרת חוליות</vt:lpstr>
      <vt:lpstr>תשע"ד - שאלה 3</vt:lpstr>
      <vt:lpstr>מצגת של PowerPoint</vt:lpstr>
      <vt:lpstr>מצגת של PowerPoint</vt:lpstr>
      <vt:lpstr>מצגת של PowerPoint</vt:lpstr>
      <vt:lpstr>תשע"ד - שאלה 4</vt:lpstr>
      <vt:lpstr>מצגת של PowerPoint</vt:lpstr>
      <vt:lpstr>ספר הלימוד - פרק 9</vt:lpstr>
      <vt:lpstr>מצגת של PowerPoint</vt:lpstr>
      <vt:lpstr>מצגת של PowerPoint</vt:lpstr>
      <vt:lpstr>תשס"ו – שאלה 4</vt:lpstr>
      <vt:lpstr>מצגת של PowerPoint</vt:lpstr>
      <vt:lpstr>מצגת של PowerPoint</vt:lpstr>
      <vt:lpstr>מצגת של PowerPoint</vt:lpstr>
      <vt:lpstr>מצגת של PowerPoint</vt:lpstr>
      <vt:lpstr>מסקנות ודגשים לעבודה עם שרשרת חוליות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Lapidot Tamar</cp:lastModifiedBy>
  <cp:revision>76</cp:revision>
  <dcterms:created xsi:type="dcterms:W3CDTF">2014-12-14T12:52:34Z</dcterms:created>
  <dcterms:modified xsi:type="dcterms:W3CDTF">2015-05-14T10:04:46Z</dcterms:modified>
</cp:coreProperties>
</file>