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237" autoAdjust="0"/>
    <p:restoredTop sz="90476" autoAdjust="0"/>
  </p:normalViewPr>
  <p:slideViewPr>
    <p:cSldViewPr>
      <p:cViewPr>
        <p:scale>
          <a:sx n="60" d="100"/>
          <a:sy n="60" d="100"/>
        </p:scale>
        <p:origin x="-173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964834D-B366-485A-9F91-6FD77FBC8E3F}" type="datetimeFigureOut">
              <a:rPr lang="he-IL" smtClean="0"/>
              <a:pPr/>
              <a:t>י"ח/תמוז/תשע"ה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5CBA8B6-1796-4302-9114-64C8A7FD876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BA8B6-1796-4302-9114-64C8A7FD8766}" type="slidenum">
              <a:rPr lang="he-IL" smtClean="0"/>
              <a:pPr/>
              <a:t>2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BA8B6-1796-4302-9114-64C8A7FD8766}" type="slidenum">
              <a:rPr lang="he-IL" smtClean="0"/>
              <a:pPr/>
              <a:t>3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BA8B6-1796-4302-9114-64C8A7FD8766}" type="slidenum">
              <a:rPr lang="he-IL" smtClean="0"/>
              <a:pPr/>
              <a:t>4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BA8B6-1796-4302-9114-64C8A7FD8766}" type="slidenum">
              <a:rPr lang="he-IL" smtClean="0"/>
              <a:pPr/>
              <a:t>5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BA8B6-1796-4302-9114-64C8A7FD8766}" type="slidenum">
              <a:rPr lang="he-IL" smtClean="0"/>
              <a:pPr/>
              <a:t>6</a:t>
            </a:fld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BA8B6-1796-4302-9114-64C8A7FD8766}" type="slidenum">
              <a:rPr lang="he-IL" smtClean="0"/>
              <a:pPr/>
              <a:t>7</a:t>
            </a:fld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BA8B6-1796-4302-9114-64C8A7FD8766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60709-1542-449B-9478-366FD1A7C760}" type="datetimeFigureOut">
              <a:rPr lang="he-IL"/>
              <a:pPr>
                <a:defRPr/>
              </a:pPr>
              <a:t>י"ח/תמוז/תשע"ה</a:t>
            </a:fld>
            <a:endParaRPr lang="he-IL"/>
          </a:p>
        </p:txBody>
      </p:sp>
      <p:sp>
        <p:nvSpPr>
          <p:cNvPr id="5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24337-2D1B-4B26-B577-29661C4CA38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5589C-C609-4687-B35A-34DA66578756}" type="datetimeFigureOut">
              <a:rPr lang="he-IL"/>
              <a:pPr>
                <a:defRPr/>
              </a:pPr>
              <a:t>י"ח/תמוז/תשע"ה</a:t>
            </a:fld>
            <a:endParaRPr lang="he-IL"/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962B4-C1F0-4C61-A897-41493569096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91E7E-0AA3-417E-8A69-23EAB81FFE15}" type="datetimeFigureOut">
              <a:rPr lang="he-IL"/>
              <a:pPr>
                <a:defRPr/>
              </a:pPr>
              <a:t>י"ח/תמוז/תשע"ה</a:t>
            </a:fld>
            <a:endParaRPr lang="he-IL"/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2ADE2-5F83-4144-9D99-EB370E5F117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591D9-BF03-43D6-B51C-0426D5C73223}" type="datetimeFigureOut">
              <a:rPr lang="he-IL"/>
              <a:pPr>
                <a:defRPr/>
              </a:pPr>
              <a:t>י"ח/תמוז/תשע"ה</a:t>
            </a:fld>
            <a:endParaRPr lang="he-IL"/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10688-D4F7-49B2-8FEC-F60506D10AB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B6278-8BA3-4758-80CA-9F70BA0AE2E1}" type="datetimeFigureOut">
              <a:rPr lang="he-IL"/>
              <a:pPr>
                <a:defRPr/>
              </a:pPr>
              <a:t>י"ח/תמוז/תשע"ה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1EAEA-C2FD-453C-93B3-AD083077355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0BA7A-C3A8-43E9-9F51-1F986764C102}" type="datetimeFigureOut">
              <a:rPr lang="he-IL"/>
              <a:pPr>
                <a:defRPr/>
              </a:pPr>
              <a:t>י"ח/תמוז/תשע"ה</a:t>
            </a:fld>
            <a:endParaRPr lang="he-IL"/>
          </a:p>
        </p:txBody>
      </p:sp>
      <p:sp>
        <p:nvSpPr>
          <p:cNvPr id="6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C4787-8099-4978-A861-D6FF553B3968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84B8F-4D7F-4BA1-9A43-5D2DE8BAE7FE}" type="datetimeFigureOut">
              <a:rPr lang="he-IL"/>
              <a:pPr>
                <a:defRPr/>
              </a:pPr>
              <a:t>י"ח/תמוז/תשע"ה</a:t>
            </a:fld>
            <a:endParaRPr lang="he-IL"/>
          </a:p>
        </p:txBody>
      </p:sp>
      <p:sp>
        <p:nvSpPr>
          <p:cNvPr id="8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1CC66-B5E5-40C0-BBE8-D85C4436F69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8C943-9A0B-4FDC-8EC4-8B1BD620150D}" type="datetimeFigureOut">
              <a:rPr lang="he-IL"/>
              <a:pPr>
                <a:defRPr/>
              </a:pPr>
              <a:t>י"ח/תמוז/תשע"ה</a:t>
            </a:fld>
            <a:endParaRPr lang="he-IL"/>
          </a:p>
        </p:txBody>
      </p:sp>
      <p:sp>
        <p:nvSpPr>
          <p:cNvPr id="4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5ABC-3D34-4C8B-A0C7-BD395239A1D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F240-AC40-498A-ABF9-99B1021F24DB}" type="datetimeFigureOut">
              <a:rPr lang="he-IL"/>
              <a:pPr>
                <a:defRPr/>
              </a:pPr>
              <a:t>י"ח/תמוז/תשע"ה</a:t>
            </a:fld>
            <a:endParaRPr lang="he-IL"/>
          </a:p>
        </p:txBody>
      </p:sp>
      <p:sp>
        <p:nvSpPr>
          <p:cNvPr id="3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79604-0EF8-4873-A58C-8101A0F2C21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AA73B-CE64-4080-9A96-FC391DAA0F49}" type="datetimeFigureOut">
              <a:rPr lang="he-IL"/>
              <a:pPr>
                <a:defRPr/>
              </a:pPr>
              <a:t>י"ח/תמוז/תשע"ה</a:t>
            </a:fld>
            <a:endParaRPr lang="he-IL"/>
          </a:p>
        </p:txBody>
      </p:sp>
      <p:sp>
        <p:nvSpPr>
          <p:cNvPr id="6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A3D4-A016-4301-B441-7DC1895CB33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עם פינה יחידה חתוכה ומעוגלת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משולש ישר-זווית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צורה חופשית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en-US" noProof="0" dirty="0"/>
          </a:p>
        </p:txBody>
      </p:sp>
      <p:sp>
        <p:nvSpPr>
          <p:cNvPr id="9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95AB7-49A1-4396-BFA0-9E4D1DC5D7AA}" type="datetimeFigureOut">
              <a:rPr lang="he-IL"/>
              <a:pPr>
                <a:defRPr/>
              </a:pPr>
              <a:t>י"ח/תמוז/תשע"ה</a:t>
            </a:fld>
            <a:endParaRPr lang="he-IL"/>
          </a:p>
        </p:txBody>
      </p:sp>
      <p:sp>
        <p:nvSpPr>
          <p:cNvPr id="10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1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DC5A-398D-4377-9628-1B01AF7CE4E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צורה חופשית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מציין מיקום של כותרת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9" name="מציין מיקום טקסט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11B6F2-E3C0-4E0B-8F42-30D769E58DBA}" type="datetimeFigureOut">
              <a:rPr lang="he-IL"/>
              <a:pPr>
                <a:defRPr/>
              </a:pPr>
              <a:t>י"ח/תמוז/תשע"ה</a:t>
            </a:fld>
            <a:endParaRPr lang="he-IL"/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EB41A0-3B3F-4428-AD2A-1F4612DC5FC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grpSp>
        <p:nvGrpSpPr>
          <p:cNvPr id="1033" name="קבוצה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צורה חופשית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צורה חופשית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9" r:id="rId9"/>
    <p:sldLayoutId id="2147483695" r:id="rId10"/>
    <p:sldLayoutId id="2147483696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9pPr>
    </p:titleStyle>
    <p:bodyStyle>
      <a:lvl1pPr marL="273050" indent="-2730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r" rtl="1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986714" cy="14700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sz="9600" dirty="0" smtClean="0">
                <a:cs typeface="David" pitchFamily="2" charset="-79"/>
              </a:rPr>
              <a:t>רֵקוּרְסִיָּה</a:t>
            </a:r>
            <a:endParaRPr lang="he-IL" sz="9600" dirty="0">
              <a:cs typeface="David" pitchFamily="2" charset="-79"/>
            </a:endParaRPr>
          </a:p>
        </p:txBody>
      </p:sp>
      <p:sp>
        <p:nvSpPr>
          <p:cNvPr id="5123" name="כותרת משנה 2"/>
          <p:cNvSpPr>
            <a:spLocks noGrp="1"/>
          </p:cNvSpPr>
          <p:nvPr>
            <p:ph type="subTitle" idx="1"/>
          </p:nvPr>
        </p:nvSpPr>
        <p:spPr>
          <a:xfrm>
            <a:off x="571500" y="3929066"/>
            <a:ext cx="7854950" cy="1428760"/>
          </a:xfrm>
        </p:spPr>
        <p:txBody>
          <a:bodyPr/>
          <a:lstStyle/>
          <a:p>
            <a:pPr marR="0" algn="ctr" eaLnBrk="1" hangingPunct="1"/>
            <a:r>
              <a:rPr lang="he-IL" sz="3200" dirty="0" smtClean="0"/>
              <a:t>כתיבה ועריכה: </a:t>
            </a:r>
            <a:r>
              <a:rPr lang="he-IL" sz="3600" b="1" dirty="0" smtClean="0"/>
              <a:t>דפנה </a:t>
            </a:r>
            <a:r>
              <a:rPr lang="he-IL" sz="3600" b="1" dirty="0" err="1" smtClean="0"/>
              <a:t>מינסטר</a:t>
            </a:r>
            <a:endParaRPr lang="he-IL" sz="3600" b="1" dirty="0" smtClean="0"/>
          </a:p>
          <a:p>
            <a:pPr marR="0" algn="ctr" eaLnBrk="1" hangingPunct="1"/>
            <a:r>
              <a:rPr lang="he-IL" sz="3600" b="1" dirty="0" smtClean="0"/>
              <a:t>2014</a:t>
            </a: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500034" y="1785927"/>
            <a:ext cx="8058179" cy="1470025"/>
          </a:xfrm>
          <a:prstGeom prst="rect">
            <a:avLst/>
          </a:prstGeom>
        </p:spPr>
        <p:txBody>
          <a:bodyPr rtlCol="1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b="1" dirty="0">
                <a:latin typeface="Times New Roman" pitchFamily="18" charset="0"/>
                <a:ea typeface="+mj-ea"/>
                <a:cs typeface="David" pitchFamily="2" charset="-79"/>
              </a:rPr>
              <a:t>Recursion</a:t>
            </a:r>
            <a:endParaRPr lang="he-IL" sz="6600" b="1" dirty="0">
              <a:latin typeface="Times New Roman" pitchFamily="18" charset="0"/>
              <a:ea typeface="+mj-ea"/>
              <a:cs typeface="David" pitchFamily="2" charset="-79"/>
            </a:endParaRPr>
          </a:p>
        </p:txBody>
      </p:sp>
      <p:pic>
        <p:nvPicPr>
          <p:cNvPr id="6" name="תמונה 5" descr="br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34377" cy="1928802"/>
          </a:xfrm>
          <a:prstGeom prst="rect">
            <a:avLst/>
          </a:prstGeom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33996"/>
            <a:ext cx="3071802" cy="15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786346"/>
            <a:ext cx="3286116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תמונה 10" descr="tumbl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0"/>
            <a:ext cx="2000232" cy="2000232"/>
          </a:xfrm>
          <a:prstGeom prst="rect">
            <a:avLst/>
          </a:prstGeom>
        </p:spPr>
      </p:pic>
      <p:sp>
        <p:nvSpPr>
          <p:cNvPr id="13" name="כותרת 1"/>
          <p:cNvSpPr txBox="1">
            <a:spLocks/>
          </p:cNvSpPr>
          <p:nvPr/>
        </p:nvSpPr>
        <p:spPr>
          <a:xfrm>
            <a:off x="0" y="3030544"/>
            <a:ext cx="9144000" cy="969960"/>
          </a:xfrm>
          <a:prstGeom prst="rect">
            <a:avLst/>
          </a:prstGeom>
        </p:spPr>
        <p:txBody>
          <a:bodyPr rtlCol="1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e-IL" sz="3600" b="1" dirty="0" smtClean="0">
                <a:latin typeface="Times New Roman" pitchFamily="18" charset="0"/>
                <a:ea typeface="+mj-ea"/>
                <a:cs typeface="David" pitchFamily="2" charset="-79"/>
              </a:rPr>
              <a:t>שיעור מס' 1  -  שיטות שאינן מחזירות ערך - </a:t>
            </a:r>
            <a:r>
              <a:rPr lang="en-US" sz="3600" b="1" dirty="0" smtClean="0">
                <a:latin typeface="Times New Roman" pitchFamily="18" charset="0"/>
                <a:ea typeface="+mj-ea"/>
                <a:cs typeface="David" pitchFamily="2" charset="-79"/>
              </a:rPr>
              <a:t>void</a:t>
            </a:r>
            <a:endParaRPr lang="he-IL" sz="3600" b="1" dirty="0">
              <a:latin typeface="Times New Roman" pitchFamily="18" charset="0"/>
              <a:ea typeface="+mj-ea"/>
              <a:cs typeface="David" pitchFamily="2" charset="-79"/>
            </a:endParaRPr>
          </a:p>
        </p:txBody>
      </p:sp>
      <p:sp>
        <p:nvSpPr>
          <p:cNvPr id="10" name="כותרת משנה 2"/>
          <p:cNvSpPr txBox="1">
            <a:spLocks/>
          </p:cNvSpPr>
          <p:nvPr/>
        </p:nvSpPr>
        <p:spPr bwMode="auto">
          <a:xfrm>
            <a:off x="0" y="6357958"/>
            <a:ext cx="91440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תודה לדר' ראובן </a:t>
            </a:r>
            <a:r>
              <a:rPr kumimoji="0" lang="he-I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חוטובלי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על שהציג בפני את הסרטוט של עצי המעקב </a:t>
            </a:r>
            <a:endParaRPr kumimoji="0" lang="he-IL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633412"/>
            <a:ext cx="8229600" cy="866762"/>
          </a:xfrm>
        </p:spPr>
        <p:txBody>
          <a:bodyPr/>
          <a:lstStyle/>
          <a:p>
            <a:pPr algn="ctr"/>
            <a:r>
              <a:rPr lang="he-IL" sz="4000" b="1" dirty="0" smtClean="0">
                <a:cs typeface="+mn-cs"/>
              </a:rPr>
              <a:t>הדפסת הספרות מ- 1 ועד 4</a:t>
            </a:r>
            <a:endParaRPr lang="he-IL" sz="4000" b="1" dirty="0">
              <a:cs typeface="+mn-cs"/>
            </a:endParaRP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500034" y="1643050"/>
            <a:ext cx="8058179" cy="4000528"/>
          </a:xfrm>
          <a:prstGeom prst="rect">
            <a:avLst/>
          </a:prstGeom>
        </p:spPr>
        <p:txBody>
          <a:bodyPr rtlCol="1" anchor="ctr"/>
          <a:lstStyle/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public  static  void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series1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n )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if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 n &gt; =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print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 n )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else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{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print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 n  +  "  " )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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he-IL" sz="2000" dirty="0">
                <a:solidFill>
                  <a:srgbClr val="00B050"/>
                </a:solidFill>
                <a:latin typeface="Times New Roman" pitchFamily="18" charset="0"/>
                <a:cs typeface="+mn-cs"/>
              </a:rPr>
              <a:t>שורת הדפסה</a:t>
            </a:r>
            <a:endParaRPr lang="en-US" sz="2000" dirty="0">
              <a:solidFill>
                <a:srgbClr val="00B050"/>
              </a:solidFill>
              <a:latin typeface="Times New Roman" pitchFamily="18" charset="0"/>
              <a:cs typeface="+mn-cs"/>
            </a:endParaRP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series1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 n +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}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}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000364" y="6357958"/>
            <a:ext cx="3352800" cy="365125"/>
          </a:xfrm>
        </p:spPr>
        <p:txBody>
          <a:bodyPr/>
          <a:lstStyle/>
          <a:p>
            <a:pPr algn="ctr">
              <a:defRPr/>
            </a:pPr>
            <a:r>
              <a:rPr lang="he-IL" sz="1400" b="1" dirty="0" smtClean="0"/>
              <a:t>רקורסיה  -  דפנה </a:t>
            </a:r>
            <a:r>
              <a:rPr lang="he-IL" sz="1400" b="1" dirty="0" err="1" smtClean="0"/>
              <a:t>מינסטר</a:t>
            </a:r>
            <a:endParaRPr lang="he-IL" sz="1400" b="1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10688-D4F7-49B2-8FEC-F60506D10ABE}" type="slidenum">
              <a:rPr lang="he-IL" sz="1400" b="1" smtClean="0"/>
              <a:pPr>
                <a:defRPr/>
              </a:pPr>
              <a:t>2</a:t>
            </a:fld>
            <a:endParaRPr lang="he-IL" sz="1400" b="1" dirty="0"/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4214810" y="5357826"/>
            <a:ext cx="4414841" cy="785818"/>
          </a:xfrm>
          <a:prstGeom prst="rect">
            <a:avLst/>
          </a:prstGeom>
        </p:spPr>
        <p:txBody>
          <a:bodyPr rtlCol="1" anchor="ctr"/>
          <a:lstStyle/>
          <a:p>
            <a:pPr algn="l" rtl="0"/>
            <a:endParaRPr lang="en-US" sz="2400" dirty="0">
              <a:latin typeface="Times New Roman" pitchFamily="18" charset="0"/>
              <a:cs typeface="+mn-cs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4286248" y="5429264"/>
            <a:ext cx="4357718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series1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( 1 )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;       </a:t>
            </a:r>
            <a:r>
              <a:rPr lang="he-IL" sz="2800" b="1" dirty="0" smtClean="0">
                <a:latin typeface="Times New Roman" pitchFamily="18" charset="0"/>
                <a:cs typeface="+mn-cs"/>
              </a:rPr>
              <a:t>והזימון:</a:t>
            </a:r>
            <a:endParaRPr lang="he-I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66762"/>
          </a:xfrm>
        </p:spPr>
        <p:txBody>
          <a:bodyPr/>
          <a:lstStyle/>
          <a:p>
            <a:pPr algn="ctr"/>
            <a:r>
              <a:rPr lang="he-IL" sz="3600" b="1" dirty="0" smtClean="0">
                <a:cs typeface="+mn-cs"/>
              </a:rPr>
              <a:t>עץ מעקב - הדפסת הספרות מ- 1 ועד 4</a:t>
            </a:r>
            <a:endParaRPr lang="he-IL" sz="3600" b="1" dirty="0">
              <a:cs typeface="+mn-cs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000364" y="6357958"/>
            <a:ext cx="3352800" cy="365125"/>
          </a:xfrm>
        </p:spPr>
        <p:txBody>
          <a:bodyPr/>
          <a:lstStyle/>
          <a:p>
            <a:pPr algn="ctr">
              <a:defRPr/>
            </a:pPr>
            <a:r>
              <a:rPr 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רקורסיה  -  דפנה </a:t>
            </a:r>
            <a:r>
              <a:rPr lang="he-IL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מינסטר</a:t>
            </a:r>
            <a:endParaRPr lang="he-IL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10688-D4F7-49B2-8FEC-F60506D10ABE}" type="slidenum">
              <a:rPr lang="he-IL" sz="1400" b="1" smtClean="0"/>
              <a:pPr>
                <a:defRPr/>
              </a:pPr>
              <a:t>3</a:t>
            </a:fld>
            <a:endParaRPr lang="he-IL" sz="1400" b="1" dirty="0"/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3929059" y="1428736"/>
            <a:ext cx="1643073" cy="642942"/>
          </a:xfrm>
          <a:prstGeom prst="rect">
            <a:avLst/>
          </a:prstGeom>
        </p:spPr>
        <p:txBody>
          <a:bodyPr rtlCol="1" anchor="ctr"/>
          <a:lstStyle/>
          <a:p>
            <a:pPr algn="l" rtl="0"/>
            <a:r>
              <a:rPr lang="en-US" sz="2400" b="1" u="sng" kern="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series1</a:t>
            </a:r>
            <a:r>
              <a:rPr lang="en-US" sz="2400" kern="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7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he-IL" sz="2000" kern="7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kern="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7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5" name="קבוצה 134"/>
          <p:cNvGrpSpPr/>
          <p:nvPr/>
        </p:nvGrpSpPr>
        <p:grpSpPr>
          <a:xfrm>
            <a:off x="2357422" y="2072472"/>
            <a:ext cx="4286280" cy="927900"/>
            <a:chOff x="2357422" y="2072472"/>
            <a:chExt cx="4286280" cy="927900"/>
          </a:xfrm>
        </p:grpSpPr>
        <p:sp>
          <p:nvSpPr>
            <p:cNvPr id="18" name="כותרת 1"/>
            <p:cNvSpPr txBox="1">
              <a:spLocks/>
            </p:cNvSpPr>
            <p:nvPr/>
          </p:nvSpPr>
          <p:spPr>
            <a:xfrm>
              <a:off x="2786050" y="2357430"/>
              <a:ext cx="3857652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System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out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print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(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+ " " )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;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מחבר חץ ישר 27"/>
            <p:cNvCxnSpPr/>
            <p:nvPr/>
          </p:nvCxnSpPr>
          <p:spPr>
            <a:xfrm rot="5400000">
              <a:off x="2751125" y="2250273"/>
              <a:ext cx="356396" cy="794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מחבר חץ ישר 42"/>
            <p:cNvCxnSpPr/>
            <p:nvPr/>
          </p:nvCxnSpPr>
          <p:spPr>
            <a:xfrm>
              <a:off x="2357422" y="2714620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קבוצה 136"/>
          <p:cNvGrpSpPr/>
          <p:nvPr/>
        </p:nvGrpSpPr>
        <p:grpSpPr>
          <a:xfrm>
            <a:off x="4429124" y="2071678"/>
            <a:ext cx="4143404" cy="928694"/>
            <a:chOff x="4429124" y="2071678"/>
            <a:chExt cx="4143404" cy="928694"/>
          </a:xfrm>
        </p:grpSpPr>
        <p:sp>
          <p:nvSpPr>
            <p:cNvPr id="19" name="כותרת 1"/>
            <p:cNvSpPr txBox="1">
              <a:spLocks/>
            </p:cNvSpPr>
            <p:nvPr/>
          </p:nvSpPr>
          <p:spPr>
            <a:xfrm>
              <a:off x="6786578" y="2357430"/>
              <a:ext cx="1785950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kern="7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u="sng" kern="7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series1</a:t>
              </a:r>
              <a:r>
                <a:rPr lang="en-US" sz="2400" kern="700" dirty="0" smtClean="0">
                  <a:latin typeface="Times New Roman" pitchFamily="18" charset="0"/>
                  <a:cs typeface="Times New Roman" pitchFamily="18" charset="0"/>
                </a:rPr>
                <a:t> ( </a:t>
              </a:r>
              <a:r>
                <a:rPr lang="he-IL" sz="2000" kern="7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kern="700" dirty="0" smtClean="0">
                  <a:latin typeface="Times New Roman" pitchFamily="18" charset="0"/>
                  <a:cs typeface="Times New Roman" pitchFamily="18" charset="0"/>
                </a:rPr>
                <a:t> )</a:t>
              </a:r>
              <a:endParaRPr lang="en-US" sz="2400" kern="7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מחבר חץ ישר 31"/>
            <p:cNvCxnSpPr/>
            <p:nvPr/>
          </p:nvCxnSpPr>
          <p:spPr>
            <a:xfrm rot="5400000">
              <a:off x="6787372" y="2285198"/>
              <a:ext cx="428628" cy="1588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מחבר חץ ישר 43"/>
            <p:cNvCxnSpPr/>
            <p:nvPr/>
          </p:nvCxnSpPr>
          <p:spPr>
            <a:xfrm>
              <a:off x="6429388" y="2714620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מחבר ישר 45"/>
            <p:cNvCxnSpPr/>
            <p:nvPr/>
          </p:nvCxnSpPr>
          <p:spPr>
            <a:xfrm rot="10800000">
              <a:off x="4429124" y="2071678"/>
              <a:ext cx="2571768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9" name="קבוצה 228"/>
          <p:cNvGrpSpPr/>
          <p:nvPr/>
        </p:nvGrpSpPr>
        <p:grpSpPr>
          <a:xfrm>
            <a:off x="642910" y="1785926"/>
            <a:ext cx="3786214" cy="1214446"/>
            <a:chOff x="642910" y="1785926"/>
            <a:chExt cx="3786214" cy="1214446"/>
          </a:xfrm>
        </p:grpSpPr>
        <p:sp>
          <p:nvSpPr>
            <p:cNvPr id="31" name="כותרת 1"/>
            <p:cNvSpPr txBox="1">
              <a:spLocks/>
            </p:cNvSpPr>
            <p:nvPr/>
          </p:nvSpPr>
          <p:spPr>
            <a:xfrm>
              <a:off x="642910" y="2357430"/>
              <a:ext cx="1928826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if  (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&gt; =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כותרת 1"/>
            <p:cNvSpPr txBox="1">
              <a:spLocks/>
            </p:cNvSpPr>
            <p:nvPr/>
          </p:nvSpPr>
          <p:spPr>
            <a:xfrm>
              <a:off x="857224" y="1928802"/>
              <a:ext cx="714380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baseline="-20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he-IL" sz="2000" kern="7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kern="7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מחבר ישר 11"/>
            <p:cNvCxnSpPr/>
            <p:nvPr/>
          </p:nvCxnSpPr>
          <p:spPr>
            <a:xfrm rot="10800000">
              <a:off x="785786" y="2071678"/>
              <a:ext cx="3643338" cy="0"/>
            </a:xfrm>
            <a:prstGeom prst="line">
              <a:avLst/>
            </a:prstGeom>
            <a:ln w="158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מחבר חץ ישר 25"/>
            <p:cNvCxnSpPr/>
            <p:nvPr/>
          </p:nvCxnSpPr>
          <p:spPr>
            <a:xfrm rot="5400000">
              <a:off x="572266" y="2285198"/>
              <a:ext cx="428628" cy="1588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מחבר ישר 68"/>
            <p:cNvCxnSpPr/>
            <p:nvPr/>
          </p:nvCxnSpPr>
          <p:spPr>
            <a:xfrm rot="5400000">
              <a:off x="4286248" y="1928802"/>
              <a:ext cx="285752" cy="0"/>
            </a:xfrm>
            <a:prstGeom prst="line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קבוצה 141"/>
          <p:cNvGrpSpPr/>
          <p:nvPr/>
        </p:nvGrpSpPr>
        <p:grpSpPr>
          <a:xfrm>
            <a:off x="2357422" y="3286124"/>
            <a:ext cx="4286280" cy="928694"/>
            <a:chOff x="2357422" y="3286124"/>
            <a:chExt cx="4286280" cy="928694"/>
          </a:xfrm>
        </p:grpSpPr>
        <p:sp>
          <p:nvSpPr>
            <p:cNvPr id="96" name="כותרת 1"/>
            <p:cNvSpPr txBox="1">
              <a:spLocks/>
            </p:cNvSpPr>
            <p:nvPr/>
          </p:nvSpPr>
          <p:spPr>
            <a:xfrm>
              <a:off x="2786050" y="3571876"/>
              <a:ext cx="3857652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System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out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print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(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+ " " )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;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7" name="מחבר חץ ישר 96"/>
            <p:cNvCxnSpPr/>
            <p:nvPr/>
          </p:nvCxnSpPr>
          <p:spPr>
            <a:xfrm rot="5400000">
              <a:off x="2750728" y="3464322"/>
              <a:ext cx="357190" cy="794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מחבר חץ ישר 97"/>
            <p:cNvCxnSpPr/>
            <p:nvPr/>
          </p:nvCxnSpPr>
          <p:spPr>
            <a:xfrm>
              <a:off x="2357422" y="3929066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קבוצה 142"/>
          <p:cNvGrpSpPr/>
          <p:nvPr/>
        </p:nvGrpSpPr>
        <p:grpSpPr>
          <a:xfrm>
            <a:off x="6429388" y="3286124"/>
            <a:ext cx="2143140" cy="929488"/>
            <a:chOff x="6429388" y="3286124"/>
            <a:chExt cx="2143140" cy="929488"/>
          </a:xfrm>
        </p:grpSpPr>
        <p:sp>
          <p:nvSpPr>
            <p:cNvPr id="100" name="כותרת 1"/>
            <p:cNvSpPr txBox="1">
              <a:spLocks/>
            </p:cNvSpPr>
            <p:nvPr/>
          </p:nvSpPr>
          <p:spPr>
            <a:xfrm>
              <a:off x="6786578" y="3572670"/>
              <a:ext cx="1785950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kern="7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u="sng" kern="7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series1</a:t>
              </a:r>
              <a:r>
                <a:rPr lang="en-US" sz="2400" kern="700" dirty="0" smtClean="0">
                  <a:latin typeface="Times New Roman" pitchFamily="18" charset="0"/>
                  <a:cs typeface="Times New Roman" pitchFamily="18" charset="0"/>
                </a:rPr>
                <a:t> ( </a:t>
              </a:r>
              <a:r>
                <a:rPr lang="he-IL" sz="2000" kern="7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400" kern="700" dirty="0" smtClean="0">
                  <a:latin typeface="Times New Roman" pitchFamily="18" charset="0"/>
                  <a:cs typeface="Times New Roman" pitchFamily="18" charset="0"/>
                </a:rPr>
                <a:t> )</a:t>
              </a:r>
              <a:endParaRPr lang="en-US" sz="2400" kern="7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1" name="מחבר חץ ישר 100"/>
            <p:cNvCxnSpPr/>
            <p:nvPr/>
          </p:nvCxnSpPr>
          <p:spPr>
            <a:xfrm rot="5400000">
              <a:off x="6787372" y="3499644"/>
              <a:ext cx="428628" cy="1588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2" name="מחבר חץ ישר 101"/>
            <p:cNvCxnSpPr/>
            <p:nvPr/>
          </p:nvCxnSpPr>
          <p:spPr>
            <a:xfrm>
              <a:off x="6429388" y="3929860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קבוצה 146"/>
          <p:cNvGrpSpPr/>
          <p:nvPr/>
        </p:nvGrpSpPr>
        <p:grpSpPr>
          <a:xfrm>
            <a:off x="2357422" y="4429132"/>
            <a:ext cx="4286280" cy="928694"/>
            <a:chOff x="2357422" y="3286124"/>
            <a:chExt cx="4286280" cy="928694"/>
          </a:xfrm>
        </p:grpSpPr>
        <p:sp>
          <p:nvSpPr>
            <p:cNvPr id="152" name="כותרת 1"/>
            <p:cNvSpPr txBox="1">
              <a:spLocks/>
            </p:cNvSpPr>
            <p:nvPr/>
          </p:nvSpPr>
          <p:spPr>
            <a:xfrm>
              <a:off x="2786050" y="3571876"/>
              <a:ext cx="3857652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System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out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print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(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+ " " )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;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3" name="מחבר חץ ישר 152"/>
            <p:cNvCxnSpPr/>
            <p:nvPr/>
          </p:nvCxnSpPr>
          <p:spPr>
            <a:xfrm rot="5400000">
              <a:off x="2750728" y="3464322"/>
              <a:ext cx="357190" cy="794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4" name="מחבר חץ ישר 153"/>
            <p:cNvCxnSpPr/>
            <p:nvPr/>
          </p:nvCxnSpPr>
          <p:spPr>
            <a:xfrm>
              <a:off x="2357422" y="3929066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קבוצה 147"/>
          <p:cNvGrpSpPr/>
          <p:nvPr/>
        </p:nvGrpSpPr>
        <p:grpSpPr>
          <a:xfrm>
            <a:off x="6429388" y="4429132"/>
            <a:ext cx="2143140" cy="929488"/>
            <a:chOff x="6429388" y="3286124"/>
            <a:chExt cx="2143140" cy="929488"/>
          </a:xfrm>
        </p:grpSpPr>
        <p:sp>
          <p:nvSpPr>
            <p:cNvPr id="149" name="כותרת 1"/>
            <p:cNvSpPr txBox="1">
              <a:spLocks/>
            </p:cNvSpPr>
            <p:nvPr/>
          </p:nvSpPr>
          <p:spPr>
            <a:xfrm>
              <a:off x="6786578" y="3572670"/>
              <a:ext cx="1785950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kern="7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u="sng" kern="7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series1</a:t>
              </a:r>
              <a:r>
                <a:rPr lang="en-US" sz="2400" kern="700" dirty="0" smtClean="0">
                  <a:latin typeface="Times New Roman" pitchFamily="18" charset="0"/>
                  <a:cs typeface="Times New Roman" pitchFamily="18" charset="0"/>
                </a:rPr>
                <a:t> ( </a:t>
              </a:r>
              <a:r>
                <a:rPr lang="he-IL" sz="2000" kern="7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2400" kern="700" dirty="0" smtClean="0">
                  <a:latin typeface="Times New Roman" pitchFamily="18" charset="0"/>
                  <a:cs typeface="Times New Roman" pitchFamily="18" charset="0"/>
                </a:rPr>
                <a:t> )</a:t>
              </a:r>
              <a:endParaRPr lang="en-US" sz="2400" kern="7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0" name="מחבר חץ ישר 149"/>
            <p:cNvCxnSpPr/>
            <p:nvPr/>
          </p:nvCxnSpPr>
          <p:spPr>
            <a:xfrm rot="5400000">
              <a:off x="6787372" y="3499644"/>
              <a:ext cx="428628" cy="1588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1" name="מחבר חץ ישר 150"/>
            <p:cNvCxnSpPr/>
            <p:nvPr/>
          </p:nvCxnSpPr>
          <p:spPr>
            <a:xfrm>
              <a:off x="6429388" y="3929860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קבוצה 161"/>
          <p:cNvGrpSpPr/>
          <p:nvPr/>
        </p:nvGrpSpPr>
        <p:grpSpPr>
          <a:xfrm>
            <a:off x="2357422" y="5572140"/>
            <a:ext cx="4286280" cy="928694"/>
            <a:chOff x="2357422" y="3286124"/>
            <a:chExt cx="4286280" cy="928694"/>
          </a:xfrm>
        </p:grpSpPr>
        <p:sp>
          <p:nvSpPr>
            <p:cNvPr id="167" name="כותרת 1"/>
            <p:cNvSpPr txBox="1">
              <a:spLocks/>
            </p:cNvSpPr>
            <p:nvPr/>
          </p:nvSpPr>
          <p:spPr>
            <a:xfrm>
              <a:off x="2786050" y="3571876"/>
              <a:ext cx="3857652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System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out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print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(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+ " " )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;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8" name="מחבר חץ ישר 167"/>
            <p:cNvCxnSpPr/>
            <p:nvPr/>
          </p:nvCxnSpPr>
          <p:spPr>
            <a:xfrm rot="5400000">
              <a:off x="2750728" y="3464322"/>
              <a:ext cx="357190" cy="794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9" name="מחבר חץ ישר 168"/>
            <p:cNvCxnSpPr/>
            <p:nvPr/>
          </p:nvCxnSpPr>
          <p:spPr>
            <a:xfrm>
              <a:off x="2357422" y="3929066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8" name="קבוצה 227"/>
          <p:cNvGrpSpPr/>
          <p:nvPr/>
        </p:nvGrpSpPr>
        <p:grpSpPr>
          <a:xfrm>
            <a:off x="6429388" y="5214950"/>
            <a:ext cx="1214446" cy="1000926"/>
            <a:chOff x="6429388" y="5214950"/>
            <a:chExt cx="1214446" cy="1000926"/>
          </a:xfrm>
        </p:grpSpPr>
        <p:cxnSp>
          <p:nvCxnSpPr>
            <p:cNvPr id="176" name="מחבר ישר 175"/>
            <p:cNvCxnSpPr/>
            <p:nvPr/>
          </p:nvCxnSpPr>
          <p:spPr>
            <a:xfrm>
              <a:off x="6429388" y="6215082"/>
              <a:ext cx="1214446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מחבר חץ ישר 177"/>
            <p:cNvCxnSpPr/>
            <p:nvPr/>
          </p:nvCxnSpPr>
          <p:spPr>
            <a:xfrm rot="5400000" flipH="1" flipV="1">
              <a:off x="7142974" y="5715016"/>
              <a:ext cx="1000926" cy="794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קבוצה 229"/>
          <p:cNvGrpSpPr/>
          <p:nvPr/>
        </p:nvGrpSpPr>
        <p:grpSpPr>
          <a:xfrm>
            <a:off x="642910" y="2857496"/>
            <a:ext cx="6715172" cy="1358116"/>
            <a:chOff x="642910" y="2857496"/>
            <a:chExt cx="6715172" cy="1358116"/>
          </a:xfrm>
        </p:grpSpPr>
        <p:cxnSp>
          <p:nvCxnSpPr>
            <p:cNvPr id="66" name="מחבר חץ ישר 65"/>
            <p:cNvCxnSpPr/>
            <p:nvPr/>
          </p:nvCxnSpPr>
          <p:spPr>
            <a:xfrm rot="5400000">
              <a:off x="572266" y="3499644"/>
              <a:ext cx="428628" cy="1588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3" name="כותרת 1"/>
            <p:cNvSpPr txBox="1">
              <a:spLocks/>
            </p:cNvSpPr>
            <p:nvPr/>
          </p:nvSpPr>
          <p:spPr>
            <a:xfrm>
              <a:off x="642910" y="3572670"/>
              <a:ext cx="1928826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if  ( </a:t>
              </a:r>
              <a:r>
                <a:rPr lang="he-IL" sz="2000" kern="7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&gt; =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כותרת 1"/>
            <p:cNvSpPr txBox="1">
              <a:spLocks/>
            </p:cNvSpPr>
            <p:nvPr/>
          </p:nvSpPr>
          <p:spPr>
            <a:xfrm>
              <a:off x="857224" y="3143248"/>
              <a:ext cx="714380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baseline="-20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he-IL" sz="2000" kern="7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kern="7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5" name="מחבר ישר 64"/>
            <p:cNvCxnSpPr/>
            <p:nvPr/>
          </p:nvCxnSpPr>
          <p:spPr>
            <a:xfrm rot="10800000">
              <a:off x="785786" y="3286124"/>
              <a:ext cx="6572296" cy="0"/>
            </a:xfrm>
            <a:prstGeom prst="line">
              <a:avLst/>
            </a:prstGeom>
            <a:ln w="158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6" name="מחבר ישר 185"/>
            <p:cNvCxnSpPr/>
            <p:nvPr/>
          </p:nvCxnSpPr>
          <p:spPr>
            <a:xfrm rot="5400000">
              <a:off x="7143768" y="3071810"/>
              <a:ext cx="428628" cy="0"/>
            </a:xfrm>
            <a:prstGeom prst="line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1" name="קבוצה 230"/>
          <p:cNvGrpSpPr/>
          <p:nvPr/>
        </p:nvGrpSpPr>
        <p:grpSpPr>
          <a:xfrm>
            <a:off x="642910" y="4071942"/>
            <a:ext cx="6715172" cy="1286678"/>
            <a:chOff x="642910" y="4071942"/>
            <a:chExt cx="6715172" cy="1286678"/>
          </a:xfrm>
        </p:grpSpPr>
        <p:cxnSp>
          <p:nvCxnSpPr>
            <p:cNvPr id="155" name="מחבר חץ ישר 154"/>
            <p:cNvCxnSpPr/>
            <p:nvPr/>
          </p:nvCxnSpPr>
          <p:spPr>
            <a:xfrm rot="5400000">
              <a:off x="572266" y="4642652"/>
              <a:ext cx="428628" cy="1588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6" name="כותרת 1"/>
            <p:cNvSpPr txBox="1">
              <a:spLocks/>
            </p:cNvSpPr>
            <p:nvPr/>
          </p:nvSpPr>
          <p:spPr>
            <a:xfrm>
              <a:off x="642910" y="4715678"/>
              <a:ext cx="1928826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if  (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&gt; =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" name="כותרת 1"/>
            <p:cNvSpPr txBox="1">
              <a:spLocks/>
            </p:cNvSpPr>
            <p:nvPr/>
          </p:nvSpPr>
          <p:spPr>
            <a:xfrm>
              <a:off x="857224" y="4286256"/>
              <a:ext cx="714380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baseline="-20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he-IL" sz="2400" baseline="-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he-IL" sz="2000" kern="7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kern="7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8" name="מחבר ישר 157"/>
            <p:cNvCxnSpPr/>
            <p:nvPr/>
          </p:nvCxnSpPr>
          <p:spPr>
            <a:xfrm rot="10800000">
              <a:off x="785786" y="4429132"/>
              <a:ext cx="6572296" cy="0"/>
            </a:xfrm>
            <a:prstGeom prst="line">
              <a:avLst/>
            </a:prstGeom>
            <a:ln w="158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8" name="מחבר ישר 187"/>
            <p:cNvCxnSpPr/>
            <p:nvPr/>
          </p:nvCxnSpPr>
          <p:spPr>
            <a:xfrm rot="5400000">
              <a:off x="7179487" y="4250537"/>
              <a:ext cx="357190" cy="0"/>
            </a:xfrm>
            <a:prstGeom prst="line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קבוצה 231"/>
          <p:cNvGrpSpPr/>
          <p:nvPr/>
        </p:nvGrpSpPr>
        <p:grpSpPr>
          <a:xfrm>
            <a:off x="642910" y="5214950"/>
            <a:ext cx="6715172" cy="1286678"/>
            <a:chOff x="642910" y="5214950"/>
            <a:chExt cx="6715172" cy="1286678"/>
          </a:xfrm>
        </p:grpSpPr>
        <p:cxnSp>
          <p:nvCxnSpPr>
            <p:cNvPr id="193" name="מחבר חץ ישר 192"/>
            <p:cNvCxnSpPr/>
            <p:nvPr/>
          </p:nvCxnSpPr>
          <p:spPr>
            <a:xfrm rot="5400000">
              <a:off x="572266" y="5785660"/>
              <a:ext cx="428628" cy="1588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94" name="כותרת 1"/>
            <p:cNvSpPr txBox="1">
              <a:spLocks/>
            </p:cNvSpPr>
            <p:nvPr/>
          </p:nvSpPr>
          <p:spPr>
            <a:xfrm>
              <a:off x="642910" y="5858686"/>
              <a:ext cx="1928826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if  (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&gt; =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" name="כותרת 1"/>
            <p:cNvSpPr txBox="1">
              <a:spLocks/>
            </p:cNvSpPr>
            <p:nvPr/>
          </p:nvSpPr>
          <p:spPr>
            <a:xfrm>
              <a:off x="857224" y="5429264"/>
              <a:ext cx="714380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baseline="-2000" dirty="0" smtClean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he-IL" sz="2400" baseline="-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he-IL" sz="2000" kern="7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kern="7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6" name="מחבר ישר 195"/>
            <p:cNvCxnSpPr/>
            <p:nvPr/>
          </p:nvCxnSpPr>
          <p:spPr>
            <a:xfrm rot="10800000">
              <a:off x="785786" y="5572140"/>
              <a:ext cx="6572296" cy="0"/>
            </a:xfrm>
            <a:prstGeom prst="line">
              <a:avLst/>
            </a:prstGeom>
            <a:ln w="158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7" name="מחבר ישר 196"/>
            <p:cNvCxnSpPr/>
            <p:nvPr/>
          </p:nvCxnSpPr>
          <p:spPr>
            <a:xfrm rot="5400000">
              <a:off x="7179487" y="5393545"/>
              <a:ext cx="357190" cy="0"/>
            </a:xfrm>
            <a:prstGeom prst="line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קבוצה 209"/>
          <p:cNvGrpSpPr/>
          <p:nvPr/>
        </p:nvGrpSpPr>
        <p:grpSpPr>
          <a:xfrm>
            <a:off x="7286644" y="4072736"/>
            <a:ext cx="358778" cy="856462"/>
            <a:chOff x="7286644" y="4072736"/>
            <a:chExt cx="358778" cy="856462"/>
          </a:xfrm>
        </p:grpSpPr>
        <p:cxnSp>
          <p:nvCxnSpPr>
            <p:cNvPr id="202" name="מחבר ישר 201"/>
            <p:cNvCxnSpPr/>
            <p:nvPr/>
          </p:nvCxnSpPr>
          <p:spPr>
            <a:xfrm>
              <a:off x="7286644" y="4643446"/>
              <a:ext cx="357190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מחבר חץ ישר 202"/>
            <p:cNvCxnSpPr/>
            <p:nvPr/>
          </p:nvCxnSpPr>
          <p:spPr>
            <a:xfrm rot="5400000" flipH="1" flipV="1">
              <a:off x="7359273" y="4357297"/>
              <a:ext cx="570710" cy="1588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מחבר ישר 205"/>
            <p:cNvCxnSpPr/>
            <p:nvPr/>
          </p:nvCxnSpPr>
          <p:spPr>
            <a:xfrm rot="5400000" flipH="1" flipV="1">
              <a:off x="7143768" y="4786322"/>
              <a:ext cx="285752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קבוצה 210"/>
          <p:cNvGrpSpPr/>
          <p:nvPr/>
        </p:nvGrpSpPr>
        <p:grpSpPr>
          <a:xfrm>
            <a:off x="7286644" y="2857496"/>
            <a:ext cx="358778" cy="856462"/>
            <a:chOff x="7286644" y="4072736"/>
            <a:chExt cx="358778" cy="856462"/>
          </a:xfrm>
        </p:grpSpPr>
        <p:cxnSp>
          <p:nvCxnSpPr>
            <p:cNvPr id="212" name="מחבר ישר 211"/>
            <p:cNvCxnSpPr/>
            <p:nvPr/>
          </p:nvCxnSpPr>
          <p:spPr>
            <a:xfrm>
              <a:off x="7286644" y="4643446"/>
              <a:ext cx="357190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מחבר חץ ישר 212"/>
            <p:cNvCxnSpPr/>
            <p:nvPr/>
          </p:nvCxnSpPr>
          <p:spPr>
            <a:xfrm rot="5400000" flipH="1" flipV="1">
              <a:off x="7359273" y="4357297"/>
              <a:ext cx="570710" cy="1588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מחבר ישר 213"/>
            <p:cNvCxnSpPr/>
            <p:nvPr/>
          </p:nvCxnSpPr>
          <p:spPr>
            <a:xfrm rot="5400000" flipH="1" flipV="1">
              <a:off x="7143768" y="4786322"/>
              <a:ext cx="285752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7" name="קבוצה 226"/>
          <p:cNvGrpSpPr/>
          <p:nvPr/>
        </p:nvGrpSpPr>
        <p:grpSpPr>
          <a:xfrm>
            <a:off x="4714876" y="1785926"/>
            <a:ext cx="2571768" cy="714380"/>
            <a:chOff x="4714876" y="1785926"/>
            <a:chExt cx="2571768" cy="714380"/>
          </a:xfrm>
        </p:grpSpPr>
        <p:cxnSp>
          <p:nvCxnSpPr>
            <p:cNvPr id="216" name="מחבר ישר 215"/>
            <p:cNvCxnSpPr/>
            <p:nvPr/>
          </p:nvCxnSpPr>
          <p:spPr>
            <a:xfrm>
              <a:off x="4714876" y="2000240"/>
              <a:ext cx="2571768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מחבר חץ ישר 216"/>
            <p:cNvCxnSpPr/>
            <p:nvPr/>
          </p:nvCxnSpPr>
          <p:spPr>
            <a:xfrm rot="5400000" flipH="1" flipV="1">
              <a:off x="4608513" y="1892289"/>
              <a:ext cx="214314" cy="1588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מחבר ישר 217"/>
            <p:cNvCxnSpPr/>
            <p:nvPr/>
          </p:nvCxnSpPr>
          <p:spPr>
            <a:xfrm rot="5400000" flipH="1" flipV="1">
              <a:off x="7036611" y="2250273"/>
              <a:ext cx="500066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3" name="מלבן מעוגל 232"/>
          <p:cNvSpPr/>
          <p:nvPr/>
        </p:nvSpPr>
        <p:spPr>
          <a:xfrm>
            <a:off x="5072066" y="2285992"/>
            <a:ext cx="214314" cy="4143404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633412"/>
            <a:ext cx="8229600" cy="866762"/>
          </a:xfrm>
        </p:spPr>
        <p:txBody>
          <a:bodyPr/>
          <a:lstStyle/>
          <a:p>
            <a:pPr algn="ctr"/>
            <a:r>
              <a:rPr lang="he-IL" sz="4000" b="1" dirty="0" smtClean="0">
                <a:cs typeface="+mn-cs"/>
              </a:rPr>
              <a:t>הדפסת הספרות מ- 4 ל- 1</a:t>
            </a:r>
            <a:endParaRPr lang="he-IL" sz="4000" b="1" dirty="0">
              <a:cs typeface="+mn-cs"/>
            </a:endParaRP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500034" y="1643050"/>
            <a:ext cx="8058179" cy="4000528"/>
          </a:xfrm>
          <a:prstGeom prst="rect">
            <a:avLst/>
          </a:prstGeom>
        </p:spPr>
        <p:txBody>
          <a:bodyPr rtlCol="1" anchor="ctr"/>
          <a:lstStyle/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public  static  void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series2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n )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if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 n &gt; =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print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 n )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else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{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series2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 n +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print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 n  +  "  " )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      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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he-IL" sz="2000" dirty="0">
                <a:solidFill>
                  <a:srgbClr val="00B050"/>
                </a:solidFill>
                <a:latin typeface="Times New Roman" pitchFamily="18" charset="0"/>
                <a:cs typeface="+mn-cs"/>
              </a:rPr>
              <a:t>שורת </a:t>
            </a:r>
            <a:r>
              <a:rPr lang="he-IL" sz="2000" dirty="0" smtClean="0">
                <a:solidFill>
                  <a:srgbClr val="00B050"/>
                </a:solidFill>
                <a:latin typeface="Times New Roman" pitchFamily="18" charset="0"/>
                <a:cs typeface="+mn-cs"/>
              </a:rPr>
              <a:t>הדפסה</a:t>
            </a:r>
            <a:endParaRPr lang="en-US" sz="2400" dirty="0">
              <a:latin typeface="Times New Roman" pitchFamily="18" charset="0"/>
              <a:cs typeface="+mn-cs"/>
            </a:endParaRP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}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}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000364" y="6357958"/>
            <a:ext cx="3352800" cy="365125"/>
          </a:xfrm>
        </p:spPr>
        <p:txBody>
          <a:bodyPr/>
          <a:lstStyle/>
          <a:p>
            <a:pPr algn="ctr">
              <a:defRPr/>
            </a:pPr>
            <a:r>
              <a:rPr lang="he-IL" sz="1400" b="1" dirty="0" smtClean="0"/>
              <a:t>רקורסיה  -  דפנה </a:t>
            </a:r>
            <a:r>
              <a:rPr lang="he-IL" sz="1400" b="1" dirty="0" err="1" smtClean="0"/>
              <a:t>מינסטר</a:t>
            </a:r>
            <a:endParaRPr lang="he-IL" sz="1400" b="1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10688-D4F7-49B2-8FEC-F60506D10ABE}" type="slidenum">
              <a:rPr lang="he-IL" sz="1400" b="1" smtClean="0"/>
              <a:pPr>
                <a:defRPr/>
              </a:pPr>
              <a:t>4</a:t>
            </a:fld>
            <a:endParaRPr lang="he-IL" sz="1400" b="1" dirty="0"/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4214810" y="5357826"/>
            <a:ext cx="4414841" cy="785818"/>
          </a:xfrm>
          <a:prstGeom prst="rect">
            <a:avLst/>
          </a:prstGeom>
        </p:spPr>
        <p:txBody>
          <a:bodyPr rtlCol="1" anchor="ctr"/>
          <a:lstStyle/>
          <a:p>
            <a:pPr algn="l" rtl="0"/>
            <a:endParaRPr lang="en-US" sz="2400" dirty="0">
              <a:latin typeface="Times New Roman" pitchFamily="18" charset="0"/>
              <a:cs typeface="+mn-cs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4286248" y="5429264"/>
            <a:ext cx="4357718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series2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( 1 )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;       </a:t>
            </a:r>
            <a:r>
              <a:rPr lang="he-IL" sz="2800" b="1" dirty="0" smtClean="0">
                <a:latin typeface="Times New Roman" pitchFamily="18" charset="0"/>
                <a:cs typeface="+mn-cs"/>
              </a:rPr>
              <a:t>והזימון:</a:t>
            </a:r>
            <a:endParaRPr lang="he-I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66762"/>
          </a:xfrm>
        </p:spPr>
        <p:txBody>
          <a:bodyPr/>
          <a:lstStyle/>
          <a:p>
            <a:pPr algn="ctr"/>
            <a:r>
              <a:rPr lang="he-IL" sz="3600" b="1" dirty="0" smtClean="0">
                <a:cs typeface="+mn-cs"/>
              </a:rPr>
              <a:t>עץ מעקב - הדפסת הספרות מ- 4 ל- 1</a:t>
            </a:r>
            <a:endParaRPr lang="he-IL" sz="3600" b="1" dirty="0">
              <a:cs typeface="+mn-cs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1928794" y="6357958"/>
            <a:ext cx="3352800" cy="365125"/>
          </a:xfrm>
        </p:spPr>
        <p:txBody>
          <a:bodyPr/>
          <a:lstStyle/>
          <a:p>
            <a:pPr algn="ctr">
              <a:defRPr/>
            </a:pPr>
            <a:r>
              <a:rPr 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רקורסיה  -  דפנה </a:t>
            </a:r>
            <a:r>
              <a:rPr lang="he-IL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מינסטר</a:t>
            </a:r>
            <a:endParaRPr lang="he-IL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10688-D4F7-49B2-8FEC-F60506D10ABE}" type="slidenum">
              <a:rPr lang="he-IL" sz="1400" b="1" smtClean="0"/>
              <a:pPr>
                <a:defRPr/>
              </a:pPr>
              <a:t>5</a:t>
            </a:fld>
            <a:endParaRPr lang="he-IL" sz="1400" b="1" dirty="0"/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3929059" y="1357298"/>
            <a:ext cx="1643073" cy="642942"/>
          </a:xfrm>
          <a:prstGeom prst="rect">
            <a:avLst/>
          </a:prstGeom>
        </p:spPr>
        <p:txBody>
          <a:bodyPr rtlCol="1" anchor="ctr"/>
          <a:lstStyle/>
          <a:p>
            <a:pPr algn="l" rtl="0"/>
            <a:r>
              <a:rPr lang="en-US" sz="2400" b="1" u="sng" kern="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series2</a:t>
            </a:r>
            <a:r>
              <a:rPr lang="en-US" sz="2400" kern="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7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he-IL" sz="2000" kern="7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kern="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7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7" name="קבוצה 106"/>
          <p:cNvGrpSpPr/>
          <p:nvPr/>
        </p:nvGrpSpPr>
        <p:grpSpPr>
          <a:xfrm>
            <a:off x="2357422" y="2072472"/>
            <a:ext cx="2143140" cy="927900"/>
            <a:chOff x="2357422" y="2072472"/>
            <a:chExt cx="2143140" cy="927900"/>
          </a:xfrm>
        </p:grpSpPr>
        <p:cxnSp>
          <p:nvCxnSpPr>
            <p:cNvPr id="28" name="מחבר חץ ישר 27"/>
            <p:cNvCxnSpPr/>
            <p:nvPr/>
          </p:nvCxnSpPr>
          <p:spPr>
            <a:xfrm rot="5400000">
              <a:off x="2715406" y="2285992"/>
              <a:ext cx="427834" cy="794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מחבר חץ ישר 42"/>
            <p:cNvCxnSpPr/>
            <p:nvPr/>
          </p:nvCxnSpPr>
          <p:spPr>
            <a:xfrm>
              <a:off x="2357422" y="2714620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כותרת 1"/>
            <p:cNvSpPr txBox="1">
              <a:spLocks/>
            </p:cNvSpPr>
            <p:nvPr/>
          </p:nvSpPr>
          <p:spPr>
            <a:xfrm>
              <a:off x="2714612" y="2357430"/>
              <a:ext cx="1785950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kern="7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u="sng" kern="7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series2</a:t>
              </a:r>
              <a:r>
                <a:rPr lang="en-US" sz="2400" kern="700" dirty="0" smtClean="0">
                  <a:latin typeface="Times New Roman" pitchFamily="18" charset="0"/>
                  <a:cs typeface="Times New Roman" pitchFamily="18" charset="0"/>
                </a:rPr>
                <a:t> ( </a:t>
              </a:r>
              <a:r>
                <a:rPr lang="he-IL" sz="2000" kern="7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kern="700" dirty="0" smtClean="0">
                  <a:latin typeface="Times New Roman" pitchFamily="18" charset="0"/>
                  <a:cs typeface="Times New Roman" pitchFamily="18" charset="0"/>
                </a:rPr>
                <a:t> )</a:t>
              </a:r>
              <a:endParaRPr lang="en-US" sz="2400" kern="7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8" name="קבוצה 107"/>
          <p:cNvGrpSpPr/>
          <p:nvPr/>
        </p:nvGrpSpPr>
        <p:grpSpPr>
          <a:xfrm>
            <a:off x="4429124" y="2071678"/>
            <a:ext cx="4286280" cy="928694"/>
            <a:chOff x="4429124" y="2071678"/>
            <a:chExt cx="4286280" cy="928694"/>
          </a:xfrm>
        </p:grpSpPr>
        <p:sp>
          <p:nvSpPr>
            <p:cNvPr id="18" name="כותרת 1"/>
            <p:cNvSpPr txBox="1">
              <a:spLocks/>
            </p:cNvSpPr>
            <p:nvPr/>
          </p:nvSpPr>
          <p:spPr>
            <a:xfrm>
              <a:off x="4857752" y="2357430"/>
              <a:ext cx="3857652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System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out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print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(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+ " " )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;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מחבר חץ ישר 43"/>
            <p:cNvCxnSpPr/>
            <p:nvPr/>
          </p:nvCxnSpPr>
          <p:spPr>
            <a:xfrm>
              <a:off x="4429124" y="2714620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קבוצה 83"/>
            <p:cNvGrpSpPr/>
            <p:nvPr/>
          </p:nvGrpSpPr>
          <p:grpSpPr>
            <a:xfrm>
              <a:off x="4429124" y="2071678"/>
              <a:ext cx="573092" cy="357190"/>
              <a:chOff x="4429124" y="2071678"/>
              <a:chExt cx="573092" cy="357190"/>
            </a:xfrm>
          </p:grpSpPr>
          <p:cxnSp>
            <p:nvCxnSpPr>
              <p:cNvPr id="32" name="מחבר חץ ישר 31"/>
              <p:cNvCxnSpPr/>
              <p:nvPr/>
            </p:nvCxnSpPr>
            <p:spPr>
              <a:xfrm rot="5400000">
                <a:off x="4822827" y="2249479"/>
                <a:ext cx="357190" cy="1588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6" name="מחבר ישר 45"/>
              <p:cNvCxnSpPr/>
              <p:nvPr/>
            </p:nvCxnSpPr>
            <p:spPr>
              <a:xfrm rot="10800000">
                <a:off x="4429124" y="2071678"/>
                <a:ext cx="571504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" name="קבוצה 80"/>
          <p:cNvGrpSpPr/>
          <p:nvPr/>
        </p:nvGrpSpPr>
        <p:grpSpPr>
          <a:xfrm>
            <a:off x="642910" y="1714488"/>
            <a:ext cx="3786214" cy="1285884"/>
            <a:chOff x="642910" y="1714488"/>
            <a:chExt cx="3786214" cy="1285884"/>
          </a:xfrm>
        </p:grpSpPr>
        <p:sp>
          <p:nvSpPr>
            <p:cNvPr id="31" name="כותרת 1"/>
            <p:cNvSpPr txBox="1">
              <a:spLocks/>
            </p:cNvSpPr>
            <p:nvPr/>
          </p:nvSpPr>
          <p:spPr>
            <a:xfrm>
              <a:off x="642910" y="2357430"/>
              <a:ext cx="1928826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if  (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&gt; =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כותרת 1"/>
            <p:cNvSpPr txBox="1">
              <a:spLocks/>
            </p:cNvSpPr>
            <p:nvPr/>
          </p:nvSpPr>
          <p:spPr>
            <a:xfrm>
              <a:off x="857224" y="1928802"/>
              <a:ext cx="714380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baseline="-20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he-IL" sz="2000" kern="7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kern="7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מחבר ישר 11"/>
            <p:cNvCxnSpPr/>
            <p:nvPr/>
          </p:nvCxnSpPr>
          <p:spPr>
            <a:xfrm rot="10800000">
              <a:off x="785786" y="2071678"/>
              <a:ext cx="3643338" cy="0"/>
            </a:xfrm>
            <a:prstGeom prst="line">
              <a:avLst/>
            </a:prstGeom>
            <a:ln w="158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מחבר חץ ישר 25"/>
            <p:cNvCxnSpPr/>
            <p:nvPr/>
          </p:nvCxnSpPr>
          <p:spPr>
            <a:xfrm rot="5400000">
              <a:off x="572266" y="2285198"/>
              <a:ext cx="428628" cy="1588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מחבר ישר 68"/>
            <p:cNvCxnSpPr/>
            <p:nvPr/>
          </p:nvCxnSpPr>
          <p:spPr>
            <a:xfrm rot="5400000">
              <a:off x="4250529" y="1893083"/>
              <a:ext cx="357190" cy="0"/>
            </a:xfrm>
            <a:prstGeom prst="line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קבוצה 109"/>
          <p:cNvGrpSpPr/>
          <p:nvPr/>
        </p:nvGrpSpPr>
        <p:grpSpPr>
          <a:xfrm>
            <a:off x="2357422" y="3286124"/>
            <a:ext cx="2143140" cy="928694"/>
            <a:chOff x="2357422" y="3286124"/>
            <a:chExt cx="2143140" cy="928694"/>
          </a:xfrm>
        </p:grpSpPr>
        <p:cxnSp>
          <p:nvCxnSpPr>
            <p:cNvPr id="97" name="מחבר חץ ישר 96"/>
            <p:cNvCxnSpPr/>
            <p:nvPr/>
          </p:nvCxnSpPr>
          <p:spPr>
            <a:xfrm rot="5400000">
              <a:off x="2750728" y="3464322"/>
              <a:ext cx="357190" cy="794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מחבר חץ ישר 97"/>
            <p:cNvCxnSpPr/>
            <p:nvPr/>
          </p:nvCxnSpPr>
          <p:spPr>
            <a:xfrm>
              <a:off x="2357422" y="3929066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כותרת 1"/>
            <p:cNvSpPr txBox="1">
              <a:spLocks/>
            </p:cNvSpPr>
            <p:nvPr/>
          </p:nvSpPr>
          <p:spPr>
            <a:xfrm>
              <a:off x="2714612" y="3571876"/>
              <a:ext cx="1785950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kern="7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u="sng" kern="7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series2</a:t>
              </a:r>
              <a:r>
                <a:rPr lang="en-US" sz="2400" kern="700" dirty="0" smtClean="0">
                  <a:latin typeface="Times New Roman" pitchFamily="18" charset="0"/>
                  <a:cs typeface="Times New Roman" pitchFamily="18" charset="0"/>
                </a:rPr>
                <a:t> ( </a:t>
              </a:r>
              <a:r>
                <a:rPr lang="he-IL" sz="2000" kern="7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400" kern="700" dirty="0" smtClean="0">
                  <a:latin typeface="Times New Roman" pitchFamily="18" charset="0"/>
                  <a:cs typeface="Times New Roman" pitchFamily="18" charset="0"/>
                </a:rPr>
                <a:t> )</a:t>
              </a:r>
              <a:endParaRPr lang="en-US" sz="2400" kern="7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9" name="קבוצה 108"/>
          <p:cNvGrpSpPr/>
          <p:nvPr/>
        </p:nvGrpSpPr>
        <p:grpSpPr>
          <a:xfrm>
            <a:off x="642910" y="2857496"/>
            <a:ext cx="2714644" cy="1358116"/>
            <a:chOff x="642910" y="2857496"/>
            <a:chExt cx="2714644" cy="1358116"/>
          </a:xfrm>
        </p:grpSpPr>
        <p:cxnSp>
          <p:nvCxnSpPr>
            <p:cNvPr id="66" name="מחבר חץ ישר 65"/>
            <p:cNvCxnSpPr/>
            <p:nvPr/>
          </p:nvCxnSpPr>
          <p:spPr>
            <a:xfrm rot="5400000">
              <a:off x="572266" y="3499644"/>
              <a:ext cx="428628" cy="1588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3" name="כותרת 1"/>
            <p:cNvSpPr txBox="1">
              <a:spLocks/>
            </p:cNvSpPr>
            <p:nvPr/>
          </p:nvSpPr>
          <p:spPr>
            <a:xfrm>
              <a:off x="642910" y="3572670"/>
              <a:ext cx="1928826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if  ( </a:t>
              </a:r>
              <a:r>
                <a:rPr lang="he-IL" sz="2000" kern="7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&gt; =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כותרת 1"/>
            <p:cNvSpPr txBox="1">
              <a:spLocks/>
            </p:cNvSpPr>
            <p:nvPr/>
          </p:nvSpPr>
          <p:spPr>
            <a:xfrm>
              <a:off x="857224" y="3143248"/>
              <a:ext cx="714380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baseline="-20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he-IL" sz="2000" kern="7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kern="7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5" name="מחבר ישר 64"/>
            <p:cNvCxnSpPr/>
            <p:nvPr/>
          </p:nvCxnSpPr>
          <p:spPr>
            <a:xfrm rot="10800000">
              <a:off x="785786" y="3286124"/>
              <a:ext cx="2571768" cy="0"/>
            </a:xfrm>
            <a:prstGeom prst="line">
              <a:avLst/>
            </a:prstGeom>
            <a:ln w="158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6" name="מחבר ישר 185"/>
            <p:cNvCxnSpPr/>
            <p:nvPr/>
          </p:nvCxnSpPr>
          <p:spPr>
            <a:xfrm rot="5400000">
              <a:off x="3143240" y="3071810"/>
              <a:ext cx="428628" cy="0"/>
            </a:xfrm>
            <a:prstGeom prst="line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קבוצה 103"/>
          <p:cNvGrpSpPr/>
          <p:nvPr/>
        </p:nvGrpSpPr>
        <p:grpSpPr>
          <a:xfrm>
            <a:off x="4714876" y="1714488"/>
            <a:ext cx="3571900" cy="714380"/>
            <a:chOff x="4714876" y="1714488"/>
            <a:chExt cx="3571900" cy="714380"/>
          </a:xfrm>
        </p:grpSpPr>
        <p:cxnSp>
          <p:nvCxnSpPr>
            <p:cNvPr id="216" name="מחבר ישר 215"/>
            <p:cNvCxnSpPr/>
            <p:nvPr/>
          </p:nvCxnSpPr>
          <p:spPr>
            <a:xfrm>
              <a:off x="4714876" y="1928802"/>
              <a:ext cx="3571900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מחבר חץ ישר 216"/>
            <p:cNvCxnSpPr/>
            <p:nvPr/>
          </p:nvCxnSpPr>
          <p:spPr>
            <a:xfrm rot="5400000" flipH="1" flipV="1">
              <a:off x="4608513" y="1820851"/>
              <a:ext cx="214314" cy="1588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מחבר ישר 217"/>
            <p:cNvCxnSpPr/>
            <p:nvPr/>
          </p:nvCxnSpPr>
          <p:spPr>
            <a:xfrm rot="5400000" flipH="1" flipV="1">
              <a:off x="8036743" y="2178835"/>
              <a:ext cx="500066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מלבן מעוגל 73"/>
          <p:cNvSpPr/>
          <p:nvPr/>
        </p:nvSpPr>
        <p:spPr>
          <a:xfrm>
            <a:off x="7143768" y="2428868"/>
            <a:ext cx="214314" cy="4143404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11" name="קבוצה 110"/>
          <p:cNvGrpSpPr/>
          <p:nvPr/>
        </p:nvGrpSpPr>
        <p:grpSpPr>
          <a:xfrm>
            <a:off x="3357554" y="3286124"/>
            <a:ext cx="5357850" cy="928694"/>
            <a:chOff x="3357554" y="3286124"/>
            <a:chExt cx="5357850" cy="928694"/>
          </a:xfrm>
        </p:grpSpPr>
        <p:sp>
          <p:nvSpPr>
            <p:cNvPr id="96" name="כותרת 1"/>
            <p:cNvSpPr txBox="1">
              <a:spLocks/>
            </p:cNvSpPr>
            <p:nvPr/>
          </p:nvSpPr>
          <p:spPr>
            <a:xfrm>
              <a:off x="4857752" y="3571876"/>
              <a:ext cx="3857652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System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out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print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(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+ " " )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;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2" name="מחבר חץ ישר 101"/>
            <p:cNvCxnSpPr/>
            <p:nvPr/>
          </p:nvCxnSpPr>
          <p:spPr>
            <a:xfrm>
              <a:off x="4429124" y="3929860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מחבר חץ ישר 85"/>
            <p:cNvCxnSpPr/>
            <p:nvPr/>
          </p:nvCxnSpPr>
          <p:spPr>
            <a:xfrm rot="5400000">
              <a:off x="4821239" y="3463925"/>
              <a:ext cx="357190" cy="1588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מחבר ישר 86"/>
            <p:cNvCxnSpPr/>
            <p:nvPr/>
          </p:nvCxnSpPr>
          <p:spPr>
            <a:xfrm rot="10800000">
              <a:off x="3357554" y="3286124"/>
              <a:ext cx="164307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6" name="קבוצה 105"/>
          <p:cNvGrpSpPr/>
          <p:nvPr/>
        </p:nvGrpSpPr>
        <p:grpSpPr>
          <a:xfrm>
            <a:off x="3643306" y="2857496"/>
            <a:ext cx="4643470" cy="857256"/>
            <a:chOff x="3643306" y="2857496"/>
            <a:chExt cx="4643470" cy="857256"/>
          </a:xfrm>
        </p:grpSpPr>
        <p:cxnSp>
          <p:nvCxnSpPr>
            <p:cNvPr id="90" name="מחבר ישר 89"/>
            <p:cNvCxnSpPr/>
            <p:nvPr/>
          </p:nvCxnSpPr>
          <p:spPr>
            <a:xfrm>
              <a:off x="3643306" y="3071810"/>
              <a:ext cx="4643470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מחבר חץ ישר 90"/>
            <p:cNvCxnSpPr/>
            <p:nvPr/>
          </p:nvCxnSpPr>
          <p:spPr>
            <a:xfrm rot="5400000" flipH="1" flipV="1">
              <a:off x="3536943" y="2963859"/>
              <a:ext cx="214314" cy="1588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מחבר ישר 91"/>
            <p:cNvCxnSpPr/>
            <p:nvPr/>
          </p:nvCxnSpPr>
          <p:spPr>
            <a:xfrm rot="5400000" flipH="1" flipV="1">
              <a:off x="7965305" y="3393281"/>
              <a:ext cx="642942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קבוצה 111"/>
          <p:cNvGrpSpPr/>
          <p:nvPr/>
        </p:nvGrpSpPr>
        <p:grpSpPr>
          <a:xfrm>
            <a:off x="2357422" y="4500570"/>
            <a:ext cx="2143140" cy="928694"/>
            <a:chOff x="2357422" y="3286124"/>
            <a:chExt cx="2143140" cy="928694"/>
          </a:xfrm>
        </p:grpSpPr>
        <p:cxnSp>
          <p:nvCxnSpPr>
            <p:cNvPr id="113" name="מחבר חץ ישר 112"/>
            <p:cNvCxnSpPr/>
            <p:nvPr/>
          </p:nvCxnSpPr>
          <p:spPr>
            <a:xfrm rot="5400000">
              <a:off x="2750728" y="3464322"/>
              <a:ext cx="357190" cy="794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מחבר חץ ישר 113"/>
            <p:cNvCxnSpPr/>
            <p:nvPr/>
          </p:nvCxnSpPr>
          <p:spPr>
            <a:xfrm>
              <a:off x="2357422" y="3929066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כותרת 1"/>
            <p:cNvSpPr txBox="1">
              <a:spLocks/>
            </p:cNvSpPr>
            <p:nvPr/>
          </p:nvSpPr>
          <p:spPr>
            <a:xfrm>
              <a:off x="2714612" y="3571876"/>
              <a:ext cx="1785950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kern="7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u="sng" kern="7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series2</a:t>
              </a:r>
              <a:r>
                <a:rPr lang="en-US" sz="2400" kern="700" dirty="0" smtClean="0">
                  <a:latin typeface="Times New Roman" pitchFamily="18" charset="0"/>
                  <a:cs typeface="Times New Roman" pitchFamily="18" charset="0"/>
                </a:rPr>
                <a:t> ( </a:t>
              </a:r>
              <a:r>
                <a:rPr lang="he-IL" sz="2000" kern="7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2400" kern="700" dirty="0" smtClean="0">
                  <a:latin typeface="Times New Roman" pitchFamily="18" charset="0"/>
                  <a:cs typeface="Times New Roman" pitchFamily="18" charset="0"/>
                </a:rPr>
                <a:t> )</a:t>
              </a:r>
              <a:endParaRPr lang="en-US" sz="2400" kern="7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6" name="קבוצה 115"/>
          <p:cNvGrpSpPr/>
          <p:nvPr/>
        </p:nvGrpSpPr>
        <p:grpSpPr>
          <a:xfrm>
            <a:off x="642910" y="4071942"/>
            <a:ext cx="2714644" cy="1358116"/>
            <a:chOff x="642910" y="2857496"/>
            <a:chExt cx="2714644" cy="1358116"/>
          </a:xfrm>
        </p:grpSpPr>
        <p:cxnSp>
          <p:nvCxnSpPr>
            <p:cNvPr id="117" name="מחבר חץ ישר 116"/>
            <p:cNvCxnSpPr/>
            <p:nvPr/>
          </p:nvCxnSpPr>
          <p:spPr>
            <a:xfrm rot="5400000">
              <a:off x="572266" y="3499644"/>
              <a:ext cx="428628" cy="1588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8" name="כותרת 1"/>
            <p:cNvSpPr txBox="1">
              <a:spLocks/>
            </p:cNvSpPr>
            <p:nvPr/>
          </p:nvSpPr>
          <p:spPr>
            <a:xfrm>
              <a:off x="642910" y="3572670"/>
              <a:ext cx="1928826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if  ( </a:t>
              </a:r>
              <a:r>
                <a:rPr lang="he-IL" sz="2000" kern="7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&gt; =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כותרת 1"/>
            <p:cNvSpPr txBox="1">
              <a:spLocks/>
            </p:cNvSpPr>
            <p:nvPr/>
          </p:nvSpPr>
          <p:spPr>
            <a:xfrm>
              <a:off x="857224" y="3143248"/>
              <a:ext cx="714380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baseline="-20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he-IL" sz="2000" kern="7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kern="7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0" name="מחבר ישר 119"/>
            <p:cNvCxnSpPr/>
            <p:nvPr/>
          </p:nvCxnSpPr>
          <p:spPr>
            <a:xfrm rot="10800000">
              <a:off x="785786" y="3286124"/>
              <a:ext cx="2571768" cy="0"/>
            </a:xfrm>
            <a:prstGeom prst="line">
              <a:avLst/>
            </a:prstGeom>
            <a:ln w="158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1" name="מחבר ישר 120"/>
            <p:cNvCxnSpPr/>
            <p:nvPr/>
          </p:nvCxnSpPr>
          <p:spPr>
            <a:xfrm rot="5400000">
              <a:off x="3143240" y="3071810"/>
              <a:ext cx="428628" cy="0"/>
            </a:xfrm>
            <a:prstGeom prst="line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קבוצה 121"/>
          <p:cNvGrpSpPr/>
          <p:nvPr/>
        </p:nvGrpSpPr>
        <p:grpSpPr>
          <a:xfrm>
            <a:off x="3357554" y="4500570"/>
            <a:ext cx="5357850" cy="928694"/>
            <a:chOff x="3357554" y="3286124"/>
            <a:chExt cx="5357850" cy="928694"/>
          </a:xfrm>
        </p:grpSpPr>
        <p:sp>
          <p:nvSpPr>
            <p:cNvPr id="123" name="כותרת 1"/>
            <p:cNvSpPr txBox="1">
              <a:spLocks/>
            </p:cNvSpPr>
            <p:nvPr/>
          </p:nvSpPr>
          <p:spPr>
            <a:xfrm>
              <a:off x="4857752" y="3571876"/>
              <a:ext cx="3857652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System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out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print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(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+ " " )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;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מחבר חץ ישר 123"/>
            <p:cNvCxnSpPr/>
            <p:nvPr/>
          </p:nvCxnSpPr>
          <p:spPr>
            <a:xfrm>
              <a:off x="4429124" y="3929860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מחבר חץ ישר 124"/>
            <p:cNvCxnSpPr/>
            <p:nvPr/>
          </p:nvCxnSpPr>
          <p:spPr>
            <a:xfrm rot="5400000">
              <a:off x="4821239" y="3463925"/>
              <a:ext cx="357190" cy="1588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6" name="מחבר ישר 125"/>
            <p:cNvCxnSpPr/>
            <p:nvPr/>
          </p:nvCxnSpPr>
          <p:spPr>
            <a:xfrm rot="10800000">
              <a:off x="3357554" y="3286124"/>
              <a:ext cx="164307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27" name="קבוצה 126"/>
          <p:cNvGrpSpPr/>
          <p:nvPr/>
        </p:nvGrpSpPr>
        <p:grpSpPr>
          <a:xfrm>
            <a:off x="3643306" y="4071942"/>
            <a:ext cx="4643470" cy="857256"/>
            <a:chOff x="3643306" y="2857496"/>
            <a:chExt cx="4643470" cy="857256"/>
          </a:xfrm>
        </p:grpSpPr>
        <p:cxnSp>
          <p:nvCxnSpPr>
            <p:cNvPr id="128" name="מחבר ישר 127"/>
            <p:cNvCxnSpPr/>
            <p:nvPr/>
          </p:nvCxnSpPr>
          <p:spPr>
            <a:xfrm>
              <a:off x="3643306" y="3071810"/>
              <a:ext cx="4643470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מחבר חץ ישר 128"/>
            <p:cNvCxnSpPr/>
            <p:nvPr/>
          </p:nvCxnSpPr>
          <p:spPr>
            <a:xfrm rot="5400000" flipH="1" flipV="1">
              <a:off x="3536943" y="2963859"/>
              <a:ext cx="214314" cy="1588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מחבר ישר 129"/>
            <p:cNvCxnSpPr/>
            <p:nvPr/>
          </p:nvCxnSpPr>
          <p:spPr>
            <a:xfrm rot="5400000" flipH="1" flipV="1">
              <a:off x="7965305" y="3393281"/>
              <a:ext cx="642942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קבוצה 130"/>
          <p:cNvGrpSpPr/>
          <p:nvPr/>
        </p:nvGrpSpPr>
        <p:grpSpPr>
          <a:xfrm>
            <a:off x="642910" y="5286388"/>
            <a:ext cx="2714644" cy="1358116"/>
            <a:chOff x="642910" y="2857496"/>
            <a:chExt cx="2714644" cy="1358116"/>
          </a:xfrm>
        </p:grpSpPr>
        <p:cxnSp>
          <p:nvCxnSpPr>
            <p:cNvPr id="132" name="מחבר חץ ישר 131"/>
            <p:cNvCxnSpPr/>
            <p:nvPr/>
          </p:nvCxnSpPr>
          <p:spPr>
            <a:xfrm rot="5400000">
              <a:off x="572266" y="3499644"/>
              <a:ext cx="428628" cy="1588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3" name="כותרת 1"/>
            <p:cNvSpPr txBox="1">
              <a:spLocks/>
            </p:cNvSpPr>
            <p:nvPr/>
          </p:nvSpPr>
          <p:spPr>
            <a:xfrm>
              <a:off x="642910" y="3572670"/>
              <a:ext cx="1928826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if  ( </a:t>
              </a:r>
              <a:r>
                <a:rPr lang="he-IL" sz="2000" kern="7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&gt; =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" name="כותרת 1"/>
            <p:cNvSpPr txBox="1">
              <a:spLocks/>
            </p:cNvSpPr>
            <p:nvPr/>
          </p:nvSpPr>
          <p:spPr>
            <a:xfrm>
              <a:off x="857224" y="3143248"/>
              <a:ext cx="714380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baseline="-2000" dirty="0" smtClean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he-IL" sz="2000" kern="7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kern="7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5" name="מחבר ישר 134"/>
            <p:cNvCxnSpPr/>
            <p:nvPr/>
          </p:nvCxnSpPr>
          <p:spPr>
            <a:xfrm rot="10800000">
              <a:off x="785786" y="3286124"/>
              <a:ext cx="2571768" cy="0"/>
            </a:xfrm>
            <a:prstGeom prst="line">
              <a:avLst/>
            </a:prstGeom>
            <a:ln w="158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6" name="מחבר ישר 135"/>
            <p:cNvCxnSpPr/>
            <p:nvPr/>
          </p:nvCxnSpPr>
          <p:spPr>
            <a:xfrm rot="5400000">
              <a:off x="3143240" y="3071810"/>
              <a:ext cx="428628" cy="0"/>
            </a:xfrm>
            <a:prstGeom prst="line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קבוצה 136"/>
          <p:cNvGrpSpPr/>
          <p:nvPr/>
        </p:nvGrpSpPr>
        <p:grpSpPr>
          <a:xfrm>
            <a:off x="3357554" y="5715016"/>
            <a:ext cx="5357850" cy="928694"/>
            <a:chOff x="3357554" y="3286124"/>
            <a:chExt cx="5357850" cy="928694"/>
          </a:xfrm>
        </p:grpSpPr>
        <p:sp>
          <p:nvSpPr>
            <p:cNvPr id="138" name="כותרת 1"/>
            <p:cNvSpPr txBox="1">
              <a:spLocks/>
            </p:cNvSpPr>
            <p:nvPr/>
          </p:nvSpPr>
          <p:spPr>
            <a:xfrm>
              <a:off x="4857752" y="3571876"/>
              <a:ext cx="3857652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System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out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print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(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+ " " )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;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9" name="מחבר חץ ישר 138"/>
            <p:cNvCxnSpPr/>
            <p:nvPr/>
          </p:nvCxnSpPr>
          <p:spPr>
            <a:xfrm>
              <a:off x="4429124" y="3929860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מחבר חץ ישר 139"/>
            <p:cNvCxnSpPr/>
            <p:nvPr/>
          </p:nvCxnSpPr>
          <p:spPr>
            <a:xfrm rot="5400000">
              <a:off x="4821239" y="3463925"/>
              <a:ext cx="357190" cy="1588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1" name="מחבר ישר 140"/>
            <p:cNvCxnSpPr/>
            <p:nvPr/>
          </p:nvCxnSpPr>
          <p:spPr>
            <a:xfrm rot="10800000">
              <a:off x="3357554" y="3286124"/>
              <a:ext cx="164307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2" name="קבוצה 141"/>
          <p:cNvGrpSpPr/>
          <p:nvPr/>
        </p:nvGrpSpPr>
        <p:grpSpPr>
          <a:xfrm>
            <a:off x="3643306" y="5286388"/>
            <a:ext cx="4643470" cy="857256"/>
            <a:chOff x="3643306" y="2857496"/>
            <a:chExt cx="4643470" cy="857256"/>
          </a:xfrm>
        </p:grpSpPr>
        <p:cxnSp>
          <p:nvCxnSpPr>
            <p:cNvPr id="143" name="מחבר ישר 142"/>
            <p:cNvCxnSpPr/>
            <p:nvPr/>
          </p:nvCxnSpPr>
          <p:spPr>
            <a:xfrm>
              <a:off x="3643306" y="3071810"/>
              <a:ext cx="4643470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מחבר חץ ישר 143"/>
            <p:cNvCxnSpPr/>
            <p:nvPr/>
          </p:nvCxnSpPr>
          <p:spPr>
            <a:xfrm rot="5400000" flipH="1" flipV="1">
              <a:off x="3536943" y="2963859"/>
              <a:ext cx="214314" cy="1588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מחבר ישר 144"/>
            <p:cNvCxnSpPr/>
            <p:nvPr/>
          </p:nvCxnSpPr>
          <p:spPr>
            <a:xfrm rot="5400000" flipH="1" flipV="1">
              <a:off x="7965305" y="3393281"/>
              <a:ext cx="642942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90536"/>
            <a:ext cx="8229600" cy="866762"/>
          </a:xfrm>
        </p:spPr>
        <p:txBody>
          <a:bodyPr/>
          <a:lstStyle/>
          <a:p>
            <a:pPr algn="ctr"/>
            <a:r>
              <a:rPr lang="he-IL" sz="4000" b="1" dirty="0" smtClean="0">
                <a:cs typeface="+mn-cs"/>
              </a:rPr>
              <a:t>רקורסיה - הגדרה</a:t>
            </a:r>
            <a:endParaRPr lang="he-IL" sz="4000" b="1" dirty="0">
              <a:cs typeface="+mn-cs"/>
            </a:endParaRP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214282" y="4071942"/>
            <a:ext cx="8701121" cy="2357454"/>
          </a:xfrm>
          <a:prstGeom prst="rect">
            <a:avLst/>
          </a:prstGeom>
        </p:spPr>
        <p:txBody>
          <a:bodyPr rtlCol="1" anchor="ctr"/>
          <a:lstStyle/>
          <a:p>
            <a:pPr defTabSz="360000"/>
            <a:r>
              <a:rPr lang="he-IL" sz="2000" u="sng" dirty="0" smtClean="0">
                <a:cs typeface="+mn-cs"/>
              </a:rPr>
              <a:t>הרקורסיה </a:t>
            </a:r>
            <a:r>
              <a:rPr lang="he-IL" sz="2000" u="sng" dirty="0">
                <a:cs typeface="+mn-cs"/>
              </a:rPr>
              <a:t>מייצרת שני מצבים</a:t>
            </a:r>
            <a:r>
              <a:rPr lang="en-US" sz="2000" b="1" dirty="0">
                <a:cs typeface="+mn-cs"/>
              </a:rPr>
              <a:t>:</a:t>
            </a:r>
            <a:endParaRPr lang="en-US" sz="2000" dirty="0">
              <a:cs typeface="+mn-cs"/>
            </a:endParaRPr>
          </a:p>
          <a:p>
            <a:pPr defTabSz="360000"/>
            <a:r>
              <a:rPr lang="he-IL" sz="2000" dirty="0" smtClean="0">
                <a:cs typeface="+mn-cs"/>
              </a:rPr>
              <a:t>1.	שלב </a:t>
            </a:r>
            <a:r>
              <a:rPr lang="he-IL" sz="2000" b="1" dirty="0" smtClean="0">
                <a:solidFill>
                  <a:srgbClr val="00B050"/>
                </a:solidFill>
                <a:cs typeface="+mn-cs"/>
              </a:rPr>
              <a:t>פתיחת</a:t>
            </a:r>
            <a:r>
              <a:rPr lang="he-IL" sz="2000" dirty="0" smtClean="0">
                <a:cs typeface="+mn-cs"/>
              </a:rPr>
              <a:t> הרקורסיה  – 	הפעולות המתבצעות </a:t>
            </a:r>
            <a:r>
              <a:rPr lang="he-IL" sz="2000" b="1" dirty="0" smtClean="0">
                <a:solidFill>
                  <a:srgbClr val="00B050"/>
                </a:solidFill>
                <a:cs typeface="+mn-cs"/>
              </a:rPr>
              <a:t>לפני</a:t>
            </a:r>
            <a:r>
              <a:rPr lang="he-IL" sz="2000" dirty="0" smtClean="0">
                <a:cs typeface="+mn-cs"/>
              </a:rPr>
              <a:t> הזימון הרקורסיבי 												(עד תנאי העצירה).  																		הערכים מעובדים בסדר רגיל</a:t>
            </a:r>
            <a:r>
              <a:rPr lang="he-IL" sz="2000" dirty="0" smtClean="0"/>
              <a:t>.</a:t>
            </a:r>
            <a:endParaRPr lang="en-US" sz="2000" dirty="0" smtClean="0">
              <a:cs typeface="+mn-cs"/>
            </a:endParaRPr>
          </a:p>
          <a:p>
            <a:pPr defTabSz="360000"/>
            <a:r>
              <a:rPr lang="he-IL" sz="2000" dirty="0" smtClean="0">
                <a:cs typeface="+mn-cs"/>
              </a:rPr>
              <a:t>2</a:t>
            </a:r>
            <a:r>
              <a:rPr lang="he-IL" sz="2000" dirty="0">
                <a:cs typeface="+mn-cs"/>
              </a:rPr>
              <a:t>.	שלב </a:t>
            </a:r>
            <a:r>
              <a:rPr lang="he-IL" sz="20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סגירת</a:t>
            </a:r>
            <a:r>
              <a:rPr lang="he-IL" sz="2000" dirty="0">
                <a:cs typeface="+mn-cs"/>
              </a:rPr>
              <a:t> הרקורסיה </a:t>
            </a:r>
            <a:r>
              <a:rPr lang="he-IL" sz="2000" dirty="0" smtClean="0">
                <a:cs typeface="+mn-cs"/>
              </a:rPr>
              <a:t> – </a:t>
            </a:r>
            <a:r>
              <a:rPr lang="he-IL" sz="2000" dirty="0">
                <a:cs typeface="+mn-cs"/>
              </a:rPr>
              <a:t>	הפעולות המתבצעות </a:t>
            </a:r>
            <a:r>
              <a:rPr lang="he-IL" sz="20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לאחר</a:t>
            </a:r>
            <a:r>
              <a:rPr lang="he-IL" sz="2000" dirty="0">
                <a:cs typeface="+mn-cs"/>
              </a:rPr>
              <a:t> הזימון </a:t>
            </a:r>
            <a:r>
              <a:rPr lang="he-IL" sz="2000" dirty="0" smtClean="0">
                <a:cs typeface="+mn-cs"/>
              </a:rPr>
              <a:t>הרקורסיבי.												הערכים מעובדים </a:t>
            </a:r>
            <a:r>
              <a:rPr lang="he-IL" sz="2000" dirty="0">
                <a:cs typeface="+mn-cs"/>
              </a:rPr>
              <a:t>בסדר הפוך.</a:t>
            </a:r>
            <a:endParaRPr lang="en-US" sz="2000" dirty="0">
              <a:cs typeface="+mn-cs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000364" y="6357958"/>
            <a:ext cx="3352800" cy="365125"/>
          </a:xfrm>
        </p:spPr>
        <p:txBody>
          <a:bodyPr/>
          <a:lstStyle/>
          <a:p>
            <a:pPr algn="ctr">
              <a:defRPr/>
            </a:pPr>
            <a:r>
              <a:rPr lang="he-IL" sz="1400" b="1" dirty="0" smtClean="0"/>
              <a:t>רקורסיה  -  דפנה </a:t>
            </a:r>
            <a:r>
              <a:rPr lang="he-IL" sz="1400" b="1" dirty="0" err="1" smtClean="0"/>
              <a:t>מינסטר</a:t>
            </a:r>
            <a:endParaRPr lang="he-IL" sz="1400" b="1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10688-D4F7-49B2-8FEC-F60506D10ABE}" type="slidenum">
              <a:rPr lang="he-IL" sz="1400" b="1" smtClean="0"/>
              <a:pPr>
                <a:defRPr/>
              </a:pPr>
              <a:t>6</a:t>
            </a:fld>
            <a:endParaRPr lang="he-IL" sz="1400" b="1" dirty="0"/>
          </a:p>
        </p:txBody>
      </p:sp>
      <p:sp>
        <p:nvSpPr>
          <p:cNvPr id="10" name="כותרת 1"/>
          <p:cNvSpPr txBox="1">
            <a:spLocks/>
          </p:cNvSpPr>
          <p:nvPr/>
        </p:nvSpPr>
        <p:spPr>
          <a:xfrm>
            <a:off x="0" y="1500174"/>
            <a:ext cx="8929718" cy="1071570"/>
          </a:xfrm>
          <a:prstGeom prst="rect">
            <a:avLst/>
          </a:prstGeom>
        </p:spPr>
        <p:txBody>
          <a:bodyPr rtlCol="1" anchor="ctr"/>
          <a:lstStyle/>
          <a:p>
            <a:pPr defTabSz="360000"/>
            <a:r>
              <a:rPr lang="he-IL" sz="2400" dirty="0" smtClean="0">
                <a:cs typeface="+mn-cs"/>
              </a:rPr>
              <a:t>******************************************************************************</a:t>
            </a:r>
            <a:endParaRPr lang="en-US" sz="2400" dirty="0">
              <a:cs typeface="+mn-cs"/>
            </a:endParaRPr>
          </a:p>
          <a:p>
            <a:pPr defTabSz="360000"/>
            <a:r>
              <a:rPr lang="he-IL" sz="2400" dirty="0" smtClean="0">
                <a:cs typeface="+mn-cs"/>
              </a:rPr>
              <a:t>* </a:t>
            </a:r>
            <a:r>
              <a:rPr lang="he-IL" sz="2400" b="1" dirty="0" smtClean="0">
                <a:cs typeface="+mn-cs"/>
              </a:rPr>
              <a:t>	  </a:t>
            </a:r>
            <a:r>
              <a:rPr lang="he-IL" sz="2400" b="1" u="sng" dirty="0" smtClean="0">
                <a:cs typeface="+mn-cs"/>
              </a:rPr>
              <a:t>רקורסיה</a:t>
            </a:r>
            <a:r>
              <a:rPr lang="he-IL" sz="2400" dirty="0" smtClean="0">
                <a:cs typeface="+mn-cs"/>
              </a:rPr>
              <a:t>  - היא דרך חדשה לפתרון בעיות.  משימה שקוראת לעצמה.  	  *</a:t>
            </a:r>
            <a:r>
              <a:rPr lang="he-IL" sz="2400" dirty="0">
                <a:cs typeface="+mn-cs"/>
              </a:rPr>
              <a:t>	</a:t>
            </a:r>
            <a:r>
              <a:rPr lang="he-IL" sz="2400" dirty="0" smtClean="0">
                <a:cs typeface="+mn-cs"/>
              </a:rPr>
              <a:t>   ******************************************************************************</a:t>
            </a:r>
            <a:endParaRPr lang="en-US" sz="2400" dirty="0">
              <a:cs typeface="+mn-cs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157159" y="2571744"/>
            <a:ext cx="8701121" cy="1571636"/>
          </a:xfrm>
          <a:prstGeom prst="rect">
            <a:avLst/>
          </a:prstGeom>
        </p:spPr>
        <p:txBody>
          <a:bodyPr rtlCol="1" anchor="ctr"/>
          <a:lstStyle/>
          <a:p>
            <a:pPr defTabSz="360000"/>
            <a:r>
              <a:rPr lang="he-IL" sz="2000" u="sng" dirty="0" smtClean="0">
                <a:cs typeface="+mn-cs"/>
              </a:rPr>
              <a:t>תנאים </a:t>
            </a:r>
            <a:r>
              <a:rPr lang="he-IL" sz="2000" u="sng" dirty="0">
                <a:cs typeface="+mn-cs"/>
              </a:rPr>
              <a:t>לקיום רקורסיה</a:t>
            </a:r>
            <a:r>
              <a:rPr lang="he-IL" sz="2000" dirty="0">
                <a:cs typeface="+mn-cs"/>
              </a:rPr>
              <a:t>:</a:t>
            </a:r>
            <a:endParaRPr lang="en-US" sz="2000" dirty="0">
              <a:cs typeface="+mn-cs"/>
            </a:endParaRPr>
          </a:p>
          <a:p>
            <a:pPr defTabSz="360000"/>
            <a:r>
              <a:rPr lang="he-IL" sz="2000" dirty="0">
                <a:cs typeface="+mn-cs"/>
              </a:rPr>
              <a:t>1.	</a:t>
            </a:r>
            <a:r>
              <a:rPr lang="he-IL" sz="2000" b="1" dirty="0">
                <a:cs typeface="+mn-cs"/>
              </a:rPr>
              <a:t>הליך רקורסיבי</a:t>
            </a:r>
            <a:r>
              <a:rPr lang="he-IL" sz="2000" dirty="0">
                <a:cs typeface="+mn-cs"/>
              </a:rPr>
              <a:t> </a:t>
            </a:r>
            <a:r>
              <a:rPr lang="he-IL" sz="2000" dirty="0" smtClean="0"/>
              <a:t>–</a:t>
            </a:r>
            <a:r>
              <a:rPr lang="he-IL" sz="2000" dirty="0" smtClean="0">
                <a:cs typeface="+mn-cs"/>
              </a:rPr>
              <a:t> </a:t>
            </a:r>
            <a:r>
              <a:rPr lang="he-IL" sz="2000" dirty="0">
                <a:cs typeface="+mn-cs"/>
              </a:rPr>
              <a:t>תת-משימה המזמנת </a:t>
            </a:r>
            <a:r>
              <a:rPr lang="he-IL" sz="2000" u="sng" dirty="0" smtClean="0">
                <a:cs typeface="+mn-cs"/>
              </a:rPr>
              <a:t>אותה</a:t>
            </a:r>
            <a:r>
              <a:rPr lang="he-IL" sz="2000" dirty="0" smtClean="0">
                <a:cs typeface="+mn-cs"/>
              </a:rPr>
              <a:t> </a:t>
            </a:r>
            <a:r>
              <a:rPr lang="he-IL" sz="2000" dirty="0">
                <a:cs typeface="+mn-cs"/>
              </a:rPr>
              <a:t>תת-משימה, </a:t>
            </a:r>
            <a:r>
              <a:rPr lang="he-IL" sz="2000" dirty="0" smtClean="0">
                <a:cs typeface="+mn-cs"/>
              </a:rPr>
              <a:t>עבור ערך קטן/גדול </a:t>
            </a:r>
            <a:r>
              <a:rPr lang="he-IL" sz="2000" dirty="0">
                <a:cs typeface="+mn-cs"/>
              </a:rPr>
              <a:t>יותר.</a:t>
            </a:r>
            <a:endParaRPr lang="en-US" sz="2000" dirty="0">
              <a:cs typeface="+mn-cs"/>
            </a:endParaRPr>
          </a:p>
          <a:p>
            <a:pPr defTabSz="360000"/>
            <a:r>
              <a:rPr lang="he-IL" sz="2000" dirty="0" smtClean="0">
                <a:cs typeface="+mn-cs"/>
              </a:rPr>
              <a:t>2.	</a:t>
            </a:r>
            <a:r>
              <a:rPr lang="he-IL" sz="2000" b="1" dirty="0" smtClean="0">
                <a:cs typeface="+mn-cs"/>
              </a:rPr>
              <a:t>תנאי עצירה </a:t>
            </a:r>
            <a:r>
              <a:rPr lang="he-IL" sz="2000" dirty="0" smtClean="0">
                <a:cs typeface="+mn-cs"/>
              </a:rPr>
              <a:t> </a:t>
            </a:r>
            <a:r>
              <a:rPr lang="he-IL" sz="2000" dirty="0">
                <a:cs typeface="+mn-cs"/>
              </a:rPr>
              <a:t>– </a:t>
            </a:r>
            <a:r>
              <a:rPr lang="he-IL" sz="2000" dirty="0" smtClean="0">
                <a:cs typeface="+mn-cs"/>
              </a:rPr>
              <a:t>     עוצר </a:t>
            </a:r>
            <a:r>
              <a:rPr lang="he-IL" sz="2000" dirty="0">
                <a:cs typeface="+mn-cs"/>
              </a:rPr>
              <a:t>את פעולת </a:t>
            </a:r>
            <a:r>
              <a:rPr lang="he-IL" sz="2000" dirty="0" smtClean="0">
                <a:cs typeface="+mn-cs"/>
              </a:rPr>
              <a:t>הרקורסיה</a:t>
            </a:r>
          </a:p>
          <a:p>
            <a:pPr defTabSz="360000"/>
            <a:r>
              <a:rPr lang="he-IL" sz="2000" dirty="0" smtClean="0">
                <a:cs typeface="+mn-cs"/>
              </a:rPr>
              <a:t>                                     (</a:t>
            </a:r>
            <a:r>
              <a:rPr lang="he-IL" dirty="0">
                <a:cs typeface="+mn-cs"/>
              </a:rPr>
              <a:t>היעדרו של תנאי עצירה יוביל לחזרה אינסופית של הרקורסיה</a:t>
            </a:r>
            <a:r>
              <a:rPr lang="he-IL" sz="2000" dirty="0" smtClean="0">
                <a:cs typeface="+mn-cs"/>
              </a:rPr>
              <a:t>).</a:t>
            </a:r>
            <a:endParaRPr lang="en-US" sz="20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build="allAtOnce"/>
      <p:bldP spid="11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633412"/>
            <a:ext cx="8229600" cy="866762"/>
          </a:xfrm>
        </p:spPr>
        <p:txBody>
          <a:bodyPr/>
          <a:lstStyle/>
          <a:p>
            <a:pPr algn="ctr"/>
            <a:r>
              <a:rPr lang="he-IL" sz="4000" b="1" dirty="0" smtClean="0">
                <a:cs typeface="+mn-cs"/>
              </a:rPr>
              <a:t>הדפסת הספרות בצורת פָּלִינְדְרוֹם</a:t>
            </a: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500034" y="1714488"/>
            <a:ext cx="8643966" cy="4000528"/>
          </a:xfrm>
          <a:prstGeom prst="rect">
            <a:avLst/>
          </a:prstGeom>
        </p:spPr>
        <p:txBody>
          <a:bodyPr rtlCol="1" anchor="ctr"/>
          <a:lstStyle/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public  static  void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series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n )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if  ( n &gt; 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print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 n )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else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      {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	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System.out.print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 n  +  "  " )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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he-IL" sz="2000" dirty="0" smtClean="0">
                <a:solidFill>
                  <a:srgbClr val="00B050"/>
                </a:solidFill>
                <a:latin typeface="Times New Roman" pitchFamily="18" charset="0"/>
                <a:cs typeface="+mn-cs"/>
              </a:rPr>
              <a:t>שורת הדפסה</a:t>
            </a:r>
            <a:endParaRPr lang="en-US" sz="2000" dirty="0" smtClean="0">
              <a:solidFill>
                <a:srgbClr val="00B050"/>
              </a:solidFill>
              <a:latin typeface="Times New Roman" pitchFamily="18" charset="0"/>
              <a:cs typeface="+mn-cs"/>
            </a:endParaRP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series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 n +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System.out.print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 n  +  "  " )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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he-IL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+mn-cs"/>
              </a:rPr>
              <a:t>שורת הדפסה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+mn-cs"/>
            </a:endParaRP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      }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}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000364" y="6357958"/>
            <a:ext cx="3352800" cy="365125"/>
          </a:xfrm>
        </p:spPr>
        <p:txBody>
          <a:bodyPr/>
          <a:lstStyle/>
          <a:p>
            <a:pPr algn="ctr">
              <a:defRPr/>
            </a:pPr>
            <a:r>
              <a:rPr lang="he-IL" sz="1400" b="1" dirty="0" smtClean="0"/>
              <a:t>רקורסיה  -  דפנה </a:t>
            </a:r>
            <a:r>
              <a:rPr lang="he-IL" sz="1400" b="1" dirty="0" err="1" smtClean="0"/>
              <a:t>מינסטר</a:t>
            </a:r>
            <a:endParaRPr lang="he-IL" sz="1400" b="1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10688-D4F7-49B2-8FEC-F60506D10ABE}" type="slidenum">
              <a:rPr lang="he-IL" sz="1400" b="1" smtClean="0"/>
              <a:pPr>
                <a:defRPr/>
              </a:pPr>
              <a:t>7</a:t>
            </a:fld>
            <a:endParaRPr lang="he-IL" sz="1400" b="1" dirty="0"/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4214810" y="5357826"/>
            <a:ext cx="4414841" cy="785818"/>
          </a:xfrm>
          <a:prstGeom prst="rect">
            <a:avLst/>
          </a:prstGeom>
        </p:spPr>
        <p:txBody>
          <a:bodyPr rtlCol="1" anchor="ctr"/>
          <a:lstStyle/>
          <a:p>
            <a:pPr algn="l" rtl="0"/>
            <a:endParaRPr lang="en-US" sz="2400" dirty="0">
              <a:latin typeface="Times New Roman" pitchFamily="18" charset="0"/>
              <a:cs typeface="+mn-cs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4286248" y="5429264"/>
            <a:ext cx="4357718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series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( 1 )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;       </a:t>
            </a:r>
            <a:r>
              <a:rPr lang="he-IL" sz="2800" b="1" dirty="0" smtClean="0">
                <a:latin typeface="Times New Roman" pitchFamily="18" charset="0"/>
                <a:cs typeface="+mn-cs"/>
              </a:rPr>
              <a:t>והזימון:</a:t>
            </a:r>
            <a:endParaRPr lang="he-I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66762"/>
          </a:xfrm>
        </p:spPr>
        <p:txBody>
          <a:bodyPr/>
          <a:lstStyle/>
          <a:p>
            <a:pPr algn="ctr"/>
            <a:r>
              <a:rPr lang="he-IL" sz="3600" b="1" dirty="0" smtClean="0">
                <a:cs typeface="+mn-cs"/>
              </a:rPr>
              <a:t>עץ מעקב - הדפסת הספרות בצורת פָּלִינְדְרוֹם</a:t>
            </a:r>
            <a:endParaRPr lang="he-IL" sz="3600" b="1" dirty="0">
              <a:cs typeface="+mn-cs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786314" y="6492875"/>
            <a:ext cx="3352800" cy="365125"/>
          </a:xfrm>
        </p:spPr>
        <p:txBody>
          <a:bodyPr/>
          <a:lstStyle/>
          <a:p>
            <a:pPr algn="ctr">
              <a:defRPr/>
            </a:pPr>
            <a:r>
              <a:rPr 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רקורסיה  -  דפנה </a:t>
            </a:r>
            <a:r>
              <a:rPr lang="he-IL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מינסטר</a:t>
            </a:r>
            <a:endParaRPr lang="he-IL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10688-D4F7-49B2-8FEC-F60506D10ABE}" type="slidenum">
              <a:rPr lang="he-IL" sz="1400" b="1" smtClean="0"/>
              <a:pPr>
                <a:defRPr/>
              </a:pPr>
              <a:t>8</a:t>
            </a:fld>
            <a:endParaRPr lang="he-IL" sz="1400" b="1" dirty="0"/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3143241" y="1285860"/>
            <a:ext cx="2000264" cy="642942"/>
          </a:xfrm>
          <a:prstGeom prst="rect">
            <a:avLst/>
          </a:prstGeom>
        </p:spPr>
        <p:txBody>
          <a:bodyPr rtlCol="1" anchor="ctr"/>
          <a:lstStyle/>
          <a:p>
            <a:pPr algn="ctr" rtl="0"/>
            <a:r>
              <a:rPr lang="en-US" sz="2400" b="1" u="sng" kern="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series</a:t>
            </a:r>
            <a:r>
              <a:rPr lang="en-US" sz="2000" kern="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7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he-IL" kern="7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kern="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7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rtl="0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קבוצה 134"/>
          <p:cNvGrpSpPr/>
          <p:nvPr/>
        </p:nvGrpSpPr>
        <p:grpSpPr>
          <a:xfrm>
            <a:off x="1500166" y="2072472"/>
            <a:ext cx="4286280" cy="927900"/>
            <a:chOff x="2357422" y="2072472"/>
            <a:chExt cx="4286280" cy="927900"/>
          </a:xfrm>
        </p:grpSpPr>
        <p:sp>
          <p:nvSpPr>
            <p:cNvPr id="18" name="כותרת 1"/>
            <p:cNvSpPr txBox="1">
              <a:spLocks/>
            </p:cNvSpPr>
            <p:nvPr/>
          </p:nvSpPr>
          <p:spPr>
            <a:xfrm>
              <a:off x="2786050" y="2357430"/>
              <a:ext cx="3857652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System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out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print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( </a:t>
              </a:r>
              <a:r>
                <a:rPr lang="en-US" sz="20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) 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;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מחבר חץ ישר 27"/>
            <p:cNvCxnSpPr/>
            <p:nvPr/>
          </p:nvCxnSpPr>
          <p:spPr>
            <a:xfrm rot="5400000">
              <a:off x="2751125" y="2250273"/>
              <a:ext cx="356396" cy="794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מחבר חץ ישר 42"/>
            <p:cNvCxnSpPr/>
            <p:nvPr/>
          </p:nvCxnSpPr>
          <p:spPr>
            <a:xfrm>
              <a:off x="2357422" y="2714620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קבוצה 87"/>
          <p:cNvGrpSpPr/>
          <p:nvPr/>
        </p:nvGrpSpPr>
        <p:grpSpPr>
          <a:xfrm>
            <a:off x="3857620" y="2071678"/>
            <a:ext cx="2786082" cy="928694"/>
            <a:chOff x="3857620" y="2071678"/>
            <a:chExt cx="2786082" cy="928694"/>
          </a:xfrm>
        </p:grpSpPr>
        <p:sp>
          <p:nvSpPr>
            <p:cNvPr id="19" name="כותרת 1"/>
            <p:cNvSpPr txBox="1">
              <a:spLocks/>
            </p:cNvSpPr>
            <p:nvPr/>
          </p:nvSpPr>
          <p:spPr>
            <a:xfrm>
              <a:off x="4857752" y="2357430"/>
              <a:ext cx="1785950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000" kern="7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u="sng" kern="7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series</a:t>
              </a:r>
              <a:r>
                <a:rPr lang="en-US" sz="2000" kern="700" dirty="0" smtClean="0">
                  <a:latin typeface="Times New Roman" pitchFamily="18" charset="0"/>
                  <a:cs typeface="Times New Roman" pitchFamily="18" charset="0"/>
                </a:rPr>
                <a:t> ( </a:t>
              </a:r>
              <a:r>
                <a:rPr lang="he-IL" kern="7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kern="700" dirty="0" smtClean="0">
                  <a:latin typeface="Times New Roman" pitchFamily="18" charset="0"/>
                  <a:cs typeface="Times New Roman" pitchFamily="18" charset="0"/>
                </a:rPr>
                <a:t> )</a:t>
              </a:r>
              <a:endParaRPr lang="en-US" sz="2000" kern="7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מחבר חץ ישר 31"/>
            <p:cNvCxnSpPr/>
            <p:nvPr/>
          </p:nvCxnSpPr>
          <p:spPr>
            <a:xfrm rot="5400000">
              <a:off x="4858546" y="2285198"/>
              <a:ext cx="428628" cy="1588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מחבר חץ ישר 43"/>
            <p:cNvCxnSpPr/>
            <p:nvPr/>
          </p:nvCxnSpPr>
          <p:spPr>
            <a:xfrm>
              <a:off x="4500562" y="2714620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מחבר ישר 45"/>
            <p:cNvCxnSpPr/>
            <p:nvPr/>
          </p:nvCxnSpPr>
          <p:spPr>
            <a:xfrm rot="10800000">
              <a:off x="3857620" y="2071678"/>
              <a:ext cx="121444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1" name="קבוצה 90"/>
          <p:cNvGrpSpPr/>
          <p:nvPr/>
        </p:nvGrpSpPr>
        <p:grpSpPr>
          <a:xfrm>
            <a:off x="71406" y="1643050"/>
            <a:ext cx="3786214" cy="1357322"/>
            <a:chOff x="71406" y="1643050"/>
            <a:chExt cx="3786214" cy="1357322"/>
          </a:xfrm>
        </p:grpSpPr>
        <p:sp>
          <p:nvSpPr>
            <p:cNvPr id="31" name="כותרת 1"/>
            <p:cNvSpPr txBox="1">
              <a:spLocks/>
            </p:cNvSpPr>
            <p:nvPr/>
          </p:nvSpPr>
          <p:spPr>
            <a:xfrm>
              <a:off x="71406" y="2357430"/>
              <a:ext cx="1928826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if  (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 &gt; = 4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כותרת 1"/>
            <p:cNvSpPr txBox="1">
              <a:spLocks/>
            </p:cNvSpPr>
            <p:nvPr/>
          </p:nvSpPr>
          <p:spPr>
            <a:xfrm>
              <a:off x="285720" y="1928802"/>
              <a:ext cx="714380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000" baseline="-20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he-IL" kern="7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kern="7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מחבר ישר 11"/>
            <p:cNvCxnSpPr/>
            <p:nvPr/>
          </p:nvCxnSpPr>
          <p:spPr>
            <a:xfrm rot="10800000">
              <a:off x="214282" y="2071678"/>
              <a:ext cx="3643338" cy="0"/>
            </a:xfrm>
            <a:prstGeom prst="line">
              <a:avLst/>
            </a:prstGeom>
            <a:ln w="158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מחבר חץ ישר 25"/>
            <p:cNvCxnSpPr/>
            <p:nvPr/>
          </p:nvCxnSpPr>
          <p:spPr>
            <a:xfrm rot="5400000">
              <a:off x="762" y="2285198"/>
              <a:ext cx="428628" cy="1588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מחבר ישר 68"/>
            <p:cNvCxnSpPr/>
            <p:nvPr/>
          </p:nvCxnSpPr>
          <p:spPr>
            <a:xfrm rot="5400000">
              <a:off x="3643306" y="1857364"/>
              <a:ext cx="428628" cy="0"/>
            </a:xfrm>
            <a:prstGeom prst="line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קבוצה 184"/>
          <p:cNvGrpSpPr/>
          <p:nvPr/>
        </p:nvGrpSpPr>
        <p:grpSpPr>
          <a:xfrm>
            <a:off x="1785918" y="5715016"/>
            <a:ext cx="4429156" cy="928694"/>
            <a:chOff x="1785918" y="5643578"/>
            <a:chExt cx="4429156" cy="928694"/>
          </a:xfrm>
        </p:grpSpPr>
        <p:sp>
          <p:nvSpPr>
            <p:cNvPr id="167" name="כותרת 1"/>
            <p:cNvSpPr txBox="1">
              <a:spLocks/>
            </p:cNvSpPr>
            <p:nvPr/>
          </p:nvSpPr>
          <p:spPr>
            <a:xfrm>
              <a:off x="2357422" y="5929330"/>
              <a:ext cx="3857652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System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out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print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( 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) 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;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8" name="מחבר חץ ישר 167"/>
            <p:cNvCxnSpPr/>
            <p:nvPr/>
          </p:nvCxnSpPr>
          <p:spPr>
            <a:xfrm rot="5400000">
              <a:off x="2321306" y="5821776"/>
              <a:ext cx="357190" cy="794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9" name="מחבר חץ ישר 168"/>
            <p:cNvCxnSpPr/>
            <p:nvPr/>
          </p:nvCxnSpPr>
          <p:spPr>
            <a:xfrm>
              <a:off x="1785918" y="6286520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קבוצה 188"/>
          <p:cNvGrpSpPr/>
          <p:nvPr/>
        </p:nvGrpSpPr>
        <p:grpSpPr>
          <a:xfrm>
            <a:off x="4857752" y="5287294"/>
            <a:ext cx="644531" cy="1070664"/>
            <a:chOff x="4857752" y="5287294"/>
            <a:chExt cx="644531" cy="1070664"/>
          </a:xfrm>
        </p:grpSpPr>
        <p:cxnSp>
          <p:nvCxnSpPr>
            <p:cNvPr id="176" name="מחבר ישר 175"/>
            <p:cNvCxnSpPr/>
            <p:nvPr/>
          </p:nvCxnSpPr>
          <p:spPr>
            <a:xfrm>
              <a:off x="4857752" y="6357958"/>
              <a:ext cx="642942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מחבר חץ ישר 177"/>
            <p:cNvCxnSpPr/>
            <p:nvPr/>
          </p:nvCxnSpPr>
          <p:spPr>
            <a:xfrm rot="5400000" flipH="1" flipV="1">
              <a:off x="4966157" y="5821832"/>
              <a:ext cx="1070663" cy="1588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קבוצה 103"/>
          <p:cNvGrpSpPr/>
          <p:nvPr/>
        </p:nvGrpSpPr>
        <p:grpSpPr>
          <a:xfrm>
            <a:off x="4071140" y="1643844"/>
            <a:ext cx="4930016" cy="856462"/>
            <a:chOff x="4071140" y="1643844"/>
            <a:chExt cx="4930016" cy="856462"/>
          </a:xfrm>
        </p:grpSpPr>
        <p:cxnSp>
          <p:nvCxnSpPr>
            <p:cNvPr id="216" name="מחבר ישר 215"/>
            <p:cNvCxnSpPr/>
            <p:nvPr/>
          </p:nvCxnSpPr>
          <p:spPr>
            <a:xfrm>
              <a:off x="4071934" y="1928802"/>
              <a:ext cx="4929222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מחבר חץ ישר 216"/>
            <p:cNvCxnSpPr/>
            <p:nvPr/>
          </p:nvCxnSpPr>
          <p:spPr>
            <a:xfrm rot="5400000" flipH="1" flipV="1">
              <a:off x="3929058" y="1785926"/>
              <a:ext cx="285752" cy="1588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מחבר ישר 217"/>
            <p:cNvCxnSpPr/>
            <p:nvPr/>
          </p:nvCxnSpPr>
          <p:spPr>
            <a:xfrm rot="5400000" flipH="1" flipV="1">
              <a:off x="8715404" y="2214554"/>
              <a:ext cx="571504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3" name="מלבן מעוגל 232"/>
          <p:cNvSpPr/>
          <p:nvPr/>
        </p:nvSpPr>
        <p:spPr>
          <a:xfrm>
            <a:off x="3857620" y="2285992"/>
            <a:ext cx="214314" cy="3214710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/>
          </a:p>
        </p:txBody>
      </p:sp>
      <p:sp>
        <p:nvSpPr>
          <p:cNvPr id="82" name="מלבן מעוגל 81"/>
          <p:cNvSpPr/>
          <p:nvPr/>
        </p:nvSpPr>
        <p:spPr>
          <a:xfrm>
            <a:off x="8572528" y="2285992"/>
            <a:ext cx="214314" cy="3214710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/>
          </a:p>
        </p:txBody>
      </p:sp>
      <p:grpSp>
        <p:nvGrpSpPr>
          <p:cNvPr id="87" name="קבוצה 86"/>
          <p:cNvGrpSpPr/>
          <p:nvPr/>
        </p:nvGrpSpPr>
        <p:grpSpPr>
          <a:xfrm>
            <a:off x="5072066" y="2071678"/>
            <a:ext cx="4286280" cy="927900"/>
            <a:chOff x="5072066" y="2071678"/>
            <a:chExt cx="4286280" cy="927900"/>
          </a:xfrm>
        </p:grpSpPr>
        <p:sp>
          <p:nvSpPr>
            <p:cNvPr id="77" name="כותרת 1"/>
            <p:cNvSpPr txBox="1">
              <a:spLocks/>
            </p:cNvSpPr>
            <p:nvPr/>
          </p:nvSpPr>
          <p:spPr>
            <a:xfrm>
              <a:off x="6643734" y="2356636"/>
              <a:ext cx="2714612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000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System</a:t>
              </a:r>
              <a:r>
                <a:rPr lang="en-US" sz="2000" b="1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000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out</a:t>
              </a:r>
              <a:r>
                <a:rPr lang="en-US" sz="2000" b="1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000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print</a:t>
              </a:r>
              <a:r>
                <a:rPr lang="en-US" sz="20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( </a:t>
              </a:r>
              <a:r>
                <a:rPr lang="en-US" sz="20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) 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;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8" name="מחבר חץ ישר 77"/>
            <p:cNvCxnSpPr/>
            <p:nvPr/>
          </p:nvCxnSpPr>
          <p:spPr>
            <a:xfrm rot="5400000">
              <a:off x="6608809" y="2249479"/>
              <a:ext cx="356396" cy="794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מחבר חץ ישר 78"/>
            <p:cNvCxnSpPr/>
            <p:nvPr/>
          </p:nvCxnSpPr>
          <p:spPr>
            <a:xfrm>
              <a:off x="6215106" y="2713826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מחבר ישר 83"/>
            <p:cNvCxnSpPr/>
            <p:nvPr/>
          </p:nvCxnSpPr>
          <p:spPr>
            <a:xfrm rot="10800000">
              <a:off x="5072066" y="2071678"/>
              <a:ext cx="1714512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6" name="קבוצה 165"/>
          <p:cNvGrpSpPr/>
          <p:nvPr/>
        </p:nvGrpSpPr>
        <p:grpSpPr>
          <a:xfrm>
            <a:off x="4500562" y="3286124"/>
            <a:ext cx="2143140" cy="928694"/>
            <a:chOff x="4500562" y="3286124"/>
            <a:chExt cx="2143140" cy="928694"/>
          </a:xfrm>
        </p:grpSpPr>
        <p:sp>
          <p:nvSpPr>
            <p:cNvPr id="106" name="כותרת 1"/>
            <p:cNvSpPr txBox="1">
              <a:spLocks/>
            </p:cNvSpPr>
            <p:nvPr/>
          </p:nvSpPr>
          <p:spPr>
            <a:xfrm>
              <a:off x="4857752" y="3571876"/>
              <a:ext cx="1785950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000" kern="7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u="sng" kern="7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series</a:t>
              </a:r>
              <a:r>
                <a:rPr lang="en-US" sz="2000" kern="700" dirty="0" smtClean="0">
                  <a:latin typeface="Times New Roman" pitchFamily="18" charset="0"/>
                  <a:cs typeface="Times New Roman" pitchFamily="18" charset="0"/>
                </a:rPr>
                <a:t> ( </a:t>
              </a:r>
              <a:r>
                <a:rPr lang="en-US" kern="7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000" kern="700" dirty="0" smtClean="0">
                  <a:latin typeface="Times New Roman" pitchFamily="18" charset="0"/>
                  <a:cs typeface="Times New Roman" pitchFamily="18" charset="0"/>
                </a:rPr>
                <a:t> )</a:t>
              </a:r>
              <a:endParaRPr lang="en-US" sz="2000" kern="7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7" name="מחבר חץ ישר 106"/>
            <p:cNvCxnSpPr/>
            <p:nvPr/>
          </p:nvCxnSpPr>
          <p:spPr>
            <a:xfrm rot="5400000">
              <a:off x="4858546" y="3499644"/>
              <a:ext cx="428628" cy="1588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" name="מחבר חץ ישר 107"/>
            <p:cNvCxnSpPr/>
            <p:nvPr/>
          </p:nvCxnSpPr>
          <p:spPr>
            <a:xfrm>
              <a:off x="4500562" y="3929066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קבוצה 134"/>
          <p:cNvGrpSpPr/>
          <p:nvPr/>
        </p:nvGrpSpPr>
        <p:grpSpPr>
          <a:xfrm>
            <a:off x="71406" y="2857496"/>
            <a:ext cx="5214974" cy="1357322"/>
            <a:chOff x="71406" y="2857496"/>
            <a:chExt cx="5214974" cy="1357322"/>
          </a:xfrm>
        </p:grpSpPr>
        <p:sp>
          <p:nvSpPr>
            <p:cNvPr id="111" name="כותרת 1"/>
            <p:cNvSpPr txBox="1">
              <a:spLocks/>
            </p:cNvSpPr>
            <p:nvPr/>
          </p:nvSpPr>
          <p:spPr>
            <a:xfrm>
              <a:off x="71406" y="3571876"/>
              <a:ext cx="1928826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if  (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2 &gt; = 4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כותרת 1"/>
            <p:cNvSpPr txBox="1">
              <a:spLocks/>
            </p:cNvSpPr>
            <p:nvPr/>
          </p:nvSpPr>
          <p:spPr>
            <a:xfrm>
              <a:off x="285720" y="3143248"/>
              <a:ext cx="714380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000" baseline="-20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he-IL" kern="7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kern="7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3" name="מחבר ישר 112"/>
            <p:cNvCxnSpPr/>
            <p:nvPr/>
          </p:nvCxnSpPr>
          <p:spPr>
            <a:xfrm rot="10800000">
              <a:off x="214282" y="3286124"/>
              <a:ext cx="5072098" cy="0"/>
            </a:xfrm>
            <a:prstGeom prst="line">
              <a:avLst/>
            </a:prstGeom>
            <a:ln w="158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מחבר חץ ישר 113"/>
            <p:cNvCxnSpPr/>
            <p:nvPr/>
          </p:nvCxnSpPr>
          <p:spPr>
            <a:xfrm rot="5400000">
              <a:off x="762" y="3499644"/>
              <a:ext cx="428628" cy="1588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5" name="מחבר ישר 114"/>
            <p:cNvCxnSpPr/>
            <p:nvPr/>
          </p:nvCxnSpPr>
          <p:spPr>
            <a:xfrm rot="5400000">
              <a:off x="5072066" y="3071810"/>
              <a:ext cx="428628" cy="0"/>
            </a:xfrm>
            <a:prstGeom prst="line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קבוצה 133"/>
          <p:cNvGrpSpPr/>
          <p:nvPr/>
        </p:nvGrpSpPr>
        <p:grpSpPr>
          <a:xfrm>
            <a:off x="5499106" y="2858290"/>
            <a:ext cx="3502050" cy="856462"/>
            <a:chOff x="5499106" y="2858290"/>
            <a:chExt cx="3502050" cy="856462"/>
          </a:xfrm>
        </p:grpSpPr>
        <p:cxnSp>
          <p:nvCxnSpPr>
            <p:cNvPr id="117" name="מחבר ישר 116"/>
            <p:cNvCxnSpPr/>
            <p:nvPr/>
          </p:nvCxnSpPr>
          <p:spPr>
            <a:xfrm>
              <a:off x="5500694" y="3143248"/>
              <a:ext cx="3500462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מחבר חץ ישר 117"/>
            <p:cNvCxnSpPr/>
            <p:nvPr/>
          </p:nvCxnSpPr>
          <p:spPr>
            <a:xfrm rot="5400000" flipH="1" flipV="1">
              <a:off x="5357024" y="3000372"/>
              <a:ext cx="285752" cy="1588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מחבר ישר 118"/>
            <p:cNvCxnSpPr/>
            <p:nvPr/>
          </p:nvCxnSpPr>
          <p:spPr>
            <a:xfrm rot="5400000" flipH="1" flipV="1">
              <a:off x="8715404" y="3429000"/>
              <a:ext cx="571504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קבוצה 119"/>
          <p:cNvGrpSpPr/>
          <p:nvPr/>
        </p:nvGrpSpPr>
        <p:grpSpPr>
          <a:xfrm>
            <a:off x="5072066" y="3286124"/>
            <a:ext cx="4286280" cy="927900"/>
            <a:chOff x="5072066" y="2071678"/>
            <a:chExt cx="4286280" cy="927900"/>
          </a:xfrm>
        </p:grpSpPr>
        <p:sp>
          <p:nvSpPr>
            <p:cNvPr id="121" name="כותרת 1"/>
            <p:cNvSpPr txBox="1">
              <a:spLocks/>
            </p:cNvSpPr>
            <p:nvPr/>
          </p:nvSpPr>
          <p:spPr>
            <a:xfrm>
              <a:off x="6643734" y="2356636"/>
              <a:ext cx="2714612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000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System</a:t>
              </a:r>
              <a:r>
                <a:rPr lang="en-US" sz="2000" b="1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000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out</a:t>
              </a:r>
              <a:r>
                <a:rPr lang="en-US" sz="2000" b="1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000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print</a:t>
              </a:r>
              <a:r>
                <a:rPr lang="en-US" sz="20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( </a:t>
              </a:r>
              <a:r>
                <a:rPr lang="en-US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) 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;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2" name="מחבר חץ ישר 121"/>
            <p:cNvCxnSpPr/>
            <p:nvPr/>
          </p:nvCxnSpPr>
          <p:spPr>
            <a:xfrm rot="5400000">
              <a:off x="6608809" y="2249479"/>
              <a:ext cx="356396" cy="794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3" name="מחבר חץ ישר 122"/>
            <p:cNvCxnSpPr/>
            <p:nvPr/>
          </p:nvCxnSpPr>
          <p:spPr>
            <a:xfrm>
              <a:off x="6215106" y="2713826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מחבר ישר 123"/>
            <p:cNvCxnSpPr/>
            <p:nvPr/>
          </p:nvCxnSpPr>
          <p:spPr>
            <a:xfrm rot="10800000">
              <a:off x="5072066" y="2071678"/>
              <a:ext cx="1714512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26" name="קבוצה 134"/>
          <p:cNvGrpSpPr/>
          <p:nvPr/>
        </p:nvGrpSpPr>
        <p:grpSpPr>
          <a:xfrm>
            <a:off x="1500166" y="3286124"/>
            <a:ext cx="4286280" cy="927900"/>
            <a:chOff x="2357422" y="2072472"/>
            <a:chExt cx="4286280" cy="927900"/>
          </a:xfrm>
        </p:grpSpPr>
        <p:sp>
          <p:nvSpPr>
            <p:cNvPr id="127" name="כותרת 1"/>
            <p:cNvSpPr txBox="1">
              <a:spLocks/>
            </p:cNvSpPr>
            <p:nvPr/>
          </p:nvSpPr>
          <p:spPr>
            <a:xfrm>
              <a:off x="2786050" y="2357430"/>
              <a:ext cx="3857652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System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out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print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( </a:t>
              </a:r>
              <a:r>
                <a:rPr lang="en-US" sz="20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) 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;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8" name="מחבר חץ ישר 127"/>
            <p:cNvCxnSpPr/>
            <p:nvPr/>
          </p:nvCxnSpPr>
          <p:spPr>
            <a:xfrm rot="5400000">
              <a:off x="2751125" y="2250273"/>
              <a:ext cx="356396" cy="794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מחבר חץ ישר 128"/>
            <p:cNvCxnSpPr/>
            <p:nvPr/>
          </p:nvCxnSpPr>
          <p:spPr>
            <a:xfrm>
              <a:off x="2357422" y="2714620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קבוצה 135"/>
          <p:cNvGrpSpPr/>
          <p:nvPr/>
        </p:nvGrpSpPr>
        <p:grpSpPr>
          <a:xfrm>
            <a:off x="71406" y="4071942"/>
            <a:ext cx="5214974" cy="1357322"/>
            <a:chOff x="71406" y="2857496"/>
            <a:chExt cx="5214974" cy="1357322"/>
          </a:xfrm>
        </p:grpSpPr>
        <p:sp>
          <p:nvSpPr>
            <p:cNvPr id="137" name="כותרת 1"/>
            <p:cNvSpPr txBox="1">
              <a:spLocks/>
            </p:cNvSpPr>
            <p:nvPr/>
          </p:nvSpPr>
          <p:spPr>
            <a:xfrm>
              <a:off x="71406" y="3571876"/>
              <a:ext cx="1928826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if  (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3 &gt; = 4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8" name="כותרת 1"/>
            <p:cNvSpPr txBox="1">
              <a:spLocks/>
            </p:cNvSpPr>
            <p:nvPr/>
          </p:nvSpPr>
          <p:spPr>
            <a:xfrm>
              <a:off x="285720" y="3143248"/>
              <a:ext cx="714380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000" baseline="-20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he-IL" kern="7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kern="7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9" name="מחבר ישר 138"/>
            <p:cNvCxnSpPr/>
            <p:nvPr/>
          </p:nvCxnSpPr>
          <p:spPr>
            <a:xfrm rot="10800000">
              <a:off x="214282" y="3286124"/>
              <a:ext cx="5072098" cy="0"/>
            </a:xfrm>
            <a:prstGeom prst="line">
              <a:avLst/>
            </a:prstGeom>
            <a:ln w="158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0" name="מחבר חץ ישר 139"/>
            <p:cNvCxnSpPr/>
            <p:nvPr/>
          </p:nvCxnSpPr>
          <p:spPr>
            <a:xfrm rot="5400000">
              <a:off x="762" y="3499644"/>
              <a:ext cx="428628" cy="1588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1" name="מחבר ישר 140"/>
            <p:cNvCxnSpPr/>
            <p:nvPr/>
          </p:nvCxnSpPr>
          <p:spPr>
            <a:xfrm rot="5400000">
              <a:off x="5072066" y="3071810"/>
              <a:ext cx="428628" cy="0"/>
            </a:xfrm>
            <a:prstGeom prst="line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קבוצה 141"/>
          <p:cNvGrpSpPr/>
          <p:nvPr/>
        </p:nvGrpSpPr>
        <p:grpSpPr>
          <a:xfrm>
            <a:off x="5499106" y="4072736"/>
            <a:ext cx="3502050" cy="856462"/>
            <a:chOff x="5499106" y="2858290"/>
            <a:chExt cx="3502050" cy="856462"/>
          </a:xfrm>
        </p:grpSpPr>
        <p:cxnSp>
          <p:nvCxnSpPr>
            <p:cNvPr id="143" name="מחבר ישר 142"/>
            <p:cNvCxnSpPr/>
            <p:nvPr/>
          </p:nvCxnSpPr>
          <p:spPr>
            <a:xfrm>
              <a:off x="5500694" y="3143248"/>
              <a:ext cx="3500462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מחבר חץ ישר 143"/>
            <p:cNvCxnSpPr/>
            <p:nvPr/>
          </p:nvCxnSpPr>
          <p:spPr>
            <a:xfrm rot="5400000" flipH="1" flipV="1">
              <a:off x="5357024" y="3000372"/>
              <a:ext cx="285752" cy="1588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מחבר ישר 144"/>
            <p:cNvCxnSpPr/>
            <p:nvPr/>
          </p:nvCxnSpPr>
          <p:spPr>
            <a:xfrm rot="5400000" flipH="1" flipV="1">
              <a:off x="8715404" y="3429000"/>
              <a:ext cx="571504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קבוצה 145"/>
          <p:cNvGrpSpPr/>
          <p:nvPr/>
        </p:nvGrpSpPr>
        <p:grpSpPr>
          <a:xfrm>
            <a:off x="5072066" y="4500570"/>
            <a:ext cx="4286280" cy="927900"/>
            <a:chOff x="5072066" y="2071678"/>
            <a:chExt cx="4286280" cy="927900"/>
          </a:xfrm>
        </p:grpSpPr>
        <p:sp>
          <p:nvSpPr>
            <p:cNvPr id="147" name="כותרת 1"/>
            <p:cNvSpPr txBox="1">
              <a:spLocks/>
            </p:cNvSpPr>
            <p:nvPr/>
          </p:nvSpPr>
          <p:spPr>
            <a:xfrm>
              <a:off x="6643734" y="2356636"/>
              <a:ext cx="2714612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000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System</a:t>
              </a:r>
              <a:r>
                <a:rPr lang="en-US" sz="2000" b="1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000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out</a:t>
              </a:r>
              <a:r>
                <a:rPr lang="en-US" sz="2000" b="1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000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print</a:t>
              </a:r>
              <a:r>
                <a:rPr lang="en-US" sz="20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( </a:t>
              </a:r>
              <a:r>
                <a:rPr lang="en-US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) 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;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8" name="מחבר חץ ישר 147"/>
            <p:cNvCxnSpPr/>
            <p:nvPr/>
          </p:nvCxnSpPr>
          <p:spPr>
            <a:xfrm rot="5400000">
              <a:off x="6608809" y="2249479"/>
              <a:ext cx="356396" cy="794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9" name="מחבר חץ ישר 158"/>
            <p:cNvCxnSpPr/>
            <p:nvPr/>
          </p:nvCxnSpPr>
          <p:spPr>
            <a:xfrm>
              <a:off x="6215106" y="2713826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מחבר ישר 159"/>
            <p:cNvCxnSpPr/>
            <p:nvPr/>
          </p:nvCxnSpPr>
          <p:spPr>
            <a:xfrm rot="10800000">
              <a:off x="5072066" y="2071678"/>
              <a:ext cx="1714512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1" name="קבוצה 134"/>
          <p:cNvGrpSpPr/>
          <p:nvPr/>
        </p:nvGrpSpPr>
        <p:grpSpPr>
          <a:xfrm>
            <a:off x="1500166" y="4500570"/>
            <a:ext cx="4286280" cy="927900"/>
            <a:chOff x="2357422" y="2072472"/>
            <a:chExt cx="4286280" cy="927900"/>
          </a:xfrm>
        </p:grpSpPr>
        <p:sp>
          <p:nvSpPr>
            <p:cNvPr id="162" name="כותרת 1"/>
            <p:cNvSpPr txBox="1">
              <a:spLocks/>
            </p:cNvSpPr>
            <p:nvPr/>
          </p:nvSpPr>
          <p:spPr>
            <a:xfrm>
              <a:off x="2786050" y="2357430"/>
              <a:ext cx="3857652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System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out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print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( </a:t>
              </a:r>
              <a:r>
                <a:rPr lang="en-US" sz="20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) 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;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3" name="מחבר חץ ישר 162"/>
            <p:cNvCxnSpPr/>
            <p:nvPr/>
          </p:nvCxnSpPr>
          <p:spPr>
            <a:xfrm rot="5400000">
              <a:off x="2751125" y="2250273"/>
              <a:ext cx="356396" cy="794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4" name="מחבר חץ ישר 163"/>
            <p:cNvCxnSpPr/>
            <p:nvPr/>
          </p:nvCxnSpPr>
          <p:spPr>
            <a:xfrm>
              <a:off x="2357422" y="2714620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קבוצה 169"/>
          <p:cNvGrpSpPr/>
          <p:nvPr/>
        </p:nvGrpSpPr>
        <p:grpSpPr>
          <a:xfrm>
            <a:off x="4500562" y="4500570"/>
            <a:ext cx="2143140" cy="928694"/>
            <a:chOff x="4500562" y="3286124"/>
            <a:chExt cx="2143140" cy="928694"/>
          </a:xfrm>
        </p:grpSpPr>
        <p:sp>
          <p:nvSpPr>
            <p:cNvPr id="171" name="כותרת 1"/>
            <p:cNvSpPr txBox="1">
              <a:spLocks/>
            </p:cNvSpPr>
            <p:nvPr/>
          </p:nvSpPr>
          <p:spPr>
            <a:xfrm>
              <a:off x="4857752" y="3571876"/>
              <a:ext cx="1785950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000" kern="7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u="sng" kern="7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series</a:t>
              </a:r>
              <a:r>
                <a:rPr lang="en-US" sz="2000" kern="700" dirty="0" smtClean="0">
                  <a:latin typeface="Times New Roman" pitchFamily="18" charset="0"/>
                  <a:cs typeface="Times New Roman" pitchFamily="18" charset="0"/>
                </a:rPr>
                <a:t> ( </a:t>
              </a:r>
              <a:r>
                <a:rPr lang="en-US" kern="7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2000" kern="700" dirty="0" smtClean="0">
                  <a:latin typeface="Times New Roman" pitchFamily="18" charset="0"/>
                  <a:cs typeface="Times New Roman" pitchFamily="18" charset="0"/>
                </a:rPr>
                <a:t> )</a:t>
              </a:r>
              <a:endParaRPr lang="en-US" sz="2000" kern="7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2" name="מחבר חץ ישר 171"/>
            <p:cNvCxnSpPr/>
            <p:nvPr/>
          </p:nvCxnSpPr>
          <p:spPr>
            <a:xfrm rot="5400000">
              <a:off x="4858546" y="3499644"/>
              <a:ext cx="428628" cy="1588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3" name="מחבר חץ ישר 172"/>
            <p:cNvCxnSpPr/>
            <p:nvPr/>
          </p:nvCxnSpPr>
          <p:spPr>
            <a:xfrm>
              <a:off x="4500562" y="3929066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קבוצה 173"/>
          <p:cNvGrpSpPr/>
          <p:nvPr/>
        </p:nvGrpSpPr>
        <p:grpSpPr>
          <a:xfrm>
            <a:off x="71406" y="5286388"/>
            <a:ext cx="5214974" cy="1357322"/>
            <a:chOff x="71406" y="2857496"/>
            <a:chExt cx="5214974" cy="1357322"/>
          </a:xfrm>
        </p:grpSpPr>
        <p:sp>
          <p:nvSpPr>
            <p:cNvPr id="175" name="כותרת 1"/>
            <p:cNvSpPr txBox="1">
              <a:spLocks/>
            </p:cNvSpPr>
            <p:nvPr/>
          </p:nvSpPr>
          <p:spPr>
            <a:xfrm>
              <a:off x="71406" y="3571876"/>
              <a:ext cx="1928826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if  </a:t>
              </a:r>
              <a:r>
                <a:rPr lang="en-US" sz="2000" smtClean="0">
                  <a:latin typeface="Times New Roman" pitchFamily="18" charset="0"/>
                  <a:cs typeface="Times New Roman" pitchFamily="18" charset="0"/>
                </a:rPr>
                <a:t>( </a:t>
              </a:r>
              <a:r>
                <a:rPr lang="en-US" smtClean="0"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&gt; = 4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7" name="כותרת 1"/>
            <p:cNvSpPr txBox="1">
              <a:spLocks/>
            </p:cNvSpPr>
            <p:nvPr/>
          </p:nvSpPr>
          <p:spPr>
            <a:xfrm>
              <a:off x="285720" y="3143248"/>
              <a:ext cx="714380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000" baseline="-20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he-IL" kern="7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kern="7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9" name="מחבר ישר 178"/>
            <p:cNvCxnSpPr/>
            <p:nvPr/>
          </p:nvCxnSpPr>
          <p:spPr>
            <a:xfrm rot="10800000">
              <a:off x="214282" y="3286124"/>
              <a:ext cx="5072098" cy="0"/>
            </a:xfrm>
            <a:prstGeom prst="line">
              <a:avLst/>
            </a:prstGeom>
            <a:ln w="158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0" name="מחבר חץ ישר 179"/>
            <p:cNvCxnSpPr/>
            <p:nvPr/>
          </p:nvCxnSpPr>
          <p:spPr>
            <a:xfrm rot="5400000">
              <a:off x="762" y="3499644"/>
              <a:ext cx="428628" cy="1588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1" name="מחבר ישר 180"/>
            <p:cNvCxnSpPr/>
            <p:nvPr/>
          </p:nvCxnSpPr>
          <p:spPr>
            <a:xfrm rot="5400000">
              <a:off x="5072066" y="3071810"/>
              <a:ext cx="428628" cy="0"/>
            </a:xfrm>
            <a:prstGeom prst="line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מלבן מעוגל 190"/>
          <p:cNvSpPr/>
          <p:nvPr/>
        </p:nvSpPr>
        <p:spPr>
          <a:xfrm>
            <a:off x="5929322" y="5786454"/>
            <a:ext cx="3000396" cy="571504"/>
          </a:xfrm>
          <a:prstGeom prst="roundRect">
            <a:avLst/>
          </a:prstGeom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1 2 3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3 2 1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he-IL" sz="2800" b="1" dirty="0" smtClean="0">
                <a:latin typeface="Times New Roman" pitchFamily="18" charset="0"/>
                <a:cs typeface="+mn-cs"/>
              </a:rPr>
              <a:t>הפלט:</a:t>
            </a:r>
            <a:endParaRPr lang="he-IL" sz="2800" dirty="0"/>
          </a:p>
        </p:txBody>
      </p:sp>
      <p:sp>
        <p:nvSpPr>
          <p:cNvPr id="192" name="מלבן מעוגל 191"/>
          <p:cNvSpPr/>
          <p:nvPr/>
        </p:nvSpPr>
        <p:spPr>
          <a:xfrm>
            <a:off x="4929190" y="2285992"/>
            <a:ext cx="1214446" cy="3214710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build="p" animBg="1"/>
      <p:bldP spid="19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זרימה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זרימה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זרימ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23471</TotalTime>
  <Words>484</Words>
  <Application>Microsoft Office PowerPoint</Application>
  <PresentationFormat>‫הצגה על המסך (4:3)</PresentationFormat>
  <Paragraphs>129</Paragraphs>
  <Slides>8</Slides>
  <Notes>7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9" baseType="lpstr">
      <vt:lpstr>זרימה</vt:lpstr>
      <vt:lpstr>רֵקוּרְסִיָּה</vt:lpstr>
      <vt:lpstr>הדפסת הספרות מ- 1 ועד 4</vt:lpstr>
      <vt:lpstr>עץ מעקב - הדפסת הספרות מ- 1 ועד 4</vt:lpstr>
      <vt:lpstr>הדפסת הספרות מ- 4 ל- 1</vt:lpstr>
      <vt:lpstr>עץ מעקב - הדפסת הספרות מ- 4 ל- 1</vt:lpstr>
      <vt:lpstr>רקורסיה - הגדרה</vt:lpstr>
      <vt:lpstr>הדפסת הספרות בצורת פָּלִינְדְרוֹם</vt:lpstr>
      <vt:lpstr>עץ מעקב - הדפסת הספרות בצורת פָּלִינְדְרוֹם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רקורסיה</dc:title>
  <dc:creator>user</dc:creator>
  <cp:lastModifiedBy>user</cp:lastModifiedBy>
  <cp:revision>47</cp:revision>
  <dcterms:created xsi:type="dcterms:W3CDTF">2014-10-18T15:30:53Z</dcterms:created>
  <dcterms:modified xsi:type="dcterms:W3CDTF">2015-07-05T14:39:09Z</dcterms:modified>
</cp:coreProperties>
</file>