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237" autoAdjust="0"/>
    <p:restoredTop sz="90476" autoAdjust="0"/>
  </p:normalViewPr>
  <p:slideViewPr>
    <p:cSldViewPr>
      <p:cViewPr>
        <p:scale>
          <a:sx n="120" d="100"/>
          <a:sy n="120" d="100"/>
        </p:scale>
        <p:origin x="30" y="2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64834D-B366-485A-9F91-6FD77FBC8E3F}" type="datetimeFigureOut">
              <a:rPr lang="he-IL" smtClean="0"/>
              <a:pPr/>
              <a:t>י"ח/תמוז/תשע"ה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CBA8B6-1796-4302-9114-64C8A7FD876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A8B6-1796-4302-9114-64C8A7FD8766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709-1542-449B-9478-366FD1A7C760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4337-2D1B-4B26-B577-29661C4CA3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589C-C609-4687-B35A-34DA66578756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962B4-C1F0-4C61-A897-41493569096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1E7E-0AA3-417E-8A69-23EAB81FFE15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ADE2-5F83-4144-9D99-EB370E5F117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91D9-BF03-43D6-B51C-0426D5C73223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0688-D4F7-49B2-8FEC-F60506D10AB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6278-8BA3-4758-80CA-9F70BA0AE2E1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1EAEA-C2FD-453C-93B3-AD08307735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BA7A-C3A8-43E9-9F51-1F986764C102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4787-8099-4978-A861-D6FF553B396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4B8F-4D7F-4BA1-9A43-5D2DE8BAE7FE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1CC66-B5E5-40C0-BBE8-D85C4436F6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C943-9A0B-4FDC-8EC4-8B1BD620150D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ABC-3D34-4C8B-A0C7-BD395239A1D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F240-AC40-498A-ABF9-99B1021F24DB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79604-0EF8-4873-A58C-8101A0F2C21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AA73B-CE64-4080-9A96-FC391DAA0F49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A3D4-A016-4301-B441-7DC1895CB33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95AB7-49A1-4396-BFA0-9E4D1DC5D7AA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FDC5A-398D-4377-9628-1B01AF7CE4E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11B6F2-E3C0-4E0B-8F42-30D769E58DBA}" type="datetimeFigureOut">
              <a:rPr lang="he-IL"/>
              <a:pPr>
                <a:defRPr/>
              </a:pPr>
              <a:t>י"ח/תמוז/תשע"ה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EB41A0-3B3F-4428-AD2A-1F4612DC5FC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34377" cy="1928802"/>
          </a:xfrm>
          <a:prstGeom prst="rect">
            <a:avLst/>
          </a:prstGeom>
        </p:spPr>
      </p:pic>
      <p:pic>
        <p:nvPicPr>
          <p:cNvPr id="12" name="תמונה 11" descr="factor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334017"/>
            <a:ext cx="5368647" cy="738189"/>
          </a:xfrm>
          <a:prstGeom prst="rect">
            <a:avLst/>
          </a:prstGeom>
        </p:spPr>
      </p:pic>
      <p:pic>
        <p:nvPicPr>
          <p:cNvPr id="13" name="תמונה 12" descr="tumbl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0"/>
            <a:ext cx="2000232" cy="2000232"/>
          </a:xfrm>
          <a:prstGeom prst="rect">
            <a:avLst/>
          </a:prstGeom>
        </p:spPr>
      </p:pic>
      <p:sp>
        <p:nvSpPr>
          <p:cNvPr id="11" name="כותרת 1"/>
          <p:cNvSpPr txBox="1">
            <a:spLocks/>
          </p:cNvSpPr>
          <p:nvPr/>
        </p:nvSpPr>
        <p:spPr bwMode="auto">
          <a:xfrm>
            <a:off x="500034" y="601653"/>
            <a:ext cx="798671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avid" pitchFamily="2" charset="-79"/>
              </a:rPr>
              <a:t>רֵקוּרְסִיָּה</a:t>
            </a:r>
            <a:endParaRPr kumimoji="0" lang="he-IL" sz="9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David" pitchFamily="2" charset="-79"/>
            </a:endParaRPr>
          </a:p>
        </p:txBody>
      </p:sp>
      <p:sp>
        <p:nvSpPr>
          <p:cNvPr id="14" name="כותרת משנה 2"/>
          <p:cNvSpPr txBox="1">
            <a:spLocks/>
          </p:cNvSpPr>
          <p:nvPr/>
        </p:nvSpPr>
        <p:spPr bwMode="auto">
          <a:xfrm>
            <a:off x="571500" y="3857628"/>
            <a:ext cx="7854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e-I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כתיבה ועריכה: </a:t>
            </a: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דפנה </a:t>
            </a:r>
            <a:r>
              <a:rPr kumimoji="0" lang="he-IL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מינסטר</a:t>
            </a:r>
            <a:endParaRPr kumimoji="0" lang="he-IL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</a:t>
            </a:r>
          </a:p>
        </p:txBody>
      </p:sp>
      <p:sp>
        <p:nvSpPr>
          <p:cNvPr id="15" name="כותרת 1"/>
          <p:cNvSpPr txBox="1">
            <a:spLocks/>
          </p:cNvSpPr>
          <p:nvPr/>
        </p:nvSpPr>
        <p:spPr>
          <a:xfrm>
            <a:off x="500034" y="1887537"/>
            <a:ext cx="8058179" cy="1470025"/>
          </a:xfrm>
          <a:prstGeom prst="rect">
            <a:avLst/>
          </a:prstGeom>
        </p:spPr>
        <p:txBody>
          <a:bodyPr rtlCol="1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600" b="1" dirty="0">
                <a:latin typeface="Times New Roman" pitchFamily="18" charset="0"/>
                <a:ea typeface="+mj-ea"/>
                <a:cs typeface="David" pitchFamily="2" charset="-79"/>
              </a:rPr>
              <a:t>Recursion</a:t>
            </a:r>
            <a:endParaRPr lang="he-IL" sz="6600" b="1" dirty="0">
              <a:latin typeface="Times New Roman" pitchFamily="18" charset="0"/>
              <a:ea typeface="+mj-ea"/>
              <a:cs typeface="David" pitchFamily="2" charset="-79"/>
            </a:endParaRPr>
          </a:p>
        </p:txBody>
      </p:sp>
      <p:sp>
        <p:nvSpPr>
          <p:cNvPr id="16" name="כותרת 1"/>
          <p:cNvSpPr txBox="1">
            <a:spLocks/>
          </p:cNvSpPr>
          <p:nvPr/>
        </p:nvSpPr>
        <p:spPr>
          <a:xfrm>
            <a:off x="0" y="2959106"/>
            <a:ext cx="9144000" cy="969960"/>
          </a:xfrm>
          <a:prstGeom prst="rect">
            <a:avLst/>
          </a:prstGeom>
        </p:spPr>
        <p:txBody>
          <a:bodyPr rtlCol="1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he-IL" sz="3600" b="1" dirty="0" smtClean="0">
                <a:latin typeface="Times New Roman" pitchFamily="18" charset="0"/>
                <a:ea typeface="+mj-ea"/>
                <a:cs typeface="David" pitchFamily="2" charset="-79"/>
              </a:rPr>
              <a:t>שיעור מס' </a:t>
            </a:r>
            <a:r>
              <a:rPr lang="he-IL" sz="3600" b="1" dirty="0" smtClean="0">
                <a:latin typeface="Times New Roman" pitchFamily="18" charset="0"/>
                <a:ea typeface="+mj-ea"/>
                <a:cs typeface="David" pitchFamily="2" charset="-79"/>
              </a:rPr>
              <a:t>2  </a:t>
            </a:r>
            <a:r>
              <a:rPr lang="he-IL" sz="3600" b="1" dirty="0" smtClean="0">
                <a:latin typeface="Times New Roman" pitchFamily="18" charset="0"/>
                <a:ea typeface="+mj-ea"/>
                <a:cs typeface="David" pitchFamily="2" charset="-79"/>
              </a:rPr>
              <a:t>-  שיטות </a:t>
            </a:r>
            <a:r>
              <a:rPr lang="he-IL" sz="3600" b="1" dirty="0" smtClean="0">
                <a:latin typeface="Times New Roman" pitchFamily="18" charset="0"/>
                <a:ea typeface="+mj-ea"/>
                <a:cs typeface="David" pitchFamily="2" charset="-79"/>
              </a:rPr>
              <a:t>שמחזירות ערך</a:t>
            </a:r>
            <a:endParaRPr lang="he-IL" sz="3600" b="1" dirty="0">
              <a:latin typeface="Times New Roman" pitchFamily="18" charset="0"/>
              <a:ea typeface="+mj-ea"/>
              <a:cs typeface="David" pitchFamily="2" charset="-79"/>
            </a:endParaRPr>
          </a:p>
        </p:txBody>
      </p:sp>
      <p:sp>
        <p:nvSpPr>
          <p:cNvPr id="19" name="כותרת משנה 2"/>
          <p:cNvSpPr txBox="1">
            <a:spLocks/>
          </p:cNvSpPr>
          <p:nvPr/>
        </p:nvSpPr>
        <p:spPr bwMode="auto">
          <a:xfrm>
            <a:off x="0" y="6357958"/>
            <a:ext cx="91440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תודה לדר' ראובן </a:t>
            </a:r>
            <a:r>
              <a:rPr kumimoji="0" lang="he-I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חוטובלי</a:t>
            </a: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על שהציג בפני את הסרטוט של עצי המעקב </a:t>
            </a: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916" y="4714908"/>
            <a:ext cx="328611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66762"/>
          </a:xfrm>
        </p:spPr>
        <p:txBody>
          <a:bodyPr/>
          <a:lstStyle/>
          <a:p>
            <a:pPr algn="ctr"/>
            <a:r>
              <a:rPr lang="he-IL" sz="4000" b="1" dirty="0" smtClean="0">
                <a:cs typeface="+mn-cs"/>
              </a:rPr>
              <a:t>חישוב עצרת - !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he-I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/>
              <a:t>רקורסיה  -  דפנה </a:t>
            </a:r>
            <a:r>
              <a:rPr lang="he-IL" sz="1400" b="1" dirty="0" err="1" smtClean="0"/>
              <a:t>מינסטר</a:t>
            </a:r>
            <a:endParaRPr lang="he-IL" sz="1400" b="1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2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4214810" y="5357826"/>
            <a:ext cx="4414841" cy="785818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endParaRPr lang="en-US" sz="2400" dirty="0">
              <a:latin typeface="Times New Roman" pitchFamily="18" charset="0"/>
              <a:cs typeface="+mn-cs"/>
            </a:endParaRPr>
          </a:p>
        </p:txBody>
      </p:sp>
      <p:sp>
        <p:nvSpPr>
          <p:cNvPr id="11" name="כותרת 1"/>
          <p:cNvSpPr txBox="1">
            <a:spLocks/>
          </p:cNvSpPr>
          <p:nvPr/>
        </p:nvSpPr>
        <p:spPr>
          <a:xfrm>
            <a:off x="285720" y="1357298"/>
            <a:ext cx="8572560" cy="1857388"/>
          </a:xfrm>
          <a:prstGeom prst="rect">
            <a:avLst/>
          </a:prstGeom>
        </p:spPr>
        <p:txBody>
          <a:bodyPr rtlCol="1" anchor="ctr"/>
          <a:lstStyle/>
          <a:p>
            <a:r>
              <a:rPr lang="he-IL" sz="2400" dirty="0">
                <a:cs typeface="+mn-cs"/>
              </a:rPr>
              <a:t>המושג עֲצֶר</a:t>
            </a:r>
            <a:r>
              <a:rPr lang="he-IL" sz="2400" dirty="0" err="1">
                <a:cs typeface="+mn-cs"/>
              </a:rPr>
              <a:t>ֶת </a:t>
            </a:r>
            <a:r>
              <a:rPr lang="he-IL" sz="2400" dirty="0">
                <a:cs typeface="+mn-cs"/>
              </a:rPr>
              <a:t>משמעו </a:t>
            </a:r>
            <a:r>
              <a:rPr lang="he-IL" sz="2400" dirty="0" smtClean="0">
                <a:cs typeface="+mn-cs"/>
              </a:rPr>
              <a:t>במתמטיקה</a:t>
            </a:r>
            <a:r>
              <a:rPr lang="en-US" sz="2400" dirty="0">
                <a:cs typeface="+mn-cs"/>
              </a:rPr>
              <a:t> </a:t>
            </a:r>
            <a:r>
              <a:rPr lang="he-IL" sz="2400" dirty="0">
                <a:cs typeface="+mn-cs"/>
              </a:rPr>
              <a:t>היא מכפלת כל המספרים הטבעיים מ- 1 ועד למספר נתון</a:t>
            </a:r>
            <a:r>
              <a:rPr lang="en-US" sz="2400" dirty="0" smtClean="0">
                <a:cs typeface="+mn-cs"/>
              </a:rPr>
              <a:t>.</a:t>
            </a:r>
            <a:r>
              <a:rPr lang="he-IL" sz="2400" dirty="0" smtClean="0">
                <a:cs typeface="+mn-cs"/>
              </a:rPr>
              <a:t>  סימון </a:t>
            </a:r>
            <a:r>
              <a:rPr lang="he-IL" sz="2400" dirty="0">
                <a:cs typeface="+mn-cs"/>
              </a:rPr>
              <a:t>העצרת הוא ! (סימן קריאה</a:t>
            </a:r>
            <a:r>
              <a:rPr lang="he-IL" sz="2400" dirty="0" smtClean="0">
                <a:cs typeface="+mn-cs"/>
              </a:rPr>
              <a:t>). 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N!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1 x 2 x 3 x … x N</a:t>
            </a:r>
            <a:r>
              <a:rPr lang="en-US" sz="2400" dirty="0">
                <a:cs typeface="+mn-cs"/>
              </a:rPr>
              <a:t> </a:t>
            </a:r>
          </a:p>
          <a:p>
            <a:endParaRPr lang="he-IL" sz="800" dirty="0" smtClean="0">
              <a:cs typeface="+mn-cs"/>
            </a:endParaRPr>
          </a:p>
          <a:p>
            <a:r>
              <a:rPr lang="he-IL" sz="2400" dirty="0" smtClean="0">
                <a:cs typeface="+mn-cs"/>
              </a:rPr>
              <a:t>דוגמה </a:t>
            </a:r>
            <a:r>
              <a:rPr lang="he-IL" sz="2400" dirty="0">
                <a:cs typeface="+mn-cs"/>
              </a:rPr>
              <a:t>לחישוב עצרת בעזרת רקורסיה:</a:t>
            </a:r>
            <a:endParaRPr lang="en-US" sz="2400" dirty="0">
              <a:cs typeface="+mn-cs"/>
            </a:endParaRPr>
          </a:p>
          <a:p>
            <a:pPr algn="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3469661"/>
            <a:ext cx="2489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4! = 1 x 2 x 3 x 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500298" y="3469661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3!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770245" y="3469661"/>
            <a:ext cx="1944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4 = 24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30476" y="4214818"/>
            <a:ext cx="2105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3! = 1 x 2 x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516492" y="4214818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2!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30476" y="4967599"/>
            <a:ext cx="1566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2! = 1 x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516492" y="4967599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lang="en-US" sz="24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30476" y="5664331"/>
            <a:ext cx="110479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1! = 1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0! = 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357158" y="5572140"/>
            <a:ext cx="1000132" cy="1071570"/>
          </a:xfrm>
          <a:prstGeom prst="roundRect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14282" y="2755280"/>
            <a:ext cx="65008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l" rtl="0" eaLnBrk="0" hangingPunct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N! = ( 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     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</a:t>
            </a:r>
            <a:r>
              <a:rPr lang="en-US" sz="2400" dirty="0" smtClean="0">
                <a:sym typeface="Wingdings"/>
              </a:rPr>
              <a:t>   </a:t>
            </a:r>
            <a:r>
              <a:rPr lang="he-IL" sz="2000" b="1" dirty="0" smtClean="0">
                <a:solidFill>
                  <a:srgbClr val="FF0000"/>
                </a:solidFill>
                <a:cs typeface="+mn-cs"/>
              </a:rPr>
              <a:t>ההליך </a:t>
            </a:r>
            <a:r>
              <a:rPr lang="he-IL" sz="2000" b="1" dirty="0">
                <a:solidFill>
                  <a:srgbClr val="FF0000"/>
                </a:solidFill>
                <a:cs typeface="+mn-cs"/>
              </a:rPr>
              <a:t>הרקורסיבי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+mn-cs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500166" y="5857892"/>
            <a:ext cx="214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l" rtl="0" eaLnBrk="0" hangingPunct="0"/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</a:t>
            </a:r>
            <a:r>
              <a:rPr lang="en-US" sz="2400" dirty="0" smtClean="0">
                <a:sym typeface="Wingdings"/>
              </a:rPr>
              <a:t>  </a:t>
            </a:r>
            <a:r>
              <a:rPr lang="he-IL" sz="2000" b="1" dirty="0" smtClean="0">
                <a:solidFill>
                  <a:srgbClr val="FF0000"/>
                </a:solidFill>
                <a:cs typeface="+mn-cs"/>
              </a:rPr>
              <a:t>תנאי עצירה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+mn-cs"/>
            </a:endParaRPr>
          </a:p>
        </p:txBody>
      </p:sp>
      <p:sp>
        <p:nvSpPr>
          <p:cNvPr id="26" name="מלבן מעוגל 25"/>
          <p:cNvSpPr/>
          <p:nvPr/>
        </p:nvSpPr>
        <p:spPr>
          <a:xfrm>
            <a:off x="357158" y="2714620"/>
            <a:ext cx="2500330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6" name="קבוצה 45"/>
          <p:cNvGrpSpPr/>
          <p:nvPr/>
        </p:nvGrpSpPr>
        <p:grpSpPr>
          <a:xfrm>
            <a:off x="571472" y="3857635"/>
            <a:ext cx="2928958" cy="428622"/>
            <a:chOff x="571472" y="3857635"/>
            <a:chExt cx="2928958" cy="428622"/>
          </a:xfrm>
        </p:grpSpPr>
        <p:grpSp>
          <p:nvGrpSpPr>
            <p:cNvPr id="44" name="קבוצה 43"/>
            <p:cNvGrpSpPr/>
            <p:nvPr/>
          </p:nvGrpSpPr>
          <p:grpSpPr>
            <a:xfrm>
              <a:off x="571472" y="3857635"/>
              <a:ext cx="2644818" cy="428622"/>
              <a:chOff x="571472" y="3857635"/>
              <a:chExt cx="2644818" cy="428622"/>
            </a:xfrm>
          </p:grpSpPr>
          <p:cxnSp>
            <p:nvCxnSpPr>
              <p:cNvPr id="30" name="מחבר ישר 29"/>
              <p:cNvCxnSpPr/>
              <p:nvPr/>
            </p:nvCxnSpPr>
            <p:spPr>
              <a:xfrm>
                <a:off x="642910" y="4143380"/>
                <a:ext cx="2507003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מחבר חץ ישר 30"/>
              <p:cNvCxnSpPr/>
              <p:nvPr/>
            </p:nvCxnSpPr>
            <p:spPr>
              <a:xfrm rot="5400000" flipH="1" flipV="1">
                <a:off x="3108328" y="3963984"/>
                <a:ext cx="214312" cy="1613"/>
              </a:xfrm>
              <a:prstGeom prst="straightConnector1">
                <a:avLst/>
              </a:prstGeom>
              <a:ln w="95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מחבר ישר 31"/>
              <p:cNvCxnSpPr>
                <a:endCxn id="34" idx="0"/>
              </p:cNvCxnSpPr>
              <p:nvPr/>
            </p:nvCxnSpPr>
            <p:spPr>
              <a:xfrm rot="5400000" flipH="1" flipV="1">
                <a:off x="526431" y="4238805"/>
                <a:ext cx="92494" cy="241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קשת 32"/>
              <p:cNvSpPr/>
              <p:nvPr/>
            </p:nvSpPr>
            <p:spPr>
              <a:xfrm rot="5400000">
                <a:off x="3068042" y="3996745"/>
                <a:ext cx="142872" cy="150399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4" name="קשת 33"/>
              <p:cNvSpPr/>
              <p:nvPr/>
            </p:nvSpPr>
            <p:spPr>
              <a:xfrm rot="16200000">
                <a:off x="575047" y="4139804"/>
                <a:ext cx="135727" cy="142878"/>
              </a:xfrm>
              <a:prstGeom prst="arc">
                <a:avLst>
                  <a:gd name="adj1" fmla="val 17052619"/>
                  <a:gd name="adj2" fmla="val 280951"/>
                </a:avLst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3286116" y="3929066"/>
              <a:ext cx="21431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he-IL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571472" y="4643446"/>
            <a:ext cx="2928958" cy="428622"/>
            <a:chOff x="571472" y="3857635"/>
            <a:chExt cx="2928958" cy="428622"/>
          </a:xfrm>
        </p:grpSpPr>
        <p:grpSp>
          <p:nvGrpSpPr>
            <p:cNvPr id="48" name="קבוצה 47"/>
            <p:cNvGrpSpPr/>
            <p:nvPr/>
          </p:nvGrpSpPr>
          <p:grpSpPr>
            <a:xfrm>
              <a:off x="571472" y="3857635"/>
              <a:ext cx="2644818" cy="428622"/>
              <a:chOff x="571472" y="3857635"/>
              <a:chExt cx="2644818" cy="428622"/>
            </a:xfrm>
          </p:grpSpPr>
          <p:cxnSp>
            <p:nvCxnSpPr>
              <p:cNvPr id="50" name="מחבר ישר 49"/>
              <p:cNvCxnSpPr/>
              <p:nvPr/>
            </p:nvCxnSpPr>
            <p:spPr>
              <a:xfrm>
                <a:off x="642910" y="4143380"/>
                <a:ext cx="2507003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מחבר חץ ישר 50"/>
              <p:cNvCxnSpPr/>
              <p:nvPr/>
            </p:nvCxnSpPr>
            <p:spPr>
              <a:xfrm rot="5400000" flipH="1" flipV="1">
                <a:off x="3108328" y="3963984"/>
                <a:ext cx="214312" cy="1613"/>
              </a:xfrm>
              <a:prstGeom prst="straightConnector1">
                <a:avLst/>
              </a:prstGeom>
              <a:ln w="95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מחבר ישר 51"/>
              <p:cNvCxnSpPr>
                <a:endCxn id="54" idx="0"/>
              </p:cNvCxnSpPr>
              <p:nvPr/>
            </p:nvCxnSpPr>
            <p:spPr>
              <a:xfrm rot="5400000" flipH="1" flipV="1">
                <a:off x="526431" y="4238805"/>
                <a:ext cx="92494" cy="241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קשת 52"/>
              <p:cNvSpPr/>
              <p:nvPr/>
            </p:nvSpPr>
            <p:spPr>
              <a:xfrm rot="5400000">
                <a:off x="3068042" y="3996745"/>
                <a:ext cx="142872" cy="150399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4" name="קשת 53"/>
              <p:cNvSpPr/>
              <p:nvPr/>
            </p:nvSpPr>
            <p:spPr>
              <a:xfrm rot="16200000">
                <a:off x="575047" y="4139804"/>
                <a:ext cx="135727" cy="142878"/>
              </a:xfrm>
              <a:prstGeom prst="arc">
                <a:avLst>
                  <a:gd name="adj1" fmla="val 17052619"/>
                  <a:gd name="adj2" fmla="val 280951"/>
                </a:avLst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3286116" y="3929066"/>
              <a:ext cx="21431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he-IL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קבוצה 56"/>
          <p:cNvGrpSpPr/>
          <p:nvPr/>
        </p:nvGrpSpPr>
        <p:grpSpPr>
          <a:xfrm>
            <a:off x="571472" y="5357826"/>
            <a:ext cx="2928958" cy="428622"/>
            <a:chOff x="571472" y="3857635"/>
            <a:chExt cx="2928958" cy="428622"/>
          </a:xfrm>
        </p:grpSpPr>
        <p:grpSp>
          <p:nvGrpSpPr>
            <p:cNvPr id="58" name="קבוצה 57"/>
            <p:cNvGrpSpPr/>
            <p:nvPr/>
          </p:nvGrpSpPr>
          <p:grpSpPr>
            <a:xfrm>
              <a:off x="571472" y="3857635"/>
              <a:ext cx="2644818" cy="428622"/>
              <a:chOff x="571472" y="3857635"/>
              <a:chExt cx="2644818" cy="428622"/>
            </a:xfrm>
          </p:grpSpPr>
          <p:cxnSp>
            <p:nvCxnSpPr>
              <p:cNvPr id="60" name="מחבר ישר 59"/>
              <p:cNvCxnSpPr/>
              <p:nvPr/>
            </p:nvCxnSpPr>
            <p:spPr>
              <a:xfrm>
                <a:off x="642910" y="4143380"/>
                <a:ext cx="2507003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מחבר חץ ישר 60"/>
              <p:cNvCxnSpPr/>
              <p:nvPr/>
            </p:nvCxnSpPr>
            <p:spPr>
              <a:xfrm rot="5400000" flipH="1" flipV="1">
                <a:off x="3108328" y="3963984"/>
                <a:ext cx="214312" cy="1613"/>
              </a:xfrm>
              <a:prstGeom prst="straightConnector1">
                <a:avLst/>
              </a:prstGeom>
              <a:ln w="95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מחבר ישר 61"/>
              <p:cNvCxnSpPr>
                <a:endCxn id="64" idx="0"/>
              </p:cNvCxnSpPr>
              <p:nvPr/>
            </p:nvCxnSpPr>
            <p:spPr>
              <a:xfrm rot="5400000" flipH="1" flipV="1">
                <a:off x="526431" y="4238805"/>
                <a:ext cx="92494" cy="241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קשת 62"/>
              <p:cNvSpPr/>
              <p:nvPr/>
            </p:nvSpPr>
            <p:spPr>
              <a:xfrm rot="5400000">
                <a:off x="3068042" y="3996745"/>
                <a:ext cx="142872" cy="150399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4" name="קשת 63"/>
              <p:cNvSpPr/>
              <p:nvPr/>
            </p:nvSpPr>
            <p:spPr>
              <a:xfrm rot="16200000">
                <a:off x="575047" y="4139804"/>
                <a:ext cx="135727" cy="142878"/>
              </a:xfrm>
              <a:prstGeom prst="arc">
                <a:avLst>
                  <a:gd name="adj1" fmla="val 17052619"/>
                  <a:gd name="adj2" fmla="val 280951"/>
                </a:avLst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3286116" y="3929066"/>
              <a:ext cx="21431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he-IL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795" name="AutoShape 3"/>
          <p:cNvSpPr>
            <a:spLocks/>
          </p:cNvSpPr>
          <p:nvPr/>
        </p:nvSpPr>
        <p:spPr bwMode="auto">
          <a:xfrm rot="16200000">
            <a:off x="1500166" y="3500439"/>
            <a:ext cx="214316" cy="928695"/>
          </a:xfrm>
          <a:prstGeom prst="leftBrace">
            <a:avLst>
              <a:gd name="adj1" fmla="val 27930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 build="p"/>
      <p:bldP spid="14" grpId="0" build="p"/>
      <p:bldP spid="15" grpId="0" build="p"/>
      <p:bldP spid="16" grpId="0" build="p"/>
      <p:bldP spid="17" grpId="0" build="p"/>
      <p:bldP spid="19" grpId="0" build="p"/>
      <p:bldP spid="20" grpId="0" build="p"/>
      <p:bldP spid="21" grpId="0"/>
      <p:bldP spid="22" grpId="0" animBg="1"/>
      <p:bldP spid="24" grpId="0"/>
      <p:bldP spid="25" grpId="0"/>
      <p:bldP spid="26" grpId="0" animBg="1"/>
      <p:bldP spid="337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66762"/>
          </a:xfrm>
        </p:spPr>
        <p:txBody>
          <a:bodyPr/>
          <a:lstStyle/>
          <a:p>
            <a:pPr algn="ctr"/>
            <a:r>
              <a:rPr lang="he-IL" sz="4000" b="1" dirty="0" smtClean="0">
                <a:latin typeface="Times New Roman" pitchFamily="18" charset="0"/>
                <a:cs typeface="+mn-cs"/>
              </a:rPr>
              <a:t>חישוב עצרת -!</a:t>
            </a:r>
            <a:r>
              <a:rPr lang="en-US" sz="3600" b="1" dirty="0" smtClean="0">
                <a:latin typeface="Times New Roman" pitchFamily="18" charset="0"/>
                <a:cs typeface="+mn-cs"/>
              </a:rPr>
              <a:t>N</a:t>
            </a:r>
            <a:r>
              <a:rPr lang="he-IL" sz="3600" b="1" dirty="0" smtClean="0">
                <a:latin typeface="Times New Roman" pitchFamily="18" charset="0"/>
                <a:cs typeface="+mn-cs"/>
              </a:rPr>
              <a:t> </a:t>
            </a:r>
            <a:r>
              <a:rPr lang="he-IL" sz="4000" b="1" dirty="0" smtClean="0">
                <a:latin typeface="Times New Roman" pitchFamily="18" charset="0"/>
              </a:rPr>
              <a:t>-</a:t>
            </a:r>
            <a:r>
              <a:rPr lang="he-IL" sz="4000" b="1" dirty="0" smtClean="0">
                <a:latin typeface="Times New Roman" pitchFamily="18" charset="0"/>
                <a:cs typeface="+mn-cs"/>
              </a:rPr>
              <a:t> תכנית בשפת </a:t>
            </a:r>
            <a:r>
              <a:rPr lang="en-US" sz="3200" b="1" dirty="0" smtClean="0">
                <a:latin typeface="Times New Roman" pitchFamily="18" charset="0"/>
                <a:cs typeface="+mn-cs"/>
              </a:rPr>
              <a:t>JAVA</a:t>
            </a:r>
            <a:endParaRPr lang="he-IL" sz="3200" b="1" dirty="0">
              <a:latin typeface="Times New Roman" pitchFamily="18" charset="0"/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57158" y="1428736"/>
            <a:ext cx="8415369" cy="3786214"/>
          </a:xfrm>
          <a:prstGeom prst="rect">
            <a:avLst/>
          </a:prstGeom>
        </p:spPr>
        <p:txBody>
          <a:bodyPr rtlCol="1" anchor="ctr"/>
          <a:lstStyle/>
          <a:p>
            <a:pPr algn="l" rtl="0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 static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n )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+mn-cs"/>
              </a:rPr>
              <a:t>{  // 					.</a:t>
            </a:r>
            <a:r>
              <a:rPr lang="en-US" sz="2400" dirty="0" smtClean="0">
                <a:latin typeface="Times New Roman" pitchFamily="18" charset="0"/>
              </a:rPr>
              <a:t>n </a:t>
            </a:r>
            <a:r>
              <a:rPr lang="he-IL" sz="2400" dirty="0" smtClean="0">
                <a:latin typeface="Times New Roman" pitchFamily="18" charset="0"/>
              </a:rPr>
              <a:t> </a:t>
            </a:r>
            <a:r>
              <a:rPr lang="he-IL" sz="2400" dirty="0" smtClean="0">
                <a:latin typeface="Times New Roman" pitchFamily="18" charset="0"/>
                <a:cs typeface="+mn-cs"/>
              </a:rPr>
              <a:t>הפעולה מקבלת מספר </a:t>
            </a:r>
            <a:r>
              <a:rPr lang="he-IL" sz="2400" u="sng" dirty="0" smtClean="0">
                <a:latin typeface="Times New Roman" pitchFamily="18" charset="0"/>
                <a:cs typeface="+mn-cs"/>
              </a:rPr>
              <a:t>טבעי</a:t>
            </a:r>
            <a:endParaRPr lang="en-US" sz="2400" u="sng" dirty="0" smtClean="0">
              <a:latin typeface="Times New Roman" pitchFamily="18" charset="0"/>
              <a:cs typeface="+mn-cs"/>
            </a:endParaRPr>
          </a:p>
          <a:p>
            <a:r>
              <a:rPr lang="he-IL" sz="2400" dirty="0" smtClean="0">
                <a:latin typeface="Times New Roman" pitchFamily="18" charset="0"/>
                <a:cs typeface="+mn-cs"/>
              </a:rPr>
              <a:t>     הפעולה </a:t>
            </a:r>
            <a:r>
              <a:rPr lang="he-IL" sz="2400" dirty="0">
                <a:latin typeface="Times New Roman" pitchFamily="18" charset="0"/>
                <a:cs typeface="+mn-cs"/>
              </a:rPr>
              <a:t>מחשבת ומחזירה את תוצאת העצרת של </a:t>
            </a:r>
            <a:r>
              <a:rPr lang="en-US" sz="2400" dirty="0">
                <a:latin typeface="Times New Roman" pitchFamily="18" charset="0"/>
                <a:cs typeface="+mn-cs"/>
              </a:rPr>
              <a:t>n</a:t>
            </a:r>
            <a:r>
              <a:rPr lang="he-IL" sz="2400" dirty="0">
                <a:latin typeface="Times New Roman" pitchFamily="18" charset="0"/>
                <a:cs typeface="+mn-cs"/>
              </a:rPr>
              <a:t>.</a:t>
            </a:r>
            <a:r>
              <a:rPr lang="he-IL" sz="2400" dirty="0"/>
              <a:t> 	</a:t>
            </a:r>
            <a:r>
              <a:rPr lang="he-IL" sz="2400" dirty="0" smtClean="0"/>
              <a:t>	  </a:t>
            </a:r>
            <a:r>
              <a:rPr lang="en-US" sz="2400" dirty="0" smtClean="0">
                <a:latin typeface="Times New Roman" pitchFamily="18" charset="0"/>
              </a:rPr>
              <a:t>//    	 </a:t>
            </a:r>
            <a:endParaRPr lang="en-US" sz="2400" dirty="0"/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if  ( n =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return (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return (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4400" baseline="-18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 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/>
              <a:t>רקורסיה  -  דפנה </a:t>
            </a:r>
            <a:r>
              <a:rPr lang="he-IL" sz="1400" b="1" dirty="0" err="1" smtClean="0"/>
              <a:t>מינסטר</a:t>
            </a:r>
            <a:endParaRPr lang="he-IL" sz="1400" b="1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3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4214810" y="5357826"/>
            <a:ext cx="4414841" cy="785818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endParaRPr lang="en-US" sz="2400" dirty="0">
              <a:latin typeface="Times New Roman" pitchFamily="18" charset="0"/>
              <a:cs typeface="+mn-cs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2143108" y="5000636"/>
            <a:ext cx="6786610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he-IL" sz="2400" b="1" dirty="0" smtClean="0">
                <a:latin typeface="Times New Roman" pitchFamily="18" charset="0"/>
                <a:cs typeface="+mn-cs"/>
              </a:rPr>
              <a:t>והזימון:</a:t>
            </a:r>
            <a:endParaRPr lang="he-IL" sz="2400" b="1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0" y="4143381"/>
            <a:ext cx="3071834" cy="2500322"/>
            <a:chOff x="71438" y="4357694"/>
            <a:chExt cx="3071834" cy="2000277"/>
          </a:xfrm>
        </p:grpSpPr>
        <p:sp>
          <p:nvSpPr>
            <p:cNvPr id="10" name="מלבן מעוגל 9"/>
            <p:cNvSpPr/>
            <p:nvPr/>
          </p:nvSpPr>
          <p:spPr>
            <a:xfrm>
              <a:off x="71438" y="5786467"/>
              <a:ext cx="3071834" cy="5715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000" dirty="0" smtClean="0">
                  <a:solidFill>
                    <a:schemeClr val="tx1"/>
                  </a:solidFill>
                </a:rPr>
                <a:t>הערה:  ניתן לוותר על ה- </a:t>
              </a:r>
              <a:r>
                <a:rPr lang="en-US" sz="2000" dirty="0" smtClean="0">
                  <a:solidFill>
                    <a:schemeClr val="tx1"/>
                  </a:solidFill>
                </a:rPr>
                <a:t>else</a:t>
              </a:r>
              <a:r>
                <a:rPr lang="he-IL" sz="2000" dirty="0" smtClean="0">
                  <a:solidFill>
                    <a:schemeClr val="tx1"/>
                  </a:solidFill>
                </a:rPr>
                <a:t> במקרה זה.</a:t>
              </a:r>
              <a:endParaRPr lang="he-IL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מחבר חץ ישר 11"/>
            <p:cNvCxnSpPr/>
            <p:nvPr/>
          </p:nvCxnSpPr>
          <p:spPr>
            <a:xfrm rot="5400000" flipH="1" flipV="1">
              <a:off x="821505" y="4964917"/>
              <a:ext cx="1357322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61974"/>
            <a:ext cx="8229600" cy="723886"/>
          </a:xfrm>
        </p:spPr>
        <p:txBody>
          <a:bodyPr/>
          <a:lstStyle/>
          <a:p>
            <a:pPr algn="ctr"/>
            <a:r>
              <a:rPr lang="he-IL" sz="3600" b="1" dirty="0" smtClean="0">
                <a:cs typeface="+mn-cs"/>
              </a:rPr>
              <a:t>עץ מעקב  - חישוב עצרת  - </a:t>
            </a:r>
            <a:r>
              <a:rPr lang="he-IL" sz="3600" b="1" dirty="0" smtClean="0"/>
              <a:t>!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he-IL" sz="3600" b="1" dirty="0">
              <a:cs typeface="+mn-cs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57686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רקורסיה  -  דפנה </a:t>
            </a:r>
            <a:r>
              <a:rPr lang="he-IL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מינסטר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4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3571869" y="1428736"/>
            <a:ext cx="2000264" cy="642942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factorial 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he-IL" sz="2000" kern="7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7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4" name="קבוצה 233"/>
          <p:cNvGrpSpPr/>
          <p:nvPr/>
        </p:nvGrpSpPr>
        <p:grpSpPr>
          <a:xfrm>
            <a:off x="2357422" y="2071678"/>
            <a:ext cx="5000660" cy="928694"/>
            <a:chOff x="6429388" y="2071678"/>
            <a:chExt cx="5000660" cy="928694"/>
          </a:xfrm>
        </p:grpSpPr>
        <p:sp>
          <p:nvSpPr>
            <p:cNvPr id="19" name="כותרת 1"/>
            <p:cNvSpPr txBox="1">
              <a:spLocks/>
            </p:cNvSpPr>
            <p:nvPr/>
          </p:nvSpPr>
          <p:spPr>
            <a:xfrm>
              <a:off x="6786578" y="2357430"/>
              <a:ext cx="4643470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factorial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4400" baseline="-180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מחבר חץ ישר 31"/>
            <p:cNvCxnSpPr/>
            <p:nvPr/>
          </p:nvCxnSpPr>
          <p:spPr>
            <a:xfrm rot="5400000">
              <a:off x="6787372" y="2285198"/>
              <a:ext cx="428628" cy="15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מחבר חץ ישר 43"/>
            <p:cNvCxnSpPr/>
            <p:nvPr/>
          </p:nvCxnSpPr>
          <p:spPr>
            <a:xfrm>
              <a:off x="6429388" y="271462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קבוצה 141"/>
          <p:cNvGrpSpPr/>
          <p:nvPr/>
        </p:nvGrpSpPr>
        <p:grpSpPr>
          <a:xfrm>
            <a:off x="2357422" y="3286124"/>
            <a:ext cx="4286280" cy="928694"/>
            <a:chOff x="2357422" y="3286124"/>
            <a:chExt cx="4286280" cy="928694"/>
          </a:xfrm>
        </p:grpSpPr>
        <p:sp>
          <p:nvSpPr>
            <p:cNvPr id="96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factorial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4400" baseline="-180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7" name="מחבר חץ ישר 96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מחבר חץ ישר 97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קבוצה 146"/>
          <p:cNvGrpSpPr/>
          <p:nvPr/>
        </p:nvGrpSpPr>
        <p:grpSpPr>
          <a:xfrm>
            <a:off x="2357422" y="4429132"/>
            <a:ext cx="4286280" cy="928694"/>
            <a:chOff x="2357422" y="3286124"/>
            <a:chExt cx="4286280" cy="928694"/>
          </a:xfrm>
        </p:grpSpPr>
        <p:sp>
          <p:nvSpPr>
            <p:cNvPr id="152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factorial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4400" baseline="-180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3" name="מחבר חץ ישר 152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מחבר חץ ישר 153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קבוצה 161"/>
          <p:cNvGrpSpPr/>
          <p:nvPr/>
        </p:nvGrpSpPr>
        <p:grpSpPr>
          <a:xfrm>
            <a:off x="2357422" y="5572140"/>
            <a:ext cx="4286280" cy="928694"/>
            <a:chOff x="2357422" y="3286124"/>
            <a:chExt cx="4286280" cy="928694"/>
          </a:xfrm>
        </p:grpSpPr>
        <p:sp>
          <p:nvSpPr>
            <p:cNvPr id="167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8" name="מחבר חץ ישר 167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מחבר חץ ישר 168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2" name="קבוצה 271"/>
          <p:cNvGrpSpPr/>
          <p:nvPr/>
        </p:nvGrpSpPr>
        <p:grpSpPr>
          <a:xfrm>
            <a:off x="642910" y="1785926"/>
            <a:ext cx="4643470" cy="1214446"/>
            <a:chOff x="642910" y="1785926"/>
            <a:chExt cx="4643470" cy="1214446"/>
          </a:xfrm>
        </p:grpSpPr>
        <p:grpSp>
          <p:nvGrpSpPr>
            <p:cNvPr id="229" name="קבוצה 228"/>
            <p:cNvGrpSpPr/>
            <p:nvPr/>
          </p:nvGrpSpPr>
          <p:grpSpPr>
            <a:xfrm>
              <a:off x="642910" y="1785926"/>
              <a:ext cx="3786214" cy="1214446"/>
              <a:chOff x="642910" y="1785926"/>
              <a:chExt cx="3786214" cy="1214446"/>
            </a:xfrm>
          </p:grpSpPr>
          <p:sp>
            <p:nvSpPr>
              <p:cNvPr id="31" name="כותרת 1"/>
              <p:cNvSpPr txBox="1">
                <a:spLocks/>
              </p:cNvSpPr>
              <p:nvPr/>
            </p:nvSpPr>
            <p:spPr>
              <a:xfrm>
                <a:off x="642910" y="2357430"/>
                <a:ext cx="1928826" cy="642942"/>
              </a:xfrm>
              <a:prstGeom prst="rect">
                <a:avLst/>
              </a:prstGeom>
            </p:spPr>
            <p:txBody>
              <a:bodyPr rtlCol="1" anchor="ctr"/>
              <a:lstStyle/>
              <a:p>
                <a:pPr algn="l" rtl="0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if  (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=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כותרת 1"/>
              <p:cNvSpPr txBox="1">
                <a:spLocks/>
              </p:cNvSpPr>
              <p:nvPr/>
            </p:nvSpPr>
            <p:spPr>
              <a:xfrm>
                <a:off x="857224" y="1928802"/>
                <a:ext cx="714380" cy="642942"/>
              </a:xfrm>
              <a:prstGeom prst="rect">
                <a:avLst/>
              </a:prstGeom>
            </p:spPr>
            <p:txBody>
              <a:bodyPr rtlCol="1" anchor="ctr"/>
              <a:lstStyle/>
              <a:p>
                <a:pPr algn="l" rtl="0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sz="2400" baseline="-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he-IL" sz="2000" kern="700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  <a:endParaRPr lang="en-US" sz="2400" kern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" name="מחבר ישר 11"/>
              <p:cNvCxnSpPr/>
              <p:nvPr/>
            </p:nvCxnSpPr>
            <p:spPr>
              <a:xfrm rot="10800000">
                <a:off x="785786" y="2071678"/>
                <a:ext cx="3643338" cy="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מחבר חץ ישר 25"/>
              <p:cNvCxnSpPr/>
              <p:nvPr/>
            </p:nvCxnSpPr>
            <p:spPr>
              <a:xfrm rot="5400000">
                <a:off x="572266" y="2285198"/>
                <a:ext cx="428628" cy="15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מחבר ישר 68"/>
              <p:cNvCxnSpPr/>
              <p:nvPr/>
            </p:nvCxnSpPr>
            <p:spPr>
              <a:xfrm rot="5400000">
                <a:off x="4286248" y="1928802"/>
                <a:ext cx="285752" cy="0"/>
              </a:xfrm>
              <a:prstGeom prst="line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מחבר ישר 195"/>
            <p:cNvCxnSpPr/>
            <p:nvPr/>
          </p:nvCxnSpPr>
          <p:spPr>
            <a:xfrm rot="10800000">
              <a:off x="3643306" y="1785926"/>
              <a:ext cx="1643074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5" name="קבוצה 254"/>
          <p:cNvGrpSpPr/>
          <p:nvPr/>
        </p:nvGrpSpPr>
        <p:grpSpPr>
          <a:xfrm>
            <a:off x="3286116" y="1785929"/>
            <a:ext cx="1928826" cy="857253"/>
            <a:chOff x="3286116" y="1785929"/>
            <a:chExt cx="1928826" cy="857253"/>
          </a:xfrm>
        </p:grpSpPr>
        <p:grpSp>
          <p:nvGrpSpPr>
            <p:cNvPr id="253" name="קבוצה 252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16" name="מחבר ישר 215"/>
              <p:cNvCxnSpPr>
                <a:stCxn id="245" idx="2"/>
                <a:endCxn id="242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מחבר חץ ישר 216"/>
              <p:cNvCxnSpPr>
                <a:stCxn id="242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מחבר ישר 217"/>
              <p:cNvCxnSpPr>
                <a:endCxn id="245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קשת 241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5" name="קשת 244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54" name="TextBox 253"/>
            <p:cNvSpPr txBox="1"/>
            <p:nvPr/>
          </p:nvSpPr>
          <p:spPr>
            <a:xfrm>
              <a:off x="4714876" y="1928802"/>
              <a:ext cx="50006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5" name="קבוצה 274"/>
          <p:cNvGrpSpPr/>
          <p:nvPr/>
        </p:nvGrpSpPr>
        <p:grpSpPr>
          <a:xfrm>
            <a:off x="642910" y="2928934"/>
            <a:ext cx="4786346" cy="1286678"/>
            <a:chOff x="642910" y="2928934"/>
            <a:chExt cx="4786346" cy="1286678"/>
          </a:xfrm>
        </p:grpSpPr>
        <p:cxnSp>
          <p:nvCxnSpPr>
            <p:cNvPr id="66" name="מחבר חץ ישר 65"/>
            <p:cNvCxnSpPr/>
            <p:nvPr/>
          </p:nvCxnSpPr>
          <p:spPr>
            <a:xfrm rot="5400000">
              <a:off x="572266" y="3499644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כותרת 1"/>
            <p:cNvSpPr txBox="1">
              <a:spLocks/>
            </p:cNvSpPr>
            <p:nvPr/>
          </p:nvSpPr>
          <p:spPr>
            <a:xfrm>
              <a:off x="642910" y="3572670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כותרת 1"/>
            <p:cNvSpPr txBox="1">
              <a:spLocks/>
            </p:cNvSpPr>
            <p:nvPr/>
          </p:nvSpPr>
          <p:spPr>
            <a:xfrm>
              <a:off x="857224" y="3143248"/>
              <a:ext cx="785818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24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4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מחבר ישר 64"/>
            <p:cNvCxnSpPr/>
            <p:nvPr/>
          </p:nvCxnSpPr>
          <p:spPr>
            <a:xfrm rot="10800000">
              <a:off x="785786" y="3286124"/>
              <a:ext cx="3643338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6" name="מחבר ישר 185"/>
            <p:cNvCxnSpPr/>
            <p:nvPr/>
          </p:nvCxnSpPr>
          <p:spPr>
            <a:xfrm rot="5400000">
              <a:off x="4250529" y="3107529"/>
              <a:ext cx="357190" cy="0"/>
            </a:xfrm>
            <a:prstGeom prst="line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מחבר ישר 267"/>
            <p:cNvCxnSpPr/>
            <p:nvPr/>
          </p:nvCxnSpPr>
          <p:spPr>
            <a:xfrm rot="10800000">
              <a:off x="3857620" y="2928934"/>
              <a:ext cx="1571636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6" name="קבוצה 275"/>
          <p:cNvGrpSpPr/>
          <p:nvPr/>
        </p:nvGrpSpPr>
        <p:grpSpPr>
          <a:xfrm>
            <a:off x="3286116" y="3000372"/>
            <a:ext cx="1785950" cy="857253"/>
            <a:chOff x="3286116" y="1785929"/>
            <a:chExt cx="1785950" cy="857253"/>
          </a:xfrm>
        </p:grpSpPr>
        <p:grpSp>
          <p:nvGrpSpPr>
            <p:cNvPr id="277" name="קבוצה 276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79" name="מחבר ישר 278"/>
              <p:cNvCxnSpPr>
                <a:stCxn id="283" idx="2"/>
                <a:endCxn id="282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מחבר חץ ישר 279"/>
              <p:cNvCxnSpPr>
                <a:stCxn id="282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מחבר ישר 280"/>
              <p:cNvCxnSpPr>
                <a:endCxn id="283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קשת 281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83" name="קשת 282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78" name="TextBox 277"/>
            <p:cNvSpPr txBox="1"/>
            <p:nvPr/>
          </p:nvSpPr>
          <p:spPr>
            <a:xfrm>
              <a:off x="4714876" y="1928802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3" name="קבוצה 302"/>
          <p:cNvGrpSpPr/>
          <p:nvPr/>
        </p:nvGrpSpPr>
        <p:grpSpPr>
          <a:xfrm>
            <a:off x="642910" y="4143380"/>
            <a:ext cx="4786346" cy="1215240"/>
            <a:chOff x="642910" y="4143380"/>
            <a:chExt cx="4786346" cy="1215240"/>
          </a:xfrm>
        </p:grpSpPr>
        <p:cxnSp>
          <p:nvCxnSpPr>
            <p:cNvPr id="155" name="מחבר חץ ישר 154"/>
            <p:cNvCxnSpPr/>
            <p:nvPr/>
          </p:nvCxnSpPr>
          <p:spPr>
            <a:xfrm rot="5400000">
              <a:off x="572266" y="4642652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6" name="כותרת 1"/>
            <p:cNvSpPr txBox="1">
              <a:spLocks/>
            </p:cNvSpPr>
            <p:nvPr/>
          </p:nvSpPr>
          <p:spPr>
            <a:xfrm>
              <a:off x="642910" y="4715678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כותרת 1"/>
            <p:cNvSpPr txBox="1">
              <a:spLocks/>
            </p:cNvSpPr>
            <p:nvPr/>
          </p:nvSpPr>
          <p:spPr>
            <a:xfrm>
              <a:off x="857224" y="4286256"/>
              <a:ext cx="85725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24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4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5" name="מחבר ישר 284"/>
            <p:cNvCxnSpPr/>
            <p:nvPr/>
          </p:nvCxnSpPr>
          <p:spPr>
            <a:xfrm>
              <a:off x="785786" y="4429132"/>
              <a:ext cx="36433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מחבר ישר 287"/>
            <p:cNvCxnSpPr/>
            <p:nvPr/>
          </p:nvCxnSpPr>
          <p:spPr>
            <a:xfrm>
              <a:off x="3857620" y="4143380"/>
              <a:ext cx="15716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מחבר חץ ישר 293"/>
            <p:cNvCxnSpPr/>
            <p:nvPr/>
          </p:nvCxnSpPr>
          <p:spPr>
            <a:xfrm rot="5400000">
              <a:off x="4286248" y="4286256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5" name="קבוצה 294"/>
          <p:cNvGrpSpPr/>
          <p:nvPr/>
        </p:nvGrpSpPr>
        <p:grpSpPr>
          <a:xfrm>
            <a:off x="3286116" y="4143380"/>
            <a:ext cx="1785950" cy="857253"/>
            <a:chOff x="3286116" y="1785929"/>
            <a:chExt cx="1785950" cy="857253"/>
          </a:xfrm>
        </p:grpSpPr>
        <p:grpSp>
          <p:nvGrpSpPr>
            <p:cNvPr id="296" name="קבוצה 295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98" name="מחבר ישר 297"/>
              <p:cNvCxnSpPr>
                <a:stCxn id="302" idx="2"/>
                <a:endCxn id="301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מחבר חץ ישר 298"/>
              <p:cNvCxnSpPr>
                <a:stCxn id="301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מחבר ישר 299"/>
              <p:cNvCxnSpPr>
                <a:endCxn id="302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1" name="קשת 300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02" name="קשת 301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97" name="TextBox 296"/>
            <p:cNvSpPr txBox="1"/>
            <p:nvPr/>
          </p:nvSpPr>
          <p:spPr>
            <a:xfrm>
              <a:off x="4714876" y="1928802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1" name="קבוצה 310"/>
          <p:cNvGrpSpPr/>
          <p:nvPr/>
        </p:nvGrpSpPr>
        <p:grpSpPr>
          <a:xfrm>
            <a:off x="642910" y="5286388"/>
            <a:ext cx="4786346" cy="1215240"/>
            <a:chOff x="642910" y="4143380"/>
            <a:chExt cx="4786346" cy="1215240"/>
          </a:xfrm>
        </p:grpSpPr>
        <p:cxnSp>
          <p:nvCxnSpPr>
            <p:cNvPr id="312" name="מחבר חץ ישר 311"/>
            <p:cNvCxnSpPr/>
            <p:nvPr/>
          </p:nvCxnSpPr>
          <p:spPr>
            <a:xfrm rot="5400000">
              <a:off x="572266" y="4642652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3" name="כותרת 1"/>
            <p:cNvSpPr txBox="1">
              <a:spLocks/>
            </p:cNvSpPr>
            <p:nvPr/>
          </p:nvSpPr>
          <p:spPr>
            <a:xfrm>
              <a:off x="642910" y="4715678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" name="כותרת 1"/>
            <p:cNvSpPr txBox="1">
              <a:spLocks/>
            </p:cNvSpPr>
            <p:nvPr/>
          </p:nvSpPr>
          <p:spPr>
            <a:xfrm>
              <a:off x="857224" y="4286256"/>
              <a:ext cx="85725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24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4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5" name="מחבר ישר 314"/>
            <p:cNvCxnSpPr/>
            <p:nvPr/>
          </p:nvCxnSpPr>
          <p:spPr>
            <a:xfrm>
              <a:off x="785786" y="4429132"/>
              <a:ext cx="36433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מחבר ישר 315"/>
            <p:cNvCxnSpPr/>
            <p:nvPr/>
          </p:nvCxnSpPr>
          <p:spPr>
            <a:xfrm>
              <a:off x="3857620" y="4143380"/>
              <a:ext cx="15716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מחבר חץ ישר 316"/>
            <p:cNvCxnSpPr/>
            <p:nvPr/>
          </p:nvCxnSpPr>
          <p:spPr>
            <a:xfrm rot="5400000">
              <a:off x="4286248" y="4286256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קבוצה 317"/>
          <p:cNvGrpSpPr/>
          <p:nvPr/>
        </p:nvGrpSpPr>
        <p:grpSpPr>
          <a:xfrm>
            <a:off x="3286116" y="5286388"/>
            <a:ext cx="1785950" cy="857253"/>
            <a:chOff x="3286116" y="1785929"/>
            <a:chExt cx="1785950" cy="857253"/>
          </a:xfrm>
        </p:grpSpPr>
        <p:grpSp>
          <p:nvGrpSpPr>
            <p:cNvPr id="319" name="קבוצה 318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321" name="מחבר ישר 320"/>
              <p:cNvCxnSpPr>
                <a:stCxn id="325" idx="2"/>
                <a:endCxn id="324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מחבר חץ ישר 321"/>
              <p:cNvCxnSpPr>
                <a:stCxn id="324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מחבר ישר 322"/>
              <p:cNvCxnSpPr>
                <a:endCxn id="325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קשת 323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25" name="קשת 324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320" name="TextBox 319"/>
            <p:cNvSpPr txBox="1"/>
            <p:nvPr/>
          </p:nvSpPr>
          <p:spPr>
            <a:xfrm>
              <a:off x="4714876" y="1928802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1" name="קבוצה 330"/>
          <p:cNvGrpSpPr/>
          <p:nvPr/>
        </p:nvGrpSpPr>
        <p:grpSpPr>
          <a:xfrm>
            <a:off x="1500166" y="1357298"/>
            <a:ext cx="7500990" cy="1428760"/>
            <a:chOff x="1500166" y="1357298"/>
            <a:chExt cx="7500990" cy="1428760"/>
          </a:xfrm>
        </p:grpSpPr>
        <p:sp>
          <p:nvSpPr>
            <p:cNvPr id="326" name="מלבן מעוגל 325"/>
            <p:cNvSpPr/>
            <p:nvPr/>
          </p:nvSpPr>
          <p:spPr>
            <a:xfrm>
              <a:off x="6357950" y="1857364"/>
              <a:ext cx="2643206" cy="92869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003">
              <a:schemeClr val="dk2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en-US" sz="2400" b="1" dirty="0" smtClean="0">
                  <a:latin typeface="Times New Roman" pitchFamily="18" charset="0"/>
                  <a:cs typeface="+mn-cs"/>
                </a:rPr>
                <a:t> </a:t>
              </a:r>
              <a:r>
                <a:rPr lang="he-IL" sz="2400" b="1" dirty="0" smtClean="0">
                  <a:latin typeface="Times New Roman" pitchFamily="18" charset="0"/>
                  <a:cs typeface="+mn-cs"/>
                </a:rPr>
                <a:t>הפלט: </a:t>
              </a:r>
            </a:p>
            <a:p>
              <a:r>
                <a:rPr lang="he-IL" sz="2400" b="1" dirty="0" smtClean="0">
                  <a:latin typeface="Times New Roman" pitchFamily="18" charset="0"/>
                  <a:cs typeface="+mn-cs"/>
                </a:rPr>
                <a:t> עצרת של 4 היא: 24</a:t>
              </a:r>
              <a:endParaRPr lang="he-IL" sz="2400" dirty="0"/>
            </a:p>
          </p:txBody>
        </p:sp>
        <p:grpSp>
          <p:nvGrpSpPr>
            <p:cNvPr id="330" name="קבוצה 329"/>
            <p:cNvGrpSpPr/>
            <p:nvPr/>
          </p:nvGrpSpPr>
          <p:grpSpPr>
            <a:xfrm>
              <a:off x="1500166" y="1357298"/>
              <a:ext cx="6429420" cy="714380"/>
              <a:chOff x="1500166" y="1357298"/>
              <a:chExt cx="6429420" cy="714380"/>
            </a:xfrm>
          </p:grpSpPr>
          <p:sp>
            <p:nvSpPr>
              <p:cNvPr id="328" name="TextBox 327"/>
              <p:cNvSpPr txBox="1"/>
              <p:nvPr/>
            </p:nvSpPr>
            <p:spPr>
              <a:xfrm>
                <a:off x="1500166" y="1357298"/>
                <a:ext cx="2214578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System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out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print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( </a:t>
                </a:r>
              </a:p>
              <a:p>
                <a:endParaRPr lang="he-IL" dirty="0"/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5286380" y="1394570"/>
                <a:ext cx="2643206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" </a:t>
                </a:r>
                <a:r>
                  <a:rPr lang="he-IL" sz="2000" dirty="0" smtClean="0">
                    <a:latin typeface="Times New Roman" pitchFamily="18" charset="0"/>
                    <a:cs typeface="+mn-cs"/>
                  </a:rPr>
                  <a:t>עצרת של 4 היא: </a:t>
                </a:r>
                <a:r>
                  <a:rPr lang="en-US" sz="2000" dirty="0" smtClean="0">
                    <a:latin typeface="Times New Roman" pitchFamily="18" charset="0"/>
                    <a:cs typeface="+mn-cs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" )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endParaRPr lang="he-IL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52514"/>
          </a:xfrm>
        </p:spPr>
        <p:txBody>
          <a:bodyPr/>
          <a:lstStyle/>
          <a:p>
            <a:pPr algn="ctr"/>
            <a:r>
              <a:rPr lang="he-IL" sz="4000" b="1" dirty="0" smtClean="0">
                <a:cs typeface="+mn-cs"/>
              </a:rPr>
              <a:t>חיבור שני מספרים שלמים</a:t>
            </a:r>
            <a:br>
              <a:rPr lang="he-IL" sz="4000" b="1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(פתרון א')</a:t>
            </a:r>
            <a:endParaRPr lang="he-IL" sz="3200" b="1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500034" y="2071678"/>
            <a:ext cx="8058179" cy="2857520"/>
          </a:xfrm>
          <a:prstGeom prst="rect">
            <a:avLst/>
          </a:prstGeom>
        </p:spPr>
        <p:txBody>
          <a:bodyPr rtlCol="1" anchor="ctr"/>
          <a:lstStyle/>
          <a:p>
            <a:pPr algn="l" defTabSz="612000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public  static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//  	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x </a:t>
            </a:r>
            <a:r>
              <a:rPr lang="he-IL" sz="2000" dirty="0" smtClean="0">
                <a:cs typeface="+mn-cs"/>
              </a:rPr>
              <a:t>  ומספר </a:t>
            </a:r>
            <a:r>
              <a:rPr lang="he-IL" sz="2000" u="sng" dirty="0" smtClean="0">
                <a:cs typeface="+mn-cs"/>
              </a:rPr>
              <a:t>שלם</a:t>
            </a:r>
            <a:r>
              <a:rPr lang="he-IL" sz="2000" dirty="0" smtClean="0">
                <a:cs typeface="+mn-cs"/>
              </a:rPr>
              <a:t>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y</a:t>
            </a:r>
            <a:r>
              <a:rPr lang="he-IL" sz="2000" dirty="0" smtClean="0">
                <a:cs typeface="+mn-cs"/>
              </a:rPr>
              <a:t>הפעולה </a:t>
            </a:r>
            <a:r>
              <a:rPr lang="he-IL" sz="2000" dirty="0">
                <a:cs typeface="+mn-cs"/>
              </a:rPr>
              <a:t>מקבלת מספר </a:t>
            </a:r>
            <a:r>
              <a:rPr lang="he-IL" sz="2000" u="sng" dirty="0" smtClean="0">
                <a:cs typeface="+mn-cs"/>
              </a:rPr>
              <a:t>טבעי</a:t>
            </a:r>
            <a:r>
              <a:rPr lang="he-IL" sz="2000" dirty="0" smtClean="0">
                <a:cs typeface="+mn-cs"/>
              </a:rPr>
              <a:t>  </a:t>
            </a:r>
          </a:p>
          <a:p>
            <a:pPr algn="l" defTabSz="612000" rtl="0">
              <a:spcAft>
                <a:spcPts val="600"/>
              </a:spcAft>
            </a:pPr>
            <a:r>
              <a:rPr lang="he-IL" sz="2000" dirty="0" smtClean="0">
                <a:latin typeface="Times New Roman" pitchFamily="18" charset="0"/>
                <a:cs typeface="+mn-cs"/>
              </a:rPr>
              <a:t>   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 </a:t>
            </a:r>
            <a:r>
              <a:rPr lang="en-US" sz="2000" dirty="0">
                <a:latin typeface="Times New Roman" pitchFamily="18" charset="0"/>
                <a:cs typeface="+mn-cs"/>
              </a:rPr>
              <a:t>//  	</a:t>
            </a:r>
            <a:r>
              <a:rPr lang="en-US" sz="2000" dirty="0" smtClean="0">
                <a:latin typeface="Times New Roman" pitchFamily="18" charset="0"/>
                <a:cs typeface="+mn-cs"/>
              </a:rPr>
              <a:t>  </a:t>
            </a:r>
            <a:r>
              <a:rPr lang="he-IL" sz="2000" dirty="0" smtClean="0">
                <a:latin typeface="Times New Roman" pitchFamily="18" charset="0"/>
                <a:cs typeface="+mn-cs"/>
              </a:rPr>
              <a:t>הפעולה מחשבת ומחזירה את סכום המספרים. </a:t>
            </a:r>
            <a:endParaRPr lang="en-US" sz="2000" dirty="0" smtClean="0">
              <a:latin typeface="Times New Roman" pitchFamily="18" charset="0"/>
              <a:cs typeface="+mn-cs"/>
            </a:endParaRP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if  ( y =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 defTabSz="612000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return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return (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/>
              <a:t>רקורסיה  -  דפנה </a:t>
            </a:r>
            <a:r>
              <a:rPr lang="he-IL" sz="1400" b="1" dirty="0" err="1" smtClean="0"/>
              <a:t>מינסטר</a:t>
            </a:r>
            <a:endParaRPr lang="he-IL" sz="1400" b="1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5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4214810" y="5357826"/>
            <a:ext cx="4414841" cy="785818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endParaRPr lang="en-US" sz="2400" dirty="0">
              <a:latin typeface="Times New Roman" pitchFamily="18" charset="0"/>
              <a:cs typeface="+mn-cs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1285852" y="5214950"/>
            <a:ext cx="7143800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      </a:t>
            </a:r>
            <a:r>
              <a:rPr lang="he-IL" sz="2800" b="1" dirty="0" smtClean="0">
                <a:latin typeface="Times New Roman" pitchFamily="18" charset="0"/>
                <a:cs typeface="+mn-cs"/>
              </a:rPr>
              <a:t>והזימון:</a:t>
            </a:r>
            <a:endParaRPr lang="he-IL" sz="2800" dirty="0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/>
        </p:nvGraphicFramePr>
        <p:xfrm>
          <a:off x="6500826" y="2285992"/>
          <a:ext cx="1690678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5339"/>
                <a:gridCol w="845339"/>
              </a:tblGrid>
              <a:tr h="347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6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65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65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e-I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61974"/>
            <a:ext cx="8229600" cy="1295390"/>
          </a:xfrm>
        </p:spPr>
        <p:txBody>
          <a:bodyPr/>
          <a:lstStyle/>
          <a:p>
            <a:pPr algn="ctr"/>
            <a:r>
              <a:rPr lang="he-IL" sz="4000" b="1" dirty="0" smtClean="0">
                <a:cs typeface="+mn-cs"/>
              </a:rPr>
              <a:t>עץ מעקב  - חיבור שני מספרים</a:t>
            </a:r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b="1" dirty="0" smtClean="0">
                <a:cs typeface="+mn-cs"/>
              </a:rPr>
              <a:t> (פתרון א')</a:t>
            </a:r>
            <a:endParaRPr lang="he-IL" sz="3600" b="1" dirty="0">
              <a:cs typeface="+mn-cs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57686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רקורסיה  -  דפנה </a:t>
            </a:r>
            <a:r>
              <a:rPr lang="he-IL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מינסטר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6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3500430" y="2285198"/>
            <a:ext cx="2000264" cy="642942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he-IL" sz="2000" kern="7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7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7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kern="7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קבוצה 233"/>
          <p:cNvGrpSpPr/>
          <p:nvPr/>
        </p:nvGrpSpPr>
        <p:grpSpPr>
          <a:xfrm>
            <a:off x="2214546" y="2928140"/>
            <a:ext cx="5000660" cy="928694"/>
            <a:chOff x="6429388" y="2071678"/>
            <a:chExt cx="5000660" cy="928694"/>
          </a:xfrm>
        </p:grpSpPr>
        <p:sp>
          <p:nvSpPr>
            <p:cNvPr id="19" name="כותרת 1"/>
            <p:cNvSpPr txBox="1">
              <a:spLocks/>
            </p:cNvSpPr>
            <p:nvPr/>
          </p:nvSpPr>
          <p:spPr>
            <a:xfrm>
              <a:off x="6786578" y="2357430"/>
              <a:ext cx="4643470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add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sz="2000" b="1" kern="7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מחבר חץ ישר 31"/>
            <p:cNvCxnSpPr/>
            <p:nvPr/>
          </p:nvCxnSpPr>
          <p:spPr>
            <a:xfrm rot="5400000">
              <a:off x="6787372" y="2285198"/>
              <a:ext cx="428628" cy="15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מחבר חץ ישר 43"/>
            <p:cNvCxnSpPr/>
            <p:nvPr/>
          </p:nvCxnSpPr>
          <p:spPr>
            <a:xfrm>
              <a:off x="6429388" y="271462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קבוצה 141"/>
          <p:cNvGrpSpPr/>
          <p:nvPr/>
        </p:nvGrpSpPr>
        <p:grpSpPr>
          <a:xfrm>
            <a:off x="2214546" y="4142586"/>
            <a:ext cx="4286280" cy="928694"/>
            <a:chOff x="2357422" y="3286124"/>
            <a:chExt cx="4286280" cy="928694"/>
          </a:xfrm>
        </p:grpSpPr>
        <p:sp>
          <p:nvSpPr>
            <p:cNvPr id="96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add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6 </a:t>
              </a:r>
              <a:r>
                <a:rPr lang="en-US" sz="2000" b="1" kern="7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7" name="מחבר חץ ישר 96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מחבר חץ ישר 97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קבוצה 146"/>
          <p:cNvGrpSpPr/>
          <p:nvPr/>
        </p:nvGrpSpPr>
        <p:grpSpPr>
          <a:xfrm>
            <a:off x="2214546" y="5285594"/>
            <a:ext cx="4286280" cy="928694"/>
            <a:chOff x="2357422" y="3286124"/>
            <a:chExt cx="4286280" cy="928694"/>
          </a:xfrm>
        </p:grpSpPr>
        <p:sp>
          <p:nvSpPr>
            <p:cNvPr id="152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3" name="מחבר חץ ישר 152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מחבר חץ ישר 153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קבוצה 90"/>
          <p:cNvGrpSpPr/>
          <p:nvPr/>
        </p:nvGrpSpPr>
        <p:grpSpPr>
          <a:xfrm>
            <a:off x="500034" y="2642388"/>
            <a:ext cx="4500594" cy="1214446"/>
            <a:chOff x="642910" y="1785926"/>
            <a:chExt cx="4500594" cy="1214446"/>
          </a:xfrm>
        </p:grpSpPr>
        <p:grpSp>
          <p:nvGrpSpPr>
            <p:cNvPr id="11" name="קבוצה 228"/>
            <p:cNvGrpSpPr/>
            <p:nvPr/>
          </p:nvGrpSpPr>
          <p:grpSpPr>
            <a:xfrm>
              <a:off x="642910" y="1785926"/>
              <a:ext cx="3786214" cy="1214446"/>
              <a:chOff x="642910" y="1785926"/>
              <a:chExt cx="3786214" cy="1214446"/>
            </a:xfrm>
          </p:grpSpPr>
          <p:sp>
            <p:nvSpPr>
              <p:cNvPr id="31" name="כותרת 1"/>
              <p:cNvSpPr txBox="1">
                <a:spLocks/>
              </p:cNvSpPr>
              <p:nvPr/>
            </p:nvSpPr>
            <p:spPr>
              <a:xfrm>
                <a:off x="642910" y="2357430"/>
                <a:ext cx="1928826" cy="642942"/>
              </a:xfrm>
              <a:prstGeom prst="rect">
                <a:avLst/>
              </a:prstGeom>
            </p:spPr>
            <p:txBody>
              <a:bodyPr rtlCol="1" anchor="ctr"/>
              <a:lstStyle/>
              <a:p>
                <a:pPr algn="l" rtl="0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if  (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=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כותרת 1"/>
              <p:cNvSpPr txBox="1">
                <a:spLocks/>
              </p:cNvSpPr>
              <p:nvPr/>
            </p:nvSpPr>
            <p:spPr>
              <a:xfrm>
                <a:off x="857224" y="1928802"/>
                <a:ext cx="2071702" cy="642942"/>
              </a:xfrm>
              <a:prstGeom prst="rect">
                <a:avLst/>
              </a:prstGeom>
            </p:spPr>
            <p:txBody>
              <a:bodyPr rtlCol="1" anchor="ctr"/>
              <a:lstStyle/>
              <a:p>
                <a:pPr algn="l" rtl="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aseline="-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he-IL" sz="2000" kern="700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n-US" sz="2000" kern="700" dirty="0" smtClean="0">
                    <a:latin typeface="Times New Roman" pitchFamily="18" charset="0"/>
                    <a:cs typeface="Times New Roman" pitchFamily="18" charset="0"/>
                  </a:rPr>
                  <a:t> , y = 2</a:t>
                </a:r>
                <a:endParaRPr lang="en-US" sz="2400" kern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" name="מחבר ישר 11"/>
              <p:cNvCxnSpPr/>
              <p:nvPr/>
            </p:nvCxnSpPr>
            <p:spPr>
              <a:xfrm rot="10800000">
                <a:off x="785786" y="2071678"/>
                <a:ext cx="3643338" cy="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מחבר חץ ישר 25"/>
              <p:cNvCxnSpPr/>
              <p:nvPr/>
            </p:nvCxnSpPr>
            <p:spPr>
              <a:xfrm rot="5400000">
                <a:off x="572266" y="2285198"/>
                <a:ext cx="428628" cy="15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מחבר ישר 68"/>
              <p:cNvCxnSpPr/>
              <p:nvPr/>
            </p:nvCxnSpPr>
            <p:spPr>
              <a:xfrm rot="5400000">
                <a:off x="4286248" y="1928802"/>
                <a:ext cx="285752" cy="0"/>
              </a:xfrm>
              <a:prstGeom prst="line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מחבר ישר 195"/>
            <p:cNvCxnSpPr/>
            <p:nvPr/>
          </p:nvCxnSpPr>
          <p:spPr>
            <a:xfrm rot="10800000">
              <a:off x="3714744" y="1785926"/>
              <a:ext cx="1428760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" name="קבוצה 254"/>
          <p:cNvGrpSpPr/>
          <p:nvPr/>
        </p:nvGrpSpPr>
        <p:grpSpPr>
          <a:xfrm>
            <a:off x="3143240" y="2642391"/>
            <a:ext cx="1785950" cy="857253"/>
            <a:chOff x="3286116" y="1785929"/>
            <a:chExt cx="1785950" cy="857253"/>
          </a:xfrm>
        </p:grpSpPr>
        <p:grpSp>
          <p:nvGrpSpPr>
            <p:cNvPr id="14" name="קבוצה 252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16" name="מחבר ישר 215"/>
              <p:cNvCxnSpPr>
                <a:stCxn id="245" idx="2"/>
                <a:endCxn id="242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מחבר חץ ישר 216"/>
              <p:cNvCxnSpPr>
                <a:stCxn id="242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מחבר ישר 217"/>
              <p:cNvCxnSpPr>
                <a:endCxn id="245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קשת 241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5" name="קשת 244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54" name="TextBox 253"/>
            <p:cNvSpPr txBox="1"/>
            <p:nvPr/>
          </p:nvSpPr>
          <p:spPr>
            <a:xfrm>
              <a:off x="4643438" y="1928802"/>
              <a:ext cx="42862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קבוצה 274"/>
          <p:cNvGrpSpPr/>
          <p:nvPr/>
        </p:nvGrpSpPr>
        <p:grpSpPr>
          <a:xfrm>
            <a:off x="500034" y="3785396"/>
            <a:ext cx="4500594" cy="1286678"/>
            <a:chOff x="642910" y="2928934"/>
            <a:chExt cx="4500594" cy="1286678"/>
          </a:xfrm>
        </p:grpSpPr>
        <p:cxnSp>
          <p:nvCxnSpPr>
            <p:cNvPr id="66" name="מחבר חץ ישר 65"/>
            <p:cNvCxnSpPr/>
            <p:nvPr/>
          </p:nvCxnSpPr>
          <p:spPr>
            <a:xfrm rot="5400000">
              <a:off x="572266" y="3499644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כותרת 1"/>
            <p:cNvSpPr txBox="1">
              <a:spLocks/>
            </p:cNvSpPr>
            <p:nvPr/>
          </p:nvSpPr>
          <p:spPr>
            <a:xfrm>
              <a:off x="642910" y="3572670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כותרת 1"/>
            <p:cNvSpPr txBox="1">
              <a:spLocks/>
            </p:cNvSpPr>
            <p:nvPr/>
          </p:nvSpPr>
          <p:spPr>
            <a:xfrm>
              <a:off x="857224" y="3143248"/>
              <a:ext cx="2000264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0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, y = 1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מחבר ישר 64"/>
            <p:cNvCxnSpPr/>
            <p:nvPr/>
          </p:nvCxnSpPr>
          <p:spPr>
            <a:xfrm rot="10800000">
              <a:off x="785786" y="3286124"/>
              <a:ext cx="3643338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6" name="מחבר ישר 185"/>
            <p:cNvCxnSpPr/>
            <p:nvPr/>
          </p:nvCxnSpPr>
          <p:spPr>
            <a:xfrm rot="5400000">
              <a:off x="4250529" y="3107529"/>
              <a:ext cx="357190" cy="0"/>
            </a:xfrm>
            <a:prstGeom prst="line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מחבר ישר 267"/>
            <p:cNvCxnSpPr/>
            <p:nvPr/>
          </p:nvCxnSpPr>
          <p:spPr>
            <a:xfrm rot="10800000">
              <a:off x="3857620" y="2928934"/>
              <a:ext cx="1285884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קבוצה 275"/>
          <p:cNvGrpSpPr/>
          <p:nvPr/>
        </p:nvGrpSpPr>
        <p:grpSpPr>
          <a:xfrm>
            <a:off x="3143240" y="3785396"/>
            <a:ext cx="1785950" cy="928691"/>
            <a:chOff x="3286116" y="1785929"/>
            <a:chExt cx="1785950" cy="857253"/>
          </a:xfrm>
        </p:grpSpPr>
        <p:grpSp>
          <p:nvGrpSpPr>
            <p:cNvPr id="17" name="קבוצה 276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79" name="מחבר ישר 278"/>
              <p:cNvCxnSpPr>
                <a:stCxn id="283" idx="2"/>
                <a:endCxn id="282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מחבר חץ ישר 279"/>
              <p:cNvCxnSpPr>
                <a:stCxn id="282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מחבר ישר 280"/>
              <p:cNvCxnSpPr>
                <a:endCxn id="283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קשת 281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83" name="קשת 282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78" name="TextBox 277"/>
            <p:cNvSpPr txBox="1"/>
            <p:nvPr/>
          </p:nvSpPr>
          <p:spPr>
            <a:xfrm>
              <a:off x="4714876" y="1928802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קבוצה 302"/>
          <p:cNvGrpSpPr/>
          <p:nvPr/>
        </p:nvGrpSpPr>
        <p:grpSpPr>
          <a:xfrm>
            <a:off x="500034" y="4999842"/>
            <a:ext cx="4500594" cy="1215240"/>
            <a:chOff x="642910" y="4143380"/>
            <a:chExt cx="4500594" cy="1215240"/>
          </a:xfrm>
        </p:grpSpPr>
        <p:cxnSp>
          <p:nvCxnSpPr>
            <p:cNvPr id="155" name="מחבר חץ ישר 154"/>
            <p:cNvCxnSpPr/>
            <p:nvPr/>
          </p:nvCxnSpPr>
          <p:spPr>
            <a:xfrm rot="5400000">
              <a:off x="572266" y="4642652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6" name="כותרת 1"/>
            <p:cNvSpPr txBox="1">
              <a:spLocks/>
            </p:cNvSpPr>
            <p:nvPr/>
          </p:nvSpPr>
          <p:spPr>
            <a:xfrm>
              <a:off x="642910" y="4715678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כותרת 1"/>
            <p:cNvSpPr txBox="1">
              <a:spLocks/>
            </p:cNvSpPr>
            <p:nvPr/>
          </p:nvSpPr>
          <p:spPr>
            <a:xfrm>
              <a:off x="857224" y="4286256"/>
              <a:ext cx="2000264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0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, y = 0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5" name="מחבר ישר 284"/>
            <p:cNvCxnSpPr/>
            <p:nvPr/>
          </p:nvCxnSpPr>
          <p:spPr>
            <a:xfrm>
              <a:off x="785786" y="4429132"/>
              <a:ext cx="36433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מחבר ישר 287"/>
            <p:cNvCxnSpPr/>
            <p:nvPr/>
          </p:nvCxnSpPr>
          <p:spPr>
            <a:xfrm>
              <a:off x="3857620" y="4143380"/>
              <a:ext cx="1285884" cy="79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מחבר חץ ישר 293"/>
            <p:cNvCxnSpPr/>
            <p:nvPr/>
          </p:nvCxnSpPr>
          <p:spPr>
            <a:xfrm rot="5400000">
              <a:off x="4286248" y="4286256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קבוצה 294"/>
          <p:cNvGrpSpPr/>
          <p:nvPr/>
        </p:nvGrpSpPr>
        <p:grpSpPr>
          <a:xfrm>
            <a:off x="3143240" y="4999842"/>
            <a:ext cx="1785950" cy="857253"/>
            <a:chOff x="3286116" y="1785929"/>
            <a:chExt cx="1785950" cy="857253"/>
          </a:xfrm>
        </p:grpSpPr>
        <p:grpSp>
          <p:nvGrpSpPr>
            <p:cNvPr id="21" name="קבוצה 295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98" name="מחבר ישר 297"/>
              <p:cNvCxnSpPr>
                <a:stCxn id="302" idx="2"/>
                <a:endCxn id="301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מחבר חץ ישר 298"/>
              <p:cNvCxnSpPr>
                <a:stCxn id="301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מחבר ישר 299"/>
              <p:cNvCxnSpPr>
                <a:endCxn id="302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1" name="קשת 300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02" name="קשת 301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97" name="TextBox 296"/>
            <p:cNvSpPr txBox="1"/>
            <p:nvPr/>
          </p:nvSpPr>
          <p:spPr>
            <a:xfrm>
              <a:off x="4714876" y="1928802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קבוצה 330"/>
          <p:cNvGrpSpPr/>
          <p:nvPr/>
        </p:nvGrpSpPr>
        <p:grpSpPr>
          <a:xfrm>
            <a:off x="1214414" y="2213760"/>
            <a:ext cx="7929553" cy="1858182"/>
            <a:chOff x="1500166" y="1357298"/>
            <a:chExt cx="7643834" cy="1858182"/>
          </a:xfrm>
        </p:grpSpPr>
        <p:sp>
          <p:nvSpPr>
            <p:cNvPr id="326" name="מלבן מעוגל 325"/>
            <p:cNvSpPr/>
            <p:nvPr/>
          </p:nvSpPr>
          <p:spPr>
            <a:xfrm>
              <a:off x="5700866" y="1929596"/>
              <a:ext cx="3280999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003">
              <a:schemeClr val="dk2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en-US" sz="2400" b="1" dirty="0" smtClean="0">
                  <a:latin typeface="Times New Roman" pitchFamily="18" charset="0"/>
                  <a:cs typeface="+mn-cs"/>
                </a:rPr>
                <a:t> </a:t>
              </a:r>
              <a:r>
                <a:rPr lang="he-IL" sz="2400" b="1" dirty="0" smtClean="0">
                  <a:latin typeface="Times New Roman" pitchFamily="18" charset="0"/>
                  <a:cs typeface="+mn-cs"/>
                </a:rPr>
                <a:t>הפלט: </a:t>
              </a:r>
            </a:p>
            <a:p>
              <a:r>
                <a:rPr lang="he-IL" sz="2400" dirty="0" smtClean="0">
                  <a:latin typeface="Times New Roman" pitchFamily="18" charset="0"/>
                </a:rPr>
                <a:t> </a:t>
              </a:r>
              <a:r>
                <a:rPr lang="he-IL" sz="2000" dirty="0" smtClean="0">
                  <a:latin typeface="Times New Roman" pitchFamily="18" charset="0"/>
                </a:rPr>
                <a:t>תוצאת החיבור של 4 ו- 2 היא</a:t>
              </a:r>
              <a:r>
                <a:rPr lang="he-IL" sz="2000" b="1" dirty="0" smtClean="0">
                  <a:latin typeface="Times New Roman" pitchFamily="18" charset="0"/>
                  <a:cs typeface="+mn-cs"/>
                </a:rPr>
                <a:t>: 6</a:t>
              </a:r>
              <a:endParaRPr lang="he-IL" sz="2000" dirty="0"/>
            </a:p>
          </p:txBody>
        </p:sp>
        <p:grpSp>
          <p:nvGrpSpPr>
            <p:cNvPr id="28" name="קבוצה 329"/>
            <p:cNvGrpSpPr/>
            <p:nvPr/>
          </p:nvGrpSpPr>
          <p:grpSpPr>
            <a:xfrm>
              <a:off x="1500166" y="1357298"/>
              <a:ext cx="7643834" cy="714380"/>
              <a:chOff x="1500166" y="1357298"/>
              <a:chExt cx="7643834" cy="714380"/>
            </a:xfrm>
          </p:grpSpPr>
          <p:sp>
            <p:nvSpPr>
              <p:cNvPr id="328" name="TextBox 327"/>
              <p:cNvSpPr txBox="1"/>
              <p:nvPr/>
            </p:nvSpPr>
            <p:spPr>
              <a:xfrm>
                <a:off x="1500166" y="1357298"/>
                <a:ext cx="2214578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System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out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print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( </a:t>
                </a:r>
              </a:p>
              <a:p>
                <a:endParaRPr lang="he-IL" dirty="0"/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5286380" y="1394570"/>
                <a:ext cx="3857620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" </a:t>
                </a:r>
                <a:r>
                  <a:rPr lang="he-IL" sz="2000" dirty="0" smtClean="0">
                    <a:latin typeface="Times New Roman" pitchFamily="18" charset="0"/>
                    <a:cs typeface="+mn-cs"/>
                  </a:rPr>
                  <a:t>תוצאת החיבור של 4 ו- 2 היא: </a:t>
                </a:r>
                <a:r>
                  <a:rPr lang="en-US" sz="2000" dirty="0" smtClean="0">
                    <a:latin typeface="Times New Roman" pitchFamily="18" charset="0"/>
                    <a:cs typeface="+mn-cs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" )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endParaRPr lang="he-IL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52514"/>
          </a:xfrm>
        </p:spPr>
        <p:txBody>
          <a:bodyPr/>
          <a:lstStyle/>
          <a:p>
            <a:pPr algn="ctr"/>
            <a:r>
              <a:rPr lang="he-IL" sz="4000" b="1" dirty="0" smtClean="0">
                <a:cs typeface="+mn-cs"/>
              </a:rPr>
              <a:t>חיבור שני מספרים שלמים</a:t>
            </a:r>
            <a:br>
              <a:rPr lang="he-IL" sz="4000" b="1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(פתרון ב')</a:t>
            </a:r>
            <a:endParaRPr lang="he-IL" sz="3200" b="1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500034" y="2071678"/>
            <a:ext cx="8058179" cy="2857520"/>
          </a:xfrm>
          <a:prstGeom prst="rect">
            <a:avLst/>
          </a:prstGeom>
        </p:spPr>
        <p:txBody>
          <a:bodyPr rtlCol="1" anchor="ctr"/>
          <a:lstStyle/>
          <a:p>
            <a:pPr algn="l" defTabSz="612000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public  static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//  	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x </a:t>
            </a:r>
            <a:r>
              <a:rPr lang="he-IL" sz="2000" dirty="0" smtClean="0">
                <a:cs typeface="+mn-cs"/>
              </a:rPr>
              <a:t>  ומספר </a:t>
            </a:r>
            <a:r>
              <a:rPr lang="he-IL" sz="2000" u="sng" dirty="0" smtClean="0">
                <a:cs typeface="+mn-cs"/>
              </a:rPr>
              <a:t>שלם</a:t>
            </a:r>
            <a:r>
              <a:rPr lang="he-IL" sz="2000" dirty="0" smtClean="0">
                <a:cs typeface="+mn-cs"/>
              </a:rPr>
              <a:t>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y</a:t>
            </a:r>
            <a:r>
              <a:rPr lang="he-IL" sz="2000" dirty="0" smtClean="0">
                <a:cs typeface="+mn-cs"/>
              </a:rPr>
              <a:t>הפעולה </a:t>
            </a:r>
            <a:r>
              <a:rPr lang="he-IL" sz="2000" dirty="0">
                <a:cs typeface="+mn-cs"/>
              </a:rPr>
              <a:t>מקבלת מספר </a:t>
            </a:r>
            <a:r>
              <a:rPr lang="he-IL" sz="2000" u="sng" dirty="0" smtClean="0">
                <a:cs typeface="+mn-cs"/>
              </a:rPr>
              <a:t>טבעי</a:t>
            </a:r>
            <a:r>
              <a:rPr lang="he-IL" sz="2000" dirty="0" smtClean="0">
                <a:cs typeface="+mn-cs"/>
              </a:rPr>
              <a:t>  </a:t>
            </a:r>
          </a:p>
          <a:p>
            <a:pPr algn="l" defTabSz="612000" rtl="0">
              <a:spcAft>
                <a:spcPts val="600"/>
              </a:spcAft>
            </a:pPr>
            <a:r>
              <a:rPr lang="he-IL" sz="2000" dirty="0" smtClean="0">
                <a:latin typeface="Times New Roman" pitchFamily="18" charset="0"/>
                <a:cs typeface="+mn-cs"/>
              </a:rPr>
              <a:t>    </a:t>
            </a:r>
            <a:r>
              <a:rPr lang="en-US" sz="2000" dirty="0" smtClean="0">
                <a:latin typeface="Times New Roman" pitchFamily="18" charset="0"/>
                <a:cs typeface="+mn-cs"/>
              </a:rPr>
              <a:t> </a:t>
            </a:r>
            <a:r>
              <a:rPr lang="en-US" sz="2000" dirty="0">
                <a:latin typeface="Times New Roman" pitchFamily="18" charset="0"/>
                <a:cs typeface="+mn-cs"/>
              </a:rPr>
              <a:t>//  	</a:t>
            </a:r>
            <a:r>
              <a:rPr lang="en-US" sz="2000" dirty="0" smtClean="0">
                <a:latin typeface="Times New Roman" pitchFamily="18" charset="0"/>
                <a:cs typeface="+mn-cs"/>
              </a:rPr>
              <a:t>  </a:t>
            </a:r>
            <a:r>
              <a:rPr lang="he-IL" sz="2000" dirty="0" smtClean="0">
                <a:latin typeface="Times New Roman" pitchFamily="18" charset="0"/>
                <a:cs typeface="+mn-cs"/>
              </a:rPr>
              <a:t>הפעולה מחשבת ומחזירה את סכום המספרים. </a:t>
            </a:r>
            <a:endParaRPr lang="en-US" sz="2000" dirty="0" smtClean="0">
              <a:latin typeface="Times New Roman" pitchFamily="18" charset="0"/>
              <a:cs typeface="+mn-cs"/>
            </a:endParaRP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if  ( y =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 defTabSz="612000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return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return (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defTabSz="612000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/>
              <a:t>רקורסיה  -  דפנה </a:t>
            </a:r>
            <a:r>
              <a:rPr lang="he-IL" sz="1400" b="1" dirty="0" err="1" smtClean="0"/>
              <a:t>מינסטר</a:t>
            </a:r>
            <a:endParaRPr lang="he-IL" sz="1400" b="1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7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4214810" y="5357826"/>
            <a:ext cx="4414841" cy="785818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endParaRPr lang="en-US" sz="2400" dirty="0">
              <a:latin typeface="Times New Roman" pitchFamily="18" charset="0"/>
              <a:cs typeface="+mn-cs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1285852" y="5214950"/>
            <a:ext cx="7143800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      </a:t>
            </a:r>
            <a:r>
              <a:rPr lang="he-IL" sz="2800" b="1" dirty="0" smtClean="0">
                <a:latin typeface="Times New Roman" pitchFamily="18" charset="0"/>
                <a:cs typeface="+mn-cs"/>
              </a:rPr>
              <a:t>והזימון: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61974"/>
            <a:ext cx="8229600" cy="1295390"/>
          </a:xfrm>
        </p:spPr>
        <p:txBody>
          <a:bodyPr/>
          <a:lstStyle/>
          <a:p>
            <a:pPr algn="ctr"/>
            <a:r>
              <a:rPr lang="he-IL" sz="4000" b="1" dirty="0" smtClean="0">
                <a:cs typeface="+mn-cs"/>
              </a:rPr>
              <a:t>עץ מעקב  - חיבור שני מספרים</a:t>
            </a:r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b="1" dirty="0" smtClean="0">
                <a:cs typeface="+mn-cs"/>
              </a:rPr>
              <a:t> (פתרון ב')</a:t>
            </a:r>
            <a:endParaRPr lang="he-IL" sz="3600" b="1" dirty="0">
              <a:cs typeface="+mn-cs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57686" y="6357958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רקורסיה  -  דפנה </a:t>
            </a:r>
            <a:r>
              <a:rPr lang="he-IL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מינסטר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0688-D4F7-49B2-8FEC-F60506D10ABE}" type="slidenum">
              <a:rPr lang="he-IL" sz="1400" b="1" smtClean="0"/>
              <a:pPr>
                <a:defRPr/>
              </a:pPr>
              <a:t>8</a:t>
            </a:fld>
            <a:endParaRPr lang="he-IL" sz="1400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3500430" y="2285198"/>
            <a:ext cx="2000264" cy="642942"/>
          </a:xfrm>
          <a:prstGeom prst="rect">
            <a:avLst/>
          </a:prstGeom>
        </p:spPr>
        <p:txBody>
          <a:bodyPr rtlCol="1" anchor="ctr"/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he-IL" sz="2000" kern="7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7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7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kern="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kern="7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קבוצה 233"/>
          <p:cNvGrpSpPr/>
          <p:nvPr/>
        </p:nvGrpSpPr>
        <p:grpSpPr>
          <a:xfrm>
            <a:off x="2214546" y="2928140"/>
            <a:ext cx="5000660" cy="928694"/>
            <a:chOff x="6429388" y="2071678"/>
            <a:chExt cx="5000660" cy="928694"/>
          </a:xfrm>
        </p:grpSpPr>
        <p:sp>
          <p:nvSpPr>
            <p:cNvPr id="19" name="כותרת 1"/>
            <p:cNvSpPr txBox="1">
              <a:spLocks/>
            </p:cNvSpPr>
            <p:nvPr/>
          </p:nvSpPr>
          <p:spPr>
            <a:xfrm>
              <a:off x="6786578" y="2357430"/>
              <a:ext cx="4643470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add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000" b="1" kern="7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+ 1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מחבר חץ ישר 31"/>
            <p:cNvCxnSpPr/>
            <p:nvPr/>
          </p:nvCxnSpPr>
          <p:spPr>
            <a:xfrm rot="5400000">
              <a:off x="6787372" y="2285198"/>
              <a:ext cx="428628" cy="15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מחבר חץ ישר 43"/>
            <p:cNvCxnSpPr/>
            <p:nvPr/>
          </p:nvCxnSpPr>
          <p:spPr>
            <a:xfrm>
              <a:off x="6429388" y="271462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קבוצה 141"/>
          <p:cNvGrpSpPr/>
          <p:nvPr/>
        </p:nvGrpSpPr>
        <p:grpSpPr>
          <a:xfrm>
            <a:off x="2214546" y="4142586"/>
            <a:ext cx="4286280" cy="928694"/>
            <a:chOff x="2357422" y="3286124"/>
            <a:chExt cx="4286280" cy="928694"/>
          </a:xfrm>
        </p:grpSpPr>
        <p:sp>
          <p:nvSpPr>
            <p:cNvPr id="96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add </a:t>
              </a:r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000" b="1" kern="7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0 )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+ 1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7" name="מחבר חץ ישר 96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מחבר חץ ישר 97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קבוצה 146"/>
          <p:cNvGrpSpPr/>
          <p:nvPr/>
        </p:nvGrpSpPr>
        <p:grpSpPr>
          <a:xfrm>
            <a:off x="2214546" y="5285594"/>
            <a:ext cx="4286280" cy="928694"/>
            <a:chOff x="2357422" y="3286124"/>
            <a:chExt cx="4286280" cy="928694"/>
          </a:xfrm>
        </p:grpSpPr>
        <p:sp>
          <p:nvSpPr>
            <p:cNvPr id="152" name="כותרת 1"/>
            <p:cNvSpPr txBox="1">
              <a:spLocks/>
            </p:cNvSpPr>
            <p:nvPr/>
          </p:nvSpPr>
          <p:spPr>
            <a:xfrm>
              <a:off x="2786050" y="3571876"/>
              <a:ext cx="3857652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kern="700" dirty="0" smtClean="0">
                  <a:latin typeface="Times New Roman" pitchFamily="18" charset="0"/>
                  <a:cs typeface="Times New Roman" pitchFamily="18" charset="0"/>
                </a:rPr>
                <a:t>return (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3" name="מחבר חץ ישר 152"/>
            <p:cNvCxnSpPr/>
            <p:nvPr/>
          </p:nvCxnSpPr>
          <p:spPr>
            <a:xfrm rot="5400000">
              <a:off x="2750728" y="3464322"/>
              <a:ext cx="357190" cy="7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מחבר חץ ישר 153"/>
            <p:cNvCxnSpPr/>
            <p:nvPr/>
          </p:nvCxnSpPr>
          <p:spPr>
            <a:xfrm>
              <a:off x="2357422" y="392906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90"/>
          <p:cNvGrpSpPr/>
          <p:nvPr/>
        </p:nvGrpSpPr>
        <p:grpSpPr>
          <a:xfrm>
            <a:off x="500034" y="2642388"/>
            <a:ext cx="4500594" cy="1214446"/>
            <a:chOff x="642910" y="1785926"/>
            <a:chExt cx="4500594" cy="1214446"/>
          </a:xfrm>
        </p:grpSpPr>
        <p:grpSp>
          <p:nvGrpSpPr>
            <p:cNvPr id="10" name="קבוצה 228"/>
            <p:cNvGrpSpPr/>
            <p:nvPr/>
          </p:nvGrpSpPr>
          <p:grpSpPr>
            <a:xfrm>
              <a:off x="642910" y="1785926"/>
              <a:ext cx="3786214" cy="1214446"/>
              <a:chOff x="642910" y="1785926"/>
              <a:chExt cx="3786214" cy="1214446"/>
            </a:xfrm>
          </p:grpSpPr>
          <p:sp>
            <p:nvSpPr>
              <p:cNvPr id="31" name="כותרת 1"/>
              <p:cNvSpPr txBox="1">
                <a:spLocks/>
              </p:cNvSpPr>
              <p:nvPr/>
            </p:nvSpPr>
            <p:spPr>
              <a:xfrm>
                <a:off x="642910" y="2357430"/>
                <a:ext cx="1928826" cy="642942"/>
              </a:xfrm>
              <a:prstGeom prst="rect">
                <a:avLst/>
              </a:prstGeom>
            </p:spPr>
            <p:txBody>
              <a:bodyPr rtlCol="1" anchor="ctr"/>
              <a:lstStyle/>
              <a:p>
                <a:pPr algn="l" rtl="0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if  (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=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כותרת 1"/>
              <p:cNvSpPr txBox="1">
                <a:spLocks/>
              </p:cNvSpPr>
              <p:nvPr/>
            </p:nvSpPr>
            <p:spPr>
              <a:xfrm>
                <a:off x="857224" y="1928802"/>
                <a:ext cx="2071702" cy="642942"/>
              </a:xfrm>
              <a:prstGeom prst="rect">
                <a:avLst/>
              </a:prstGeom>
            </p:spPr>
            <p:txBody>
              <a:bodyPr rtlCol="1" anchor="ctr"/>
              <a:lstStyle/>
              <a:p>
                <a:pPr algn="l" rtl="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aseline="-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he-IL" sz="2000" kern="700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n-US" sz="2000" kern="700" dirty="0" smtClean="0">
                    <a:latin typeface="Times New Roman" pitchFamily="18" charset="0"/>
                    <a:cs typeface="Times New Roman" pitchFamily="18" charset="0"/>
                  </a:rPr>
                  <a:t> , y = 2</a:t>
                </a:r>
                <a:endParaRPr lang="en-US" sz="2400" kern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" name="מחבר ישר 11"/>
              <p:cNvCxnSpPr/>
              <p:nvPr/>
            </p:nvCxnSpPr>
            <p:spPr>
              <a:xfrm rot="10800000">
                <a:off x="785786" y="2071678"/>
                <a:ext cx="3643338" cy="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מחבר חץ ישר 25"/>
              <p:cNvCxnSpPr/>
              <p:nvPr/>
            </p:nvCxnSpPr>
            <p:spPr>
              <a:xfrm rot="5400000">
                <a:off x="572266" y="2285198"/>
                <a:ext cx="428628" cy="15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מחבר ישר 68"/>
              <p:cNvCxnSpPr/>
              <p:nvPr/>
            </p:nvCxnSpPr>
            <p:spPr>
              <a:xfrm rot="5400000">
                <a:off x="4286248" y="1928802"/>
                <a:ext cx="285752" cy="0"/>
              </a:xfrm>
              <a:prstGeom prst="line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מחבר ישר 195"/>
            <p:cNvCxnSpPr/>
            <p:nvPr/>
          </p:nvCxnSpPr>
          <p:spPr>
            <a:xfrm rot="10800000">
              <a:off x="3714744" y="1785926"/>
              <a:ext cx="1428760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קבוצה 254"/>
          <p:cNvGrpSpPr/>
          <p:nvPr/>
        </p:nvGrpSpPr>
        <p:grpSpPr>
          <a:xfrm>
            <a:off x="3143240" y="2642391"/>
            <a:ext cx="1785950" cy="857253"/>
            <a:chOff x="3286116" y="1785929"/>
            <a:chExt cx="1785950" cy="857253"/>
          </a:xfrm>
        </p:grpSpPr>
        <p:grpSp>
          <p:nvGrpSpPr>
            <p:cNvPr id="13" name="קבוצה 252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16" name="מחבר ישר 215"/>
              <p:cNvCxnSpPr>
                <a:stCxn id="245" idx="2"/>
                <a:endCxn id="242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מחבר חץ ישר 216"/>
              <p:cNvCxnSpPr>
                <a:stCxn id="242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מחבר ישר 217"/>
              <p:cNvCxnSpPr>
                <a:endCxn id="245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קשת 241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5" name="קשת 244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54" name="TextBox 253"/>
            <p:cNvSpPr txBox="1"/>
            <p:nvPr/>
          </p:nvSpPr>
          <p:spPr>
            <a:xfrm>
              <a:off x="4643438" y="1928802"/>
              <a:ext cx="42862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קבוצה 274"/>
          <p:cNvGrpSpPr/>
          <p:nvPr/>
        </p:nvGrpSpPr>
        <p:grpSpPr>
          <a:xfrm>
            <a:off x="500034" y="3785396"/>
            <a:ext cx="4500594" cy="1286678"/>
            <a:chOff x="642910" y="2928934"/>
            <a:chExt cx="4500594" cy="1286678"/>
          </a:xfrm>
        </p:grpSpPr>
        <p:cxnSp>
          <p:nvCxnSpPr>
            <p:cNvPr id="66" name="מחבר חץ ישר 65"/>
            <p:cNvCxnSpPr/>
            <p:nvPr/>
          </p:nvCxnSpPr>
          <p:spPr>
            <a:xfrm rot="5400000">
              <a:off x="572266" y="3499644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כותרת 1"/>
            <p:cNvSpPr txBox="1">
              <a:spLocks/>
            </p:cNvSpPr>
            <p:nvPr/>
          </p:nvSpPr>
          <p:spPr>
            <a:xfrm>
              <a:off x="642910" y="3572670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כותרת 1"/>
            <p:cNvSpPr txBox="1">
              <a:spLocks/>
            </p:cNvSpPr>
            <p:nvPr/>
          </p:nvSpPr>
          <p:spPr>
            <a:xfrm>
              <a:off x="857224" y="3143248"/>
              <a:ext cx="2000264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0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, y = 1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מחבר ישר 64"/>
            <p:cNvCxnSpPr/>
            <p:nvPr/>
          </p:nvCxnSpPr>
          <p:spPr>
            <a:xfrm rot="10800000">
              <a:off x="785786" y="3286124"/>
              <a:ext cx="3643338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6" name="מחבר ישר 185"/>
            <p:cNvCxnSpPr/>
            <p:nvPr/>
          </p:nvCxnSpPr>
          <p:spPr>
            <a:xfrm rot="5400000">
              <a:off x="4250529" y="3107529"/>
              <a:ext cx="357190" cy="0"/>
            </a:xfrm>
            <a:prstGeom prst="line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מחבר ישר 267"/>
            <p:cNvCxnSpPr/>
            <p:nvPr/>
          </p:nvCxnSpPr>
          <p:spPr>
            <a:xfrm rot="10800000">
              <a:off x="3857620" y="2928934"/>
              <a:ext cx="1285884" cy="0"/>
            </a:xfrm>
            <a:prstGeom prst="line">
              <a:avLst/>
            </a:pr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קבוצה 275"/>
          <p:cNvGrpSpPr/>
          <p:nvPr/>
        </p:nvGrpSpPr>
        <p:grpSpPr>
          <a:xfrm>
            <a:off x="3143240" y="3785396"/>
            <a:ext cx="1785950" cy="928691"/>
            <a:chOff x="3286116" y="1785929"/>
            <a:chExt cx="1785950" cy="857253"/>
          </a:xfrm>
        </p:grpSpPr>
        <p:grpSp>
          <p:nvGrpSpPr>
            <p:cNvPr id="16" name="קבוצה 276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79" name="מחבר ישר 278"/>
              <p:cNvCxnSpPr>
                <a:stCxn id="283" idx="2"/>
                <a:endCxn id="282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מחבר חץ ישר 279"/>
              <p:cNvCxnSpPr>
                <a:stCxn id="282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מחבר ישר 280"/>
              <p:cNvCxnSpPr>
                <a:endCxn id="283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קשת 281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83" name="קשת 282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78" name="TextBox 277"/>
            <p:cNvSpPr txBox="1"/>
            <p:nvPr/>
          </p:nvSpPr>
          <p:spPr>
            <a:xfrm>
              <a:off x="4714876" y="1928802"/>
              <a:ext cx="35719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קבוצה 302"/>
          <p:cNvGrpSpPr/>
          <p:nvPr/>
        </p:nvGrpSpPr>
        <p:grpSpPr>
          <a:xfrm>
            <a:off x="500034" y="4999842"/>
            <a:ext cx="4500594" cy="1215240"/>
            <a:chOff x="642910" y="4143380"/>
            <a:chExt cx="4500594" cy="1215240"/>
          </a:xfrm>
        </p:grpSpPr>
        <p:cxnSp>
          <p:nvCxnSpPr>
            <p:cNvPr id="155" name="מחבר חץ ישר 154"/>
            <p:cNvCxnSpPr/>
            <p:nvPr/>
          </p:nvCxnSpPr>
          <p:spPr>
            <a:xfrm rot="5400000">
              <a:off x="572266" y="4642652"/>
              <a:ext cx="42862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6" name="כותרת 1"/>
            <p:cNvSpPr txBox="1">
              <a:spLocks/>
            </p:cNvSpPr>
            <p:nvPr/>
          </p:nvSpPr>
          <p:spPr>
            <a:xfrm>
              <a:off x="642910" y="4715678"/>
              <a:ext cx="1928826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if  (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=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כותרת 1"/>
            <p:cNvSpPr txBox="1">
              <a:spLocks/>
            </p:cNvSpPr>
            <p:nvPr/>
          </p:nvSpPr>
          <p:spPr>
            <a:xfrm>
              <a:off x="857224" y="4286256"/>
              <a:ext cx="2000264" cy="642942"/>
            </a:xfrm>
            <a:prstGeom prst="rect">
              <a:avLst/>
            </a:prstGeom>
          </p:spPr>
          <p:txBody>
            <a:bodyPr rtlCol="1" anchor="ctr"/>
            <a:lstStyle/>
            <a:p>
              <a:pPr algn="l" rtl="0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baseline="-20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he-IL" sz="2000" baseline="-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000" kern="7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000" kern="700" dirty="0" smtClean="0">
                  <a:latin typeface="Times New Roman" pitchFamily="18" charset="0"/>
                  <a:cs typeface="Times New Roman" pitchFamily="18" charset="0"/>
                </a:rPr>
                <a:t>, y = 0</a:t>
              </a:r>
              <a:endParaRPr lang="en-US" sz="2000" kern="7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5" name="מחבר ישר 284"/>
            <p:cNvCxnSpPr/>
            <p:nvPr/>
          </p:nvCxnSpPr>
          <p:spPr>
            <a:xfrm>
              <a:off x="785786" y="4429132"/>
              <a:ext cx="36433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מחבר ישר 287"/>
            <p:cNvCxnSpPr/>
            <p:nvPr/>
          </p:nvCxnSpPr>
          <p:spPr>
            <a:xfrm>
              <a:off x="3857620" y="4143380"/>
              <a:ext cx="1285884" cy="79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מחבר חץ ישר 293"/>
            <p:cNvCxnSpPr/>
            <p:nvPr/>
          </p:nvCxnSpPr>
          <p:spPr>
            <a:xfrm rot="5400000">
              <a:off x="4286248" y="4286256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קבוצה 294"/>
          <p:cNvGrpSpPr/>
          <p:nvPr/>
        </p:nvGrpSpPr>
        <p:grpSpPr>
          <a:xfrm>
            <a:off x="3143240" y="4999842"/>
            <a:ext cx="1785950" cy="857253"/>
            <a:chOff x="3286116" y="1785929"/>
            <a:chExt cx="1785950" cy="857253"/>
          </a:xfrm>
        </p:grpSpPr>
        <p:grpSp>
          <p:nvGrpSpPr>
            <p:cNvPr id="20" name="קבוצה 295"/>
            <p:cNvGrpSpPr/>
            <p:nvPr/>
          </p:nvGrpSpPr>
          <p:grpSpPr>
            <a:xfrm>
              <a:off x="3286116" y="1785929"/>
              <a:ext cx="1430348" cy="857253"/>
              <a:chOff x="3286116" y="1785929"/>
              <a:chExt cx="1430348" cy="857253"/>
            </a:xfrm>
          </p:grpSpPr>
          <p:cxnSp>
            <p:nvCxnSpPr>
              <p:cNvPr id="298" name="מחבר ישר 297"/>
              <p:cNvCxnSpPr>
                <a:stCxn id="302" idx="2"/>
                <a:endCxn id="301" idx="2"/>
              </p:cNvCxnSpPr>
              <p:nvPr/>
            </p:nvCxnSpPr>
            <p:spPr>
              <a:xfrm flipV="1">
                <a:off x="3452868" y="2285947"/>
                <a:ext cx="1078243" cy="1189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מחבר חץ ישר 298"/>
              <p:cNvCxnSpPr>
                <a:stCxn id="301" idx="0"/>
              </p:cNvCxnSpPr>
              <p:nvPr/>
            </p:nvCxnSpPr>
            <p:spPr>
              <a:xfrm rot="5400000" flipH="1" flipV="1">
                <a:off x="4553466" y="1947314"/>
                <a:ext cx="324383" cy="1613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מחבר ישר 299"/>
              <p:cNvCxnSpPr>
                <a:endCxn id="302" idx="0"/>
              </p:cNvCxnSpPr>
              <p:nvPr/>
            </p:nvCxnSpPr>
            <p:spPr>
              <a:xfrm rot="5400000" flipH="1" flipV="1">
                <a:off x="3248426" y="2456276"/>
                <a:ext cx="81723" cy="6344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1" name="קשת 300"/>
              <p:cNvSpPr/>
              <p:nvPr/>
            </p:nvSpPr>
            <p:spPr>
              <a:xfrm rot="5400000">
                <a:off x="4348282" y="1919398"/>
                <a:ext cx="357190" cy="375998"/>
              </a:xfrm>
              <a:prstGeom prst="arc">
                <a:avLst>
                  <a:gd name="adj1" fmla="val 16253294"/>
                  <a:gd name="adj2" fmla="val 21518501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02" name="קשת 301"/>
              <p:cNvSpPr/>
              <p:nvPr/>
            </p:nvSpPr>
            <p:spPr>
              <a:xfrm rot="16200000">
                <a:off x="3295520" y="2276588"/>
                <a:ext cx="357190" cy="375998"/>
              </a:xfrm>
              <a:prstGeom prst="arc">
                <a:avLst>
                  <a:gd name="adj1" fmla="val 17052619"/>
                  <a:gd name="adj2" fmla="val 21190327"/>
                </a:avLst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97" name="TextBox 296"/>
            <p:cNvSpPr txBox="1"/>
            <p:nvPr/>
          </p:nvSpPr>
          <p:spPr>
            <a:xfrm>
              <a:off x="4714876" y="1928802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קבוצה 330"/>
          <p:cNvGrpSpPr/>
          <p:nvPr/>
        </p:nvGrpSpPr>
        <p:grpSpPr>
          <a:xfrm>
            <a:off x="1214414" y="2213760"/>
            <a:ext cx="7929553" cy="1858182"/>
            <a:chOff x="1500166" y="1357298"/>
            <a:chExt cx="7643834" cy="1858182"/>
          </a:xfrm>
        </p:grpSpPr>
        <p:sp>
          <p:nvSpPr>
            <p:cNvPr id="326" name="מלבן מעוגל 325"/>
            <p:cNvSpPr/>
            <p:nvPr/>
          </p:nvSpPr>
          <p:spPr>
            <a:xfrm>
              <a:off x="5838594" y="1929596"/>
              <a:ext cx="3212136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003">
              <a:schemeClr val="dk2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en-US" sz="2400" b="1" dirty="0" smtClean="0">
                  <a:latin typeface="Times New Roman" pitchFamily="18" charset="0"/>
                  <a:cs typeface="+mn-cs"/>
                </a:rPr>
                <a:t> </a:t>
              </a:r>
              <a:r>
                <a:rPr lang="he-IL" sz="2400" b="1" dirty="0" smtClean="0">
                  <a:latin typeface="Times New Roman" pitchFamily="18" charset="0"/>
                  <a:cs typeface="+mn-cs"/>
                </a:rPr>
                <a:t>הפלט: </a:t>
              </a:r>
            </a:p>
            <a:p>
              <a:r>
                <a:rPr lang="he-IL" sz="2400" dirty="0" smtClean="0">
                  <a:latin typeface="Times New Roman" pitchFamily="18" charset="0"/>
                </a:rPr>
                <a:t> </a:t>
              </a:r>
              <a:r>
                <a:rPr lang="he-IL" sz="2000" dirty="0" smtClean="0">
                  <a:latin typeface="Times New Roman" pitchFamily="18" charset="0"/>
                </a:rPr>
                <a:t>תוצאת החיבור של 4 ו- 2 היא</a:t>
              </a:r>
              <a:r>
                <a:rPr lang="he-IL" sz="2000" b="1" dirty="0" smtClean="0">
                  <a:latin typeface="Times New Roman" pitchFamily="18" charset="0"/>
                  <a:cs typeface="+mn-cs"/>
                </a:rPr>
                <a:t>: 6</a:t>
              </a:r>
              <a:endParaRPr lang="he-IL" sz="2000" dirty="0"/>
            </a:p>
          </p:txBody>
        </p:sp>
        <p:grpSp>
          <p:nvGrpSpPr>
            <p:cNvPr id="22" name="קבוצה 329"/>
            <p:cNvGrpSpPr/>
            <p:nvPr/>
          </p:nvGrpSpPr>
          <p:grpSpPr>
            <a:xfrm>
              <a:off x="1500166" y="1357298"/>
              <a:ext cx="7643834" cy="714380"/>
              <a:chOff x="1500166" y="1357298"/>
              <a:chExt cx="7643834" cy="714380"/>
            </a:xfrm>
          </p:grpSpPr>
          <p:sp>
            <p:nvSpPr>
              <p:cNvPr id="328" name="TextBox 327"/>
              <p:cNvSpPr txBox="1"/>
              <p:nvPr/>
            </p:nvSpPr>
            <p:spPr>
              <a:xfrm>
                <a:off x="1500166" y="1357298"/>
                <a:ext cx="2214578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System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out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print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( </a:t>
                </a:r>
              </a:p>
              <a:p>
                <a:endParaRPr lang="he-IL" dirty="0"/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5286380" y="1394570"/>
                <a:ext cx="3857620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" </a:t>
                </a:r>
                <a:r>
                  <a:rPr lang="he-IL" sz="2000" dirty="0" smtClean="0">
                    <a:latin typeface="Times New Roman" pitchFamily="18" charset="0"/>
                    <a:cs typeface="+mn-cs"/>
                  </a:rPr>
                  <a:t>תוצאת החיבור של 4 ו- 2 היא: </a:t>
                </a:r>
                <a:r>
                  <a:rPr lang="en-US" sz="2000" dirty="0" smtClean="0">
                    <a:latin typeface="Times New Roman" pitchFamily="18" charset="0"/>
                    <a:cs typeface="+mn-cs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" )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endParaRPr lang="he-IL" dirty="0"/>
              </a:p>
            </p:txBody>
          </p:sp>
        </p:grpSp>
      </p:grpSp>
      <p:sp>
        <p:nvSpPr>
          <p:cNvPr id="75" name="מלבן מעוגל 74"/>
          <p:cNvSpPr/>
          <p:nvPr/>
        </p:nvSpPr>
        <p:spPr>
          <a:xfrm>
            <a:off x="5286380" y="5572140"/>
            <a:ext cx="3786214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מה ההבדל בין שני הפתרונות </a:t>
            </a:r>
            <a:r>
              <a:rPr lang="en-US" sz="2400" b="1" dirty="0" smtClean="0"/>
              <a:t>?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70827</TotalTime>
  <Words>594</Words>
  <Application>Microsoft Office PowerPoint</Application>
  <PresentationFormat>‫הצגה על המסך (4:3)</PresentationFormat>
  <Paragraphs>142</Paragraphs>
  <Slides>8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זרימה</vt:lpstr>
      <vt:lpstr>שקופית 1</vt:lpstr>
      <vt:lpstr>חישוב עצרת - !N</vt:lpstr>
      <vt:lpstr>חישוב עצרת -!N - תכנית בשפת JAVA</vt:lpstr>
      <vt:lpstr>עץ מעקב  - חישוב עצרת  - !N</vt:lpstr>
      <vt:lpstr>חיבור שני מספרים שלמים (פתרון א')</vt:lpstr>
      <vt:lpstr>עץ מעקב  - חיבור שני מספרים  (פתרון א')</vt:lpstr>
      <vt:lpstr>חיבור שני מספרים שלמים (פתרון ב')</vt:lpstr>
      <vt:lpstr>עץ מעקב  - חיבור שני מספרים  (פתרון ב')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רקורסיה</dc:title>
  <dc:creator>user</dc:creator>
  <cp:lastModifiedBy>user</cp:lastModifiedBy>
  <cp:revision>64</cp:revision>
  <dcterms:created xsi:type="dcterms:W3CDTF">2014-10-18T15:30:53Z</dcterms:created>
  <dcterms:modified xsi:type="dcterms:W3CDTF">2015-07-05T14:41:06Z</dcterms:modified>
</cp:coreProperties>
</file>