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כותרת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5" name="כותרת משנה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1" name="מציין מיקום של תאריך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BF4CE7E-C18F-4DA3-805A-CC6D3592A2BD}" type="datetimeFigureOut">
              <a:rPr lang="he-IL" smtClean="0"/>
              <a:t>ט"ז/אלול/תשע"ה</a:t>
            </a:fld>
            <a:endParaRPr lang="he-IL"/>
          </a:p>
        </p:txBody>
      </p:sp>
      <p:sp>
        <p:nvSpPr>
          <p:cNvPr id="18" name="מציין מיקום של כותרת תחתונה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FEA6EA2-D0FE-45F0-9E60-E584FC7018B5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F4CE7E-C18F-4DA3-805A-CC6D3592A2BD}" type="datetimeFigureOut">
              <a:rPr lang="he-IL" smtClean="0"/>
              <a:t>ט"ז/אלול/תשע"ה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A6EA2-D0FE-45F0-9E60-E584FC7018B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BF4CE7E-C18F-4DA3-805A-CC6D3592A2BD}" type="datetimeFigureOut">
              <a:rPr lang="he-IL" smtClean="0"/>
              <a:t>ט"ז/אלול/תשע"ה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FEA6EA2-D0FE-45F0-9E60-E584FC7018B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F4CE7E-C18F-4DA3-805A-CC6D3592A2BD}" type="datetimeFigureOut">
              <a:rPr lang="he-IL" smtClean="0"/>
              <a:t>ט"ז/אלול/תשע"ה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A6EA2-D0FE-45F0-9E60-E584FC7018B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F4CE7E-C18F-4DA3-805A-CC6D3592A2BD}" type="datetimeFigureOut">
              <a:rPr lang="he-IL" smtClean="0"/>
              <a:t>ט"ז/אלול/תשע"ה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FEA6EA2-D0FE-45F0-9E60-E584FC7018B5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F4CE7E-C18F-4DA3-805A-CC6D3592A2BD}" type="datetimeFigureOut">
              <a:rPr lang="he-IL" smtClean="0"/>
              <a:t>ט"ז/אלול/תשע"ה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A6EA2-D0FE-45F0-9E60-E584FC7018B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F4CE7E-C18F-4DA3-805A-CC6D3592A2BD}" type="datetimeFigureOut">
              <a:rPr lang="he-IL" smtClean="0"/>
              <a:t>ט"ז/אלול/תשע"ה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A6EA2-D0FE-45F0-9E60-E584FC7018B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F4CE7E-C18F-4DA3-805A-CC6D3592A2BD}" type="datetimeFigureOut">
              <a:rPr lang="he-IL" smtClean="0"/>
              <a:t>ט"ז/אלול/תשע"ה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A6EA2-D0FE-45F0-9E60-E584FC7018B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F4CE7E-C18F-4DA3-805A-CC6D3592A2BD}" type="datetimeFigureOut">
              <a:rPr lang="he-IL" smtClean="0"/>
              <a:t>ט"ז/אלול/תשע"ה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A6EA2-D0FE-45F0-9E60-E584FC7018B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F4CE7E-C18F-4DA3-805A-CC6D3592A2BD}" type="datetimeFigureOut">
              <a:rPr lang="he-IL" smtClean="0"/>
              <a:t>ט"ז/אלול/תשע"ה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A6EA2-D0FE-45F0-9E60-E584FC7018B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מלבן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F4CE7E-C18F-4DA3-805A-CC6D3592A2BD}" type="datetimeFigureOut">
              <a:rPr lang="he-IL" smtClean="0"/>
              <a:t>ט"ז/אלול/תשע"ה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A6EA2-D0FE-45F0-9E60-E584FC7018B5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מציין מיקום של תמונה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מציין מיקום של כותרת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1" name="מציין מיקום טקסט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27" name="מציין מיקום של תאריך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BF4CE7E-C18F-4DA3-805A-CC6D3592A2BD}" type="datetimeFigureOut">
              <a:rPr lang="he-IL" smtClean="0"/>
              <a:t>ט"ז/אלול/תשע"ה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16" name="מציין מיקום של מספר שקופית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FEA6EA2-D0FE-45F0-9E60-E584FC7018B5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286000" y="152400"/>
            <a:ext cx="6248400" cy="3276600"/>
          </a:xfrm>
        </p:spPr>
        <p:txBody>
          <a:bodyPr/>
          <a:lstStyle/>
          <a:p>
            <a:r>
              <a:rPr lang="he-IL" sz="5400" dirty="0" smtClean="0"/>
              <a:t>פתרונות מעניינים של תלמידים</a:t>
            </a:r>
            <a:endParaRPr lang="he-IL" sz="5400" dirty="0"/>
          </a:p>
        </p:txBody>
      </p:sp>
      <p:sp>
        <p:nvSpPr>
          <p:cNvPr id="3" name="כותרת 1"/>
          <p:cNvSpPr txBox="1">
            <a:spLocks/>
          </p:cNvSpPr>
          <p:nvPr/>
        </p:nvSpPr>
        <p:spPr>
          <a:xfrm>
            <a:off x="2667000" y="2286000"/>
            <a:ext cx="6248400" cy="3276600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lvl1pPr algn="r" rtl="1" eaLnBrk="1" latinLnBrk="0" hangingPunct="1">
              <a:spcBef>
                <a:spcPct val="0"/>
              </a:spcBef>
              <a:buNone/>
              <a:defRPr kumimoji="0" sz="42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he-IL" sz="5400" dirty="0" smtClean="0"/>
              <a:t>הוכן ע"י גלית שריקי</a:t>
            </a:r>
            <a:endParaRPr lang="he-IL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תרגיל שלישי:</a:t>
            </a:r>
            <a:endParaRPr lang="he-IL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52600"/>
            <a:ext cx="8135117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800" dirty="0" smtClean="0"/>
              <a:t>תשובה:</a:t>
            </a:r>
            <a:endParaRPr lang="he-IL" sz="48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9416"/>
            <a:ext cx="8001000" cy="4846320"/>
          </a:xfrm>
        </p:spPr>
        <p:txBody>
          <a:bodyPr>
            <a:normAutofit fontScale="92500" lnSpcReduction="10000"/>
          </a:bodyPr>
          <a:lstStyle/>
          <a:p>
            <a:pPr algn="l" rtl="0">
              <a:buNone/>
            </a:pPr>
            <a:r>
              <a:rPr lang="en-US" dirty="0" smtClean="0"/>
              <a:t>Stack&lt;Integer&gt; </a:t>
            </a:r>
            <a:r>
              <a:rPr lang="en-US" dirty="0" err="1" smtClean="0"/>
              <a:t>stk</a:t>
            </a:r>
            <a:r>
              <a:rPr lang="en-US" dirty="0" smtClean="0"/>
              <a:t>=new Stack&lt;Integer&gt;();</a:t>
            </a:r>
          </a:p>
          <a:p>
            <a:pPr algn="l" rtl="0">
              <a:buNone/>
            </a:pPr>
            <a:r>
              <a:rPr lang="en-US" dirty="0" smtClean="0"/>
              <a:t>String s1=“{[(“;</a:t>
            </a:r>
          </a:p>
          <a:p>
            <a:pPr algn="l" rtl="0">
              <a:buNone/>
            </a:pPr>
            <a:r>
              <a:rPr lang="en-US" dirty="0" smtClean="0"/>
              <a:t>String s2=“}])”;</a:t>
            </a:r>
          </a:p>
          <a:p>
            <a:pPr algn="l" rtl="0">
              <a:buNone/>
            </a:pPr>
            <a:r>
              <a:rPr lang="en-US" dirty="0" smtClean="0"/>
              <a:t>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=0;i&lt;</a:t>
            </a:r>
            <a:r>
              <a:rPr lang="en-US" dirty="0" err="1" smtClean="0"/>
              <a:t>st.length</a:t>
            </a:r>
            <a:r>
              <a:rPr lang="en-US" dirty="0" smtClean="0"/>
              <a:t>();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pPr algn="l" rtl="0">
              <a:buNone/>
            </a:pPr>
            <a:r>
              <a:rPr lang="en-US" dirty="0" smtClean="0"/>
              <a:t>{</a:t>
            </a:r>
          </a:p>
          <a:p>
            <a:pPr algn="l" rt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ch</a:t>
            </a:r>
            <a:r>
              <a:rPr lang="en-US" dirty="0" smtClean="0"/>
              <a:t>=</a:t>
            </a:r>
            <a:r>
              <a:rPr lang="en-US" dirty="0" err="1" smtClean="0"/>
              <a:t>st.charAt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);</a:t>
            </a:r>
          </a:p>
          <a:p>
            <a:pPr algn="l" rtl="0">
              <a:buNone/>
            </a:pPr>
            <a:r>
              <a:rPr lang="en-US" dirty="0" smtClean="0"/>
              <a:t>	if(s1.indexOf(</a:t>
            </a:r>
            <a:r>
              <a:rPr lang="en-US" dirty="0" err="1" smtClean="0"/>
              <a:t>ch</a:t>
            </a:r>
            <a:r>
              <a:rPr lang="en-US" dirty="0" smtClean="0"/>
              <a:t>)!=-1)</a:t>
            </a:r>
          </a:p>
          <a:p>
            <a:pPr algn="l" rtl="0">
              <a:buNone/>
            </a:pPr>
            <a:r>
              <a:rPr lang="en-US" dirty="0" smtClean="0"/>
              <a:t>	{</a:t>
            </a:r>
          </a:p>
          <a:p>
            <a:pPr algn="l" rtl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stk.push</a:t>
            </a:r>
            <a:r>
              <a:rPr lang="en-US" dirty="0" smtClean="0"/>
              <a:t>(</a:t>
            </a:r>
            <a:r>
              <a:rPr lang="en-US" dirty="0" err="1" smtClean="0"/>
              <a:t>ch</a:t>
            </a:r>
            <a:r>
              <a:rPr lang="en-US" dirty="0" smtClean="0"/>
              <a:t>);</a:t>
            </a:r>
          </a:p>
          <a:p>
            <a:pPr algn="l" rtl="0">
              <a:buNone/>
            </a:pPr>
            <a:r>
              <a:rPr lang="en-US" dirty="0" smtClean="0"/>
              <a:t>	}</a:t>
            </a:r>
          </a:p>
          <a:p>
            <a:pPr algn="l" rtl="0">
              <a:buNone/>
            </a:pPr>
            <a:r>
              <a:rPr lang="en-US" dirty="0" smtClean="0"/>
              <a:t>	</a:t>
            </a:r>
            <a:endParaRPr lang="he-I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המשך תשובה: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>
              <a:buNone/>
            </a:pPr>
            <a:r>
              <a:rPr lang="en-US" dirty="0" smtClean="0"/>
              <a:t>	else if(s2.indexOf(</a:t>
            </a:r>
            <a:r>
              <a:rPr lang="en-US" dirty="0" err="1" smtClean="0"/>
              <a:t>ch</a:t>
            </a:r>
            <a:r>
              <a:rPr lang="en-US" dirty="0" smtClean="0"/>
              <a:t>)!=-1)</a:t>
            </a:r>
          </a:p>
          <a:p>
            <a:pPr algn="l" rtl="0">
              <a:buNone/>
            </a:pPr>
            <a:r>
              <a:rPr lang="en-US" dirty="0" smtClean="0"/>
              <a:t>	{</a:t>
            </a:r>
          </a:p>
          <a:p>
            <a:pPr algn="l" rtl="0">
              <a:buNone/>
            </a:pPr>
            <a:r>
              <a:rPr lang="en-US" dirty="0" smtClean="0"/>
              <a:t>		if(</a:t>
            </a:r>
            <a:r>
              <a:rPr lang="en-US" dirty="0" err="1" smtClean="0"/>
              <a:t>stk.isEmpty</a:t>
            </a:r>
            <a:r>
              <a:rPr lang="en-US" dirty="0" smtClean="0"/>
              <a:t>()||</a:t>
            </a:r>
            <a:r>
              <a:rPr lang="en-US" dirty="0" err="1" smtClean="0"/>
              <a:t>stk.top</a:t>
            </a:r>
            <a:r>
              <a:rPr lang="en-US" dirty="0" smtClean="0"/>
              <a:t>()!=s1.charAt(s2.indexOf(</a:t>
            </a:r>
            <a:r>
              <a:rPr lang="en-US" dirty="0" err="1" smtClean="0"/>
              <a:t>ch</a:t>
            </a:r>
            <a:r>
              <a:rPr lang="en-US" dirty="0" smtClean="0"/>
              <a:t>))</a:t>
            </a:r>
          </a:p>
          <a:p>
            <a:pPr algn="l" rtl="0">
              <a:buNone/>
            </a:pPr>
            <a:r>
              <a:rPr lang="en-US" dirty="0" smtClean="0"/>
              <a:t>		{</a:t>
            </a:r>
          </a:p>
          <a:p>
            <a:pPr algn="l" rtl="0">
              <a:buNone/>
            </a:pPr>
            <a:r>
              <a:rPr lang="en-US" dirty="0" smtClean="0"/>
              <a:t>			return false;</a:t>
            </a:r>
          </a:p>
          <a:p>
            <a:pPr algn="l" rtl="0">
              <a:buNone/>
            </a:pPr>
            <a:r>
              <a:rPr lang="en-US" dirty="0" smtClean="0"/>
              <a:t>		}</a:t>
            </a:r>
          </a:p>
          <a:p>
            <a:pPr algn="l" rtl="0">
              <a:buNone/>
            </a:pPr>
            <a:r>
              <a:rPr lang="en-US" dirty="0" smtClean="0"/>
              <a:t>		stk.pop();</a:t>
            </a:r>
          </a:p>
          <a:p>
            <a:pPr algn="l" rtl="0">
              <a:buNone/>
            </a:pPr>
            <a:r>
              <a:rPr lang="en-US" dirty="0" smtClean="0"/>
              <a:t>	}</a:t>
            </a:r>
          </a:p>
          <a:p>
            <a:pPr algn="l" rtl="0">
              <a:buNone/>
            </a:pPr>
            <a:r>
              <a:rPr lang="en-US" dirty="0" smtClean="0"/>
              <a:t>	return </a:t>
            </a:r>
            <a:r>
              <a:rPr lang="en-US" dirty="0" err="1" smtClean="0"/>
              <a:t>stk.isEmpty</a:t>
            </a:r>
            <a:r>
              <a:rPr lang="en-US" dirty="0" smtClean="0"/>
              <a:t>();</a:t>
            </a:r>
          </a:p>
          <a:p>
            <a:pPr algn="l" rtl="0">
              <a:buNone/>
            </a:pPr>
            <a:r>
              <a:rPr lang="en-US" dirty="0" smtClean="0"/>
              <a:t>}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800" dirty="0" smtClean="0"/>
              <a:t>תרגיל רביעי:</a:t>
            </a:r>
            <a:endParaRPr lang="he-IL" sz="48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667000"/>
            <a:ext cx="7696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200400" y="1828800"/>
            <a:ext cx="46482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כתוב את הפעולה 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compareTo</a:t>
            </a:r>
            <a:endParaRPr lang="he-I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5400" dirty="0" smtClean="0"/>
              <a:t>תשובה:</a:t>
            </a:r>
            <a:endParaRPr lang="he-IL" sz="54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public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compareTo</a:t>
            </a:r>
            <a:r>
              <a:rPr lang="en-US" dirty="0" smtClean="0"/>
              <a:t>(Date </a:t>
            </a:r>
            <a:r>
              <a:rPr lang="en-US" dirty="0" err="1" smtClean="0"/>
              <a:t>date</a:t>
            </a:r>
            <a:r>
              <a:rPr lang="en-US" dirty="0" smtClean="0"/>
              <a:t>)</a:t>
            </a:r>
          </a:p>
          <a:p>
            <a:pPr algn="l" rtl="0">
              <a:buNone/>
            </a:pPr>
            <a:r>
              <a:rPr lang="en-US" dirty="0" smtClean="0"/>
              <a:t>{</a:t>
            </a:r>
          </a:p>
          <a:p>
            <a:pPr algn="l" rtl="0">
              <a:buNone/>
            </a:pPr>
            <a:r>
              <a:rPr lang="en-US" dirty="0" smtClean="0"/>
              <a:t>	return 10000*(</a:t>
            </a:r>
            <a:r>
              <a:rPr lang="en-US" dirty="0" err="1" smtClean="0"/>
              <a:t>this.year-date.year</a:t>
            </a:r>
            <a:r>
              <a:rPr lang="en-US" dirty="0" smtClean="0"/>
              <a:t>)+</a:t>
            </a:r>
          </a:p>
          <a:p>
            <a:pPr algn="l" rtl="0">
              <a:buNone/>
            </a:pPr>
            <a:r>
              <a:rPr lang="en-US" dirty="0" smtClean="0"/>
              <a:t>	           1000*(</a:t>
            </a:r>
            <a:r>
              <a:rPr lang="en-US" dirty="0" err="1" smtClean="0"/>
              <a:t>this.month-date.month</a:t>
            </a:r>
            <a:r>
              <a:rPr lang="en-US" dirty="0" smtClean="0"/>
              <a:t>)+</a:t>
            </a:r>
          </a:p>
          <a:p>
            <a:pPr algn="l" rtl="0">
              <a:buNone/>
            </a:pPr>
            <a:r>
              <a:rPr lang="en-US" dirty="0" smtClean="0"/>
              <a:t>		    10*(</a:t>
            </a:r>
            <a:r>
              <a:rPr lang="en-US" dirty="0" err="1" smtClean="0"/>
              <a:t>this.day-date.day</a:t>
            </a:r>
            <a:r>
              <a:rPr lang="en-US" dirty="0" smtClean="0"/>
              <a:t>)+</a:t>
            </a:r>
          </a:p>
          <a:p>
            <a:pPr algn="l" rtl="0">
              <a:buNone/>
            </a:pPr>
            <a:r>
              <a:rPr lang="en-US" dirty="0" smtClean="0"/>
              <a:t>}</a:t>
            </a:r>
            <a:endParaRPr lang="he-I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800" dirty="0" smtClean="0"/>
              <a:t>תרגיל ראשון</a:t>
            </a:r>
            <a:endParaRPr lang="he-IL" sz="48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2514600"/>
            <a:ext cx="7239000" cy="3941136"/>
          </a:xfrm>
        </p:spPr>
        <p:txBody>
          <a:bodyPr/>
          <a:lstStyle/>
          <a:p>
            <a:r>
              <a:rPr lang="he-IL" dirty="0" smtClean="0"/>
              <a:t>כתבו פעולה המקבלת רשימה </a:t>
            </a:r>
            <a:r>
              <a:rPr lang="he-IL" smtClean="0"/>
              <a:t>והופכת אותה. </a:t>
            </a:r>
            <a:r>
              <a:rPr lang="he-IL" dirty="0" smtClean="0"/>
              <a:t>ביעילות </a:t>
            </a:r>
            <a:r>
              <a:rPr lang="en-US" dirty="0" smtClean="0"/>
              <a:t>o(n)</a:t>
            </a:r>
          </a:p>
          <a:p>
            <a:pPr algn="l" rtl="0"/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dirty="0" smtClean="0"/>
              <a:t>תשובה</a:t>
            </a:r>
            <a:endParaRPr lang="he-IL" sz="44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524000"/>
            <a:ext cx="7239000" cy="4846320"/>
          </a:xfrm>
        </p:spPr>
        <p:txBody>
          <a:bodyPr>
            <a:normAutofit fontScale="85000" lnSpcReduction="20000"/>
          </a:bodyPr>
          <a:lstStyle/>
          <a:p>
            <a:pPr algn="l" rtl="0">
              <a:buNone/>
            </a:pPr>
            <a:r>
              <a:rPr lang="en-US" dirty="0" smtClean="0"/>
              <a:t>public static void what (List&lt;Integer&gt; </a:t>
            </a:r>
            <a:r>
              <a:rPr lang="en-US" dirty="0" err="1" smtClean="0"/>
              <a:t>lst</a:t>
            </a:r>
            <a:r>
              <a:rPr lang="en-US" dirty="0" smtClean="0"/>
              <a:t>)</a:t>
            </a:r>
          </a:p>
          <a:p>
            <a:pPr algn="l" rtl="0">
              <a:buNone/>
            </a:pPr>
            <a:r>
              <a:rPr lang="en-US" dirty="0" smtClean="0"/>
              <a:t>{</a:t>
            </a:r>
          </a:p>
          <a:p>
            <a:pPr algn="l" rtl="0">
              <a:buNone/>
            </a:pPr>
            <a:r>
              <a:rPr lang="en-US" dirty="0" smtClean="0"/>
              <a:t>	if (</a:t>
            </a:r>
            <a:r>
              <a:rPr lang="en-US" dirty="0" err="1" smtClean="0"/>
              <a:t>lst.getFirst</a:t>
            </a:r>
            <a:r>
              <a:rPr lang="en-US" dirty="0" smtClean="0"/>
              <a:t>()!=null)</a:t>
            </a:r>
          </a:p>
          <a:p>
            <a:pPr algn="l" rtl="0">
              <a:buNone/>
            </a:pPr>
            <a:r>
              <a:rPr lang="en-US" dirty="0" smtClean="0"/>
              <a:t>	{	</a:t>
            </a:r>
          </a:p>
          <a:p>
            <a:pPr algn="l" rtl="0">
              <a:buNone/>
            </a:pPr>
            <a:r>
              <a:rPr lang="en-US" dirty="0" smtClean="0"/>
              <a:t>		Node&lt;Integer&gt; pos=</a:t>
            </a:r>
            <a:r>
              <a:rPr lang="en-US" dirty="0" err="1" smtClean="0"/>
              <a:t>lst.getFirst</a:t>
            </a:r>
            <a:r>
              <a:rPr lang="en-US" dirty="0" smtClean="0"/>
              <a:t>().</a:t>
            </a:r>
            <a:r>
              <a:rPr lang="en-US" dirty="0" err="1" smtClean="0"/>
              <a:t>getNext</a:t>
            </a:r>
            <a:r>
              <a:rPr lang="en-US" dirty="0" smtClean="0"/>
              <a:t>();</a:t>
            </a:r>
          </a:p>
          <a:p>
            <a:pPr algn="l" rtl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lst.getFirst</a:t>
            </a:r>
            <a:r>
              <a:rPr lang="en-US" dirty="0" smtClean="0"/>
              <a:t>().</a:t>
            </a:r>
            <a:r>
              <a:rPr lang="en-US" dirty="0" err="1" smtClean="0"/>
              <a:t>setNext</a:t>
            </a:r>
            <a:r>
              <a:rPr lang="en-US" dirty="0" smtClean="0"/>
              <a:t>(null);</a:t>
            </a:r>
          </a:p>
          <a:p>
            <a:pPr algn="l" rtl="0">
              <a:buNone/>
            </a:pPr>
            <a:r>
              <a:rPr lang="en-US" dirty="0" smtClean="0"/>
              <a:t>		while (pos!=null)</a:t>
            </a:r>
          </a:p>
          <a:p>
            <a:pPr algn="l" rtl="0">
              <a:buNone/>
            </a:pPr>
            <a:r>
              <a:rPr lang="en-US" dirty="0" smtClean="0"/>
              <a:t>		{</a:t>
            </a:r>
          </a:p>
          <a:p>
            <a:pPr algn="l" rtl="0">
              <a:buNone/>
            </a:pPr>
            <a:r>
              <a:rPr lang="en-US" dirty="0" smtClean="0"/>
              <a:t>			</a:t>
            </a:r>
            <a:r>
              <a:rPr lang="en-US" dirty="0" err="1" smtClean="0"/>
              <a:t>lst.insert</a:t>
            </a:r>
            <a:r>
              <a:rPr lang="en-US" dirty="0" smtClean="0"/>
              <a:t> (null, </a:t>
            </a:r>
            <a:r>
              <a:rPr lang="en-US" dirty="0" err="1" smtClean="0"/>
              <a:t>pos.getInfo</a:t>
            </a:r>
            <a:r>
              <a:rPr lang="en-US" dirty="0" smtClean="0"/>
              <a:t>());</a:t>
            </a:r>
          </a:p>
          <a:p>
            <a:pPr algn="l" rtl="0">
              <a:buNone/>
            </a:pPr>
            <a:r>
              <a:rPr lang="en-US" dirty="0" smtClean="0"/>
              <a:t>			pos=</a:t>
            </a:r>
            <a:r>
              <a:rPr lang="en-US" dirty="0" err="1" smtClean="0"/>
              <a:t>pos.getNext</a:t>
            </a:r>
            <a:r>
              <a:rPr lang="en-US" dirty="0" smtClean="0"/>
              <a:t>();</a:t>
            </a:r>
          </a:p>
          <a:p>
            <a:pPr algn="l" rtl="0">
              <a:buNone/>
            </a:pPr>
            <a:r>
              <a:rPr lang="en-US" dirty="0" smtClean="0"/>
              <a:t>		}</a:t>
            </a:r>
          </a:p>
          <a:p>
            <a:pPr algn="l" rtl="0">
              <a:buNone/>
            </a:pPr>
            <a:r>
              <a:rPr lang="en-US" dirty="0" smtClean="0"/>
              <a:t>	}</a:t>
            </a:r>
          </a:p>
          <a:p>
            <a:pPr algn="l" rtl="0">
              <a:buNone/>
            </a:pPr>
            <a:r>
              <a:rPr lang="en-US" dirty="0" smtClean="0"/>
              <a:t>}</a:t>
            </a:r>
          </a:p>
          <a:p>
            <a:pPr algn="l" rtl="0"/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800" dirty="0" smtClean="0"/>
              <a:t>תרגיל שני</a:t>
            </a:r>
            <a:endParaRPr lang="he-IL" sz="4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7900881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019800" y="5791200"/>
            <a:ext cx="16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ביעילות </a:t>
            </a:r>
            <a:r>
              <a:rPr lang="en-US" dirty="0" smtClean="0"/>
              <a:t>o(n)</a:t>
            </a:r>
            <a:endParaRPr lang="he-I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800" dirty="0" smtClean="0"/>
              <a:t>תשובה</a:t>
            </a:r>
            <a:endParaRPr lang="he-IL" sz="48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9416"/>
            <a:ext cx="8001000" cy="4846320"/>
          </a:xfrm>
        </p:spPr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en-US" dirty="0" smtClean="0"/>
              <a:t>public static void disconnect (Node&lt;Integer&gt; 						chain1,Node&lt;Integer&gt;  chain2)</a:t>
            </a:r>
          </a:p>
          <a:p>
            <a:pPr algn="l" rtl="0">
              <a:buNone/>
            </a:pPr>
            <a:r>
              <a:rPr lang="en-US" dirty="0" smtClean="0"/>
              <a:t>{</a:t>
            </a:r>
          </a:p>
          <a:p>
            <a:pPr algn="l" rtl="0">
              <a:buNone/>
            </a:pPr>
            <a:r>
              <a:rPr lang="en-US" dirty="0" smtClean="0"/>
              <a:t>	Node&lt;Integer&gt; t=chain1;</a:t>
            </a:r>
          </a:p>
          <a:p>
            <a:pPr algn="l" rtl="0">
              <a:buNone/>
            </a:pPr>
            <a:r>
              <a:rPr lang="en-US" dirty="0" smtClean="0"/>
              <a:t>	Node&lt;Integer&gt; w=chain2;</a:t>
            </a:r>
          </a:p>
          <a:p>
            <a:pPr algn="l" rt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x=0;</a:t>
            </a:r>
          </a:p>
          <a:p>
            <a:pPr algn="l" rt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y=0;</a:t>
            </a:r>
          </a:p>
          <a:p>
            <a:pPr algn="l" rtl="0">
              <a:buNone/>
            </a:pPr>
            <a:r>
              <a:rPr lang="en-US" dirty="0" smtClean="0"/>
              <a:t>	while(chain1!=null)</a:t>
            </a:r>
          </a:p>
          <a:p>
            <a:pPr algn="l" rtl="0">
              <a:buNone/>
            </a:pPr>
            <a:r>
              <a:rPr lang="en-US" dirty="0" smtClean="0"/>
              <a:t>	{</a:t>
            </a:r>
          </a:p>
          <a:p>
            <a:pPr algn="l" rtl="0">
              <a:buNone/>
            </a:pPr>
            <a:r>
              <a:rPr lang="en-US" dirty="0" smtClean="0"/>
              <a:t>		x++;</a:t>
            </a:r>
          </a:p>
          <a:p>
            <a:pPr algn="l" rtl="0">
              <a:buNone/>
            </a:pPr>
            <a:r>
              <a:rPr lang="en-US" dirty="0" smtClean="0"/>
              <a:t>		chain1=chain1.getNext();</a:t>
            </a:r>
          </a:p>
          <a:p>
            <a:pPr algn="l" rtl="0">
              <a:buNone/>
            </a:pPr>
            <a:r>
              <a:rPr lang="en-US" dirty="0" smtClean="0"/>
              <a:t>	}</a:t>
            </a:r>
          </a:p>
          <a:p>
            <a:pPr algn="l" rtl="0">
              <a:buNone/>
            </a:pPr>
            <a:endParaRPr lang="he-IL" dirty="0"/>
          </a:p>
        </p:txBody>
      </p:sp>
      <p:sp>
        <p:nvSpPr>
          <p:cNvPr id="4" name="סוגר מסולסל ימני 3"/>
          <p:cNvSpPr/>
          <p:nvPr/>
        </p:nvSpPr>
        <p:spPr>
          <a:xfrm>
            <a:off x="5181600" y="4572000"/>
            <a:ext cx="533400" cy="1600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5791200" y="4953000"/>
            <a:ext cx="18288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ספירת מספר האברים בשרשרת הראשונה</a:t>
            </a:r>
            <a:endParaRPr lang="he-I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800" dirty="0" smtClean="0"/>
              <a:t>המשך התשובה:</a:t>
            </a:r>
            <a:endParaRPr lang="he-IL" sz="48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2286000"/>
            <a:ext cx="7239000" cy="4169736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while(chain2!=null)</a:t>
            </a:r>
          </a:p>
          <a:p>
            <a:pPr algn="l" rtl="0">
              <a:buNone/>
            </a:pPr>
            <a:r>
              <a:rPr lang="en-US" dirty="0" smtClean="0"/>
              <a:t>{</a:t>
            </a:r>
          </a:p>
          <a:p>
            <a:pPr algn="l" rtl="0">
              <a:buNone/>
            </a:pPr>
            <a:r>
              <a:rPr lang="en-US" dirty="0" smtClean="0"/>
              <a:t>	y++;</a:t>
            </a:r>
          </a:p>
          <a:p>
            <a:pPr algn="l" rtl="0">
              <a:buNone/>
            </a:pPr>
            <a:r>
              <a:rPr lang="en-US" dirty="0" smtClean="0"/>
              <a:t>	chain2=chain2.getNext();</a:t>
            </a:r>
          </a:p>
          <a:p>
            <a:pPr algn="l" rtl="0">
              <a:buNone/>
            </a:pPr>
            <a:r>
              <a:rPr lang="en-US" dirty="0" smtClean="0"/>
              <a:t>}</a:t>
            </a:r>
          </a:p>
          <a:p>
            <a:pPr algn="l" rtl="0">
              <a:buNone/>
            </a:pPr>
            <a:endParaRPr lang="he-IL" dirty="0"/>
          </a:p>
        </p:txBody>
      </p:sp>
      <p:sp>
        <p:nvSpPr>
          <p:cNvPr id="4" name="סוגר מסולסל ימני 3"/>
          <p:cNvSpPr/>
          <p:nvPr/>
        </p:nvSpPr>
        <p:spPr>
          <a:xfrm>
            <a:off x="4648200" y="2743200"/>
            <a:ext cx="533400" cy="1600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5257800" y="3124200"/>
            <a:ext cx="18288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ספירת מספר האברים בשרשרת </a:t>
            </a:r>
            <a:r>
              <a:rPr lang="he-IL" dirty="0" err="1" smtClean="0"/>
              <a:t>השניה</a:t>
            </a:r>
            <a:endParaRPr lang="he-I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sz="4000" dirty="0" smtClean="0"/>
              <a:t>המשך התשובה: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>
              <a:buNone/>
            </a:pPr>
            <a:r>
              <a:rPr lang="en-US" dirty="0" smtClean="0"/>
              <a:t>if(x&gt;y)</a:t>
            </a:r>
          </a:p>
          <a:p>
            <a:pPr algn="l" rtl="0">
              <a:buNone/>
            </a:pPr>
            <a:r>
              <a:rPr lang="en-US" dirty="0" smtClean="0"/>
              <a:t>{</a:t>
            </a:r>
          </a:p>
          <a:p>
            <a:pPr algn="l" rtl="0">
              <a:buNone/>
            </a:pPr>
            <a:r>
              <a:rPr lang="en-US" dirty="0" smtClean="0"/>
              <a:t>	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=1;i&lt;=x-</a:t>
            </a:r>
            <a:r>
              <a:rPr lang="en-US" dirty="0" err="1" smtClean="0"/>
              <a:t>y;i</a:t>
            </a:r>
            <a:r>
              <a:rPr lang="en-US" dirty="0" smtClean="0"/>
              <a:t>++)</a:t>
            </a:r>
          </a:p>
          <a:p>
            <a:pPr algn="l" rtl="0">
              <a:buNone/>
            </a:pPr>
            <a:r>
              <a:rPr lang="en-US" dirty="0" smtClean="0"/>
              <a:t>	{</a:t>
            </a:r>
          </a:p>
          <a:p>
            <a:pPr algn="l" rtl="0">
              <a:buNone/>
            </a:pPr>
            <a:r>
              <a:rPr lang="en-US" dirty="0" smtClean="0"/>
              <a:t>		t=</a:t>
            </a:r>
            <a:r>
              <a:rPr lang="en-US" dirty="0" err="1" smtClean="0"/>
              <a:t>t.getNext</a:t>
            </a:r>
            <a:r>
              <a:rPr lang="en-US" dirty="0" smtClean="0"/>
              <a:t>();</a:t>
            </a:r>
          </a:p>
          <a:p>
            <a:pPr algn="l" rtl="0">
              <a:buNone/>
            </a:pPr>
            <a:r>
              <a:rPr lang="en-US" dirty="0" smtClean="0"/>
              <a:t>	}</a:t>
            </a:r>
          </a:p>
          <a:p>
            <a:pPr algn="l" rtl="0">
              <a:buNone/>
            </a:pPr>
            <a:r>
              <a:rPr lang="en-US" dirty="0" smtClean="0"/>
              <a:t>}</a:t>
            </a:r>
          </a:p>
          <a:p>
            <a:pPr algn="l" rtl="0">
              <a:buNone/>
            </a:pPr>
            <a:r>
              <a:rPr lang="en-US" dirty="0" smtClean="0"/>
              <a:t>else if(x&lt;y)</a:t>
            </a:r>
          </a:p>
          <a:p>
            <a:pPr algn="l" rtl="0">
              <a:buNone/>
            </a:pPr>
            <a:r>
              <a:rPr lang="en-US" dirty="0" smtClean="0"/>
              <a:t>{</a:t>
            </a:r>
          </a:p>
          <a:p>
            <a:pPr algn="l" rtl="0">
              <a:buNone/>
            </a:pPr>
            <a:r>
              <a:rPr lang="en-US" dirty="0" smtClean="0"/>
              <a:t>	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=1;i&lt;=y-</a:t>
            </a:r>
            <a:r>
              <a:rPr lang="en-US" dirty="0" err="1" smtClean="0"/>
              <a:t>x;i</a:t>
            </a:r>
            <a:r>
              <a:rPr lang="en-US" dirty="0" smtClean="0"/>
              <a:t>++)</a:t>
            </a:r>
          </a:p>
          <a:p>
            <a:pPr algn="l" rtl="0">
              <a:buNone/>
            </a:pPr>
            <a:r>
              <a:rPr lang="en-US" dirty="0" smtClean="0"/>
              <a:t>	{</a:t>
            </a:r>
          </a:p>
          <a:p>
            <a:pPr algn="l" rtl="0">
              <a:buNone/>
            </a:pPr>
            <a:r>
              <a:rPr lang="en-US" dirty="0" smtClean="0"/>
              <a:t>		w=</a:t>
            </a:r>
            <a:r>
              <a:rPr lang="en-US" dirty="0" err="1" smtClean="0"/>
              <a:t>w.getNext</a:t>
            </a:r>
            <a:r>
              <a:rPr lang="en-US" dirty="0" smtClean="0"/>
              <a:t>();</a:t>
            </a:r>
          </a:p>
          <a:p>
            <a:pPr algn="l" rtl="0">
              <a:buNone/>
            </a:pPr>
            <a:r>
              <a:rPr lang="en-US" dirty="0" smtClean="0"/>
              <a:t>	}</a:t>
            </a:r>
          </a:p>
          <a:p>
            <a:pPr algn="l" rtl="0">
              <a:buNone/>
            </a:pPr>
            <a:r>
              <a:rPr lang="en-US" dirty="0" smtClean="0"/>
              <a:t>}</a:t>
            </a:r>
          </a:p>
          <a:p>
            <a:pPr algn="l" rtl="0">
              <a:buNone/>
            </a:pPr>
            <a:endParaRPr lang="he-IL" dirty="0"/>
          </a:p>
        </p:txBody>
      </p:sp>
      <p:sp>
        <p:nvSpPr>
          <p:cNvPr id="4" name="סוגר מסולסל ימני 3"/>
          <p:cNvSpPr/>
          <p:nvPr/>
        </p:nvSpPr>
        <p:spPr>
          <a:xfrm>
            <a:off x="3657600" y="1600200"/>
            <a:ext cx="1143000" cy="4419600"/>
          </a:xfrm>
          <a:prstGeom prst="rightBrace">
            <a:avLst>
              <a:gd name="adj1" fmla="val 8333"/>
              <a:gd name="adj2" fmla="val 5131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5029200" y="2895600"/>
            <a:ext cx="1676400" cy="2031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מקדם את ההפניה של השרשרת הארוכה יותר למקום המקביל לה בשרשרת הקצרה</a:t>
            </a:r>
            <a:endParaRPr lang="he-I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sz="3600" dirty="0" smtClean="0"/>
              <a:t>המשך התשובה: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981200"/>
            <a:ext cx="7239000" cy="4474536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while(</a:t>
            </a:r>
            <a:r>
              <a:rPr lang="en-US" dirty="0" err="1" smtClean="0"/>
              <a:t>t.getNext</a:t>
            </a:r>
            <a:r>
              <a:rPr lang="en-US" dirty="0" smtClean="0"/>
              <a:t>()!=</a:t>
            </a:r>
            <a:r>
              <a:rPr lang="en-US" dirty="0" err="1" smtClean="0"/>
              <a:t>w.getNext</a:t>
            </a:r>
            <a:r>
              <a:rPr lang="en-US" dirty="0" smtClean="0"/>
              <a:t>())</a:t>
            </a:r>
          </a:p>
          <a:p>
            <a:pPr algn="l" rtl="0">
              <a:buNone/>
            </a:pPr>
            <a:r>
              <a:rPr lang="en-US" dirty="0" smtClean="0"/>
              <a:t>{</a:t>
            </a:r>
          </a:p>
          <a:p>
            <a:pPr algn="l" rtl="0">
              <a:buNone/>
            </a:pPr>
            <a:r>
              <a:rPr lang="en-US" dirty="0" smtClean="0"/>
              <a:t>	t=</a:t>
            </a:r>
            <a:r>
              <a:rPr lang="en-US" dirty="0" err="1" smtClean="0"/>
              <a:t>t.getNext</a:t>
            </a:r>
            <a:r>
              <a:rPr lang="en-US" dirty="0" smtClean="0"/>
              <a:t>();</a:t>
            </a:r>
          </a:p>
          <a:p>
            <a:pPr algn="l" rtl="0">
              <a:buNone/>
            </a:pPr>
            <a:r>
              <a:rPr lang="en-US" dirty="0" smtClean="0"/>
              <a:t>	w=</a:t>
            </a:r>
            <a:r>
              <a:rPr lang="en-US" dirty="0" err="1" smtClean="0"/>
              <a:t>w.getNext</a:t>
            </a:r>
            <a:r>
              <a:rPr lang="en-US" dirty="0" smtClean="0"/>
              <a:t>();</a:t>
            </a:r>
          </a:p>
          <a:p>
            <a:pPr algn="l" rtl="0">
              <a:buNone/>
            </a:pPr>
            <a:r>
              <a:rPr lang="en-US" dirty="0" smtClean="0"/>
              <a:t>}</a:t>
            </a:r>
          </a:p>
          <a:p>
            <a:pPr algn="l" rtl="0">
              <a:buNone/>
            </a:pPr>
            <a:endParaRPr lang="he-IL" dirty="0"/>
          </a:p>
        </p:txBody>
      </p:sp>
      <p:sp>
        <p:nvSpPr>
          <p:cNvPr id="4" name="סוגר מסולסל ימני 3"/>
          <p:cNvSpPr/>
          <p:nvPr/>
        </p:nvSpPr>
        <p:spPr>
          <a:xfrm>
            <a:off x="5638800" y="2209800"/>
            <a:ext cx="609600" cy="1752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6248400" y="2286000"/>
            <a:ext cx="1828800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התקדמות במקביל על שתי השרשראות עד אשר נתקלים בחוליה הבאה המשותפת.</a:t>
            </a:r>
            <a:endParaRPr lang="he-I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e-IL" sz="4000" dirty="0" smtClean="0"/>
              <a:t>המשך התשובה-</a:t>
            </a:r>
            <a:br>
              <a:rPr lang="he-IL" sz="4000" dirty="0" smtClean="0"/>
            </a:br>
            <a:r>
              <a:rPr lang="he-IL" sz="4000" dirty="0" smtClean="0"/>
              <a:t>ניתוק ויצירת השרשרת החדשה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752600"/>
            <a:ext cx="7239000" cy="4703136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/>
              <a:t>Node&lt;Integer&gt; r=</a:t>
            </a:r>
            <a:r>
              <a:rPr lang="en-US" dirty="0" err="1" smtClean="0"/>
              <a:t>t.getNext</a:t>
            </a:r>
            <a:r>
              <a:rPr lang="en-US" dirty="0" smtClean="0"/>
              <a:t>();</a:t>
            </a:r>
          </a:p>
          <a:p>
            <a:pPr algn="l" rtl="0">
              <a:buNone/>
            </a:pPr>
            <a:r>
              <a:rPr lang="en-US" dirty="0" smtClean="0"/>
              <a:t>while(r!=null)</a:t>
            </a:r>
          </a:p>
          <a:p>
            <a:pPr algn="l" rtl="0">
              <a:buNone/>
            </a:pPr>
            <a:r>
              <a:rPr lang="en-US" dirty="0" smtClean="0"/>
              <a:t>{</a:t>
            </a:r>
          </a:p>
          <a:p>
            <a:pPr algn="l" rt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t.setNext</a:t>
            </a:r>
            <a:r>
              <a:rPr lang="en-US" dirty="0" smtClean="0"/>
              <a:t>(new Node&lt;Integer&gt; (</a:t>
            </a:r>
            <a:r>
              <a:rPr lang="en-US" dirty="0" err="1" smtClean="0"/>
              <a:t>r.getInfo</a:t>
            </a:r>
            <a:r>
              <a:rPr lang="en-US" dirty="0" smtClean="0"/>
              <a:t>()));</a:t>
            </a:r>
          </a:p>
          <a:p>
            <a:pPr algn="l" rtl="0">
              <a:buNone/>
            </a:pPr>
            <a:r>
              <a:rPr lang="en-US" dirty="0" smtClean="0"/>
              <a:t>	t=</a:t>
            </a:r>
            <a:r>
              <a:rPr lang="en-US" dirty="0" err="1" smtClean="0"/>
              <a:t>t.getNext</a:t>
            </a:r>
            <a:r>
              <a:rPr lang="en-US" dirty="0" smtClean="0"/>
              <a:t>();</a:t>
            </a:r>
          </a:p>
          <a:p>
            <a:pPr algn="l" rtl="0">
              <a:buNone/>
            </a:pPr>
            <a:r>
              <a:rPr lang="en-US" dirty="0" smtClean="0"/>
              <a:t>	r=</a:t>
            </a:r>
            <a:r>
              <a:rPr lang="en-US" dirty="0" err="1" smtClean="0"/>
              <a:t>r.getNext</a:t>
            </a:r>
            <a:r>
              <a:rPr lang="en-US" dirty="0" smtClean="0"/>
              <a:t>();</a:t>
            </a:r>
          </a:p>
          <a:p>
            <a:pPr algn="l" rtl="0">
              <a:buNone/>
            </a:pPr>
            <a:r>
              <a:rPr lang="en-US" dirty="0" smtClean="0"/>
              <a:t>}</a:t>
            </a:r>
          </a:p>
          <a:p>
            <a:pPr algn="l" rtl="0">
              <a:buNone/>
            </a:pPr>
            <a:r>
              <a:rPr lang="en-US" dirty="0" smtClean="0"/>
              <a:t>}</a:t>
            </a:r>
          </a:p>
          <a:p>
            <a:pPr algn="l" rtl="0">
              <a:buNone/>
            </a:pPr>
            <a:r>
              <a:rPr lang="en-US" dirty="0" smtClean="0"/>
              <a:t>}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שפע">
  <a:themeElements>
    <a:clrScheme name="שפע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שפע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שפע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2981</TotalTime>
  <Words>151</Words>
  <Application>Microsoft Office PowerPoint</Application>
  <PresentationFormat>‫הצגה על המסך (4:3)</PresentationFormat>
  <Paragraphs>106</Paragraphs>
  <Slides>14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15" baseType="lpstr">
      <vt:lpstr>שפע</vt:lpstr>
      <vt:lpstr>פתרונות מעניינים של תלמידים</vt:lpstr>
      <vt:lpstr>תרגיל ראשון</vt:lpstr>
      <vt:lpstr>תשובה</vt:lpstr>
      <vt:lpstr>תרגיל שני</vt:lpstr>
      <vt:lpstr>תשובה</vt:lpstr>
      <vt:lpstr>המשך התשובה:</vt:lpstr>
      <vt:lpstr>המשך התשובה:</vt:lpstr>
      <vt:lpstr>המשך התשובה:</vt:lpstr>
      <vt:lpstr>המשך התשובה- ניתוק ויצירת השרשרת החדשה</vt:lpstr>
      <vt:lpstr>תרגיל שלישי:</vt:lpstr>
      <vt:lpstr>תשובה:</vt:lpstr>
      <vt:lpstr>המשך תשובה:</vt:lpstr>
      <vt:lpstr>תרגיל רביעי:</vt:lpstr>
      <vt:lpstr>תשובה: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פתרונות מעניינים של תלמידים</dc:title>
  <dc:creator>Galit</dc:creator>
  <cp:lastModifiedBy>Lapidot Tamar</cp:lastModifiedBy>
  <cp:revision>16</cp:revision>
  <dcterms:created xsi:type="dcterms:W3CDTF">2015-01-26T10:06:52Z</dcterms:created>
  <dcterms:modified xsi:type="dcterms:W3CDTF">2015-08-31T14:38:47Z</dcterms:modified>
</cp:coreProperties>
</file>