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8"/>
  </p:notesMasterIdLst>
  <p:sldIdLst>
    <p:sldId id="256" r:id="rId2"/>
    <p:sldId id="259" r:id="rId3"/>
    <p:sldId id="265" r:id="rId4"/>
    <p:sldId id="266" r:id="rId5"/>
    <p:sldId id="267" r:id="rId6"/>
    <p:sldId id="261" r:id="rId7"/>
    <p:sldId id="264" r:id="rId8"/>
    <p:sldId id="260" r:id="rId9"/>
    <p:sldId id="263" r:id="rId10"/>
    <p:sldId id="262" r:id="rId11"/>
    <p:sldId id="272" r:id="rId12"/>
    <p:sldId id="268" r:id="rId13"/>
    <p:sldId id="270" r:id="rId14"/>
    <p:sldId id="257" r:id="rId15"/>
    <p:sldId id="258" r:id="rId16"/>
    <p:sldId id="269" r:id="rId1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7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C8C6B-F831-4C89-AEB0-55A38465F596}" type="datetimeFigureOut">
              <a:rPr lang="he-IL" smtClean="0"/>
              <a:t>כ"ו/כסלו/תשע"ד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BA5569-4DC4-4705-BABC-6BAA5B7C067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9612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מושגים: הפעולה </a:t>
            </a:r>
            <a:r>
              <a:rPr lang="he-IL" dirty="0" err="1" smtClean="0"/>
              <a:t>מקבלת..ומחזירה</a:t>
            </a:r>
            <a:r>
              <a:rPr lang="he-IL" dirty="0" smtClean="0"/>
              <a:t>... "מהי סיבוכיות זמן הריצה של כל אחת מהפעולות...." "הפעולה בונה צומת </a:t>
            </a:r>
            <a:r>
              <a:rPr lang="he-IL" dirty="0" err="1" smtClean="0"/>
              <a:t>טרינארי</a:t>
            </a:r>
            <a:r>
              <a:rPr lang="he-IL" dirty="0" smtClean="0"/>
              <a:t>"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A5569-4DC4-4705-BABC-6BAA5B7C067B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42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משפטים ארוכים ומורכבים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BA5569-4DC4-4705-BABC-6BAA5B7C067B}" type="slidenum">
              <a:rPr lang="he-IL" smtClean="0"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86109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D067110-5036-4A14-99BD-AEE33F996C25}" type="datetimeFigureOut">
              <a:rPr lang="he-IL" smtClean="0"/>
              <a:t>כ"ג/כסלו/תשע"ד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4C71A4-6F6F-48E4-A111-15A2C3539804}" type="slidenum">
              <a:rPr lang="he-IL" smtClean="0"/>
              <a:t>‹#›</a:t>
            </a:fld>
            <a:endParaRPr lang="he-IL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6.xml"/><Relationship Id="rId1" Type="http://schemas.openxmlformats.org/officeDocument/2006/relationships/slideLayout" Target="../slideLayouts/slideLayout4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hyperlink" Target="http://www.youtube.com/watch?v=O4f4rX0XE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2.xml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45840" y="2276872"/>
            <a:ext cx="7772400" cy="2448272"/>
          </a:xfrm>
        </p:spPr>
        <p:txBody>
          <a:bodyPr>
            <a:noAutofit/>
          </a:bodyPr>
          <a:lstStyle/>
          <a:p>
            <a:r>
              <a:rPr lang="he-IL" sz="3200" b="1" i="1" dirty="0">
                <a:solidFill>
                  <a:srgbClr val="002060"/>
                </a:solidFill>
              </a:rPr>
              <a:t>"</a:t>
            </a:r>
            <a:r>
              <a:rPr lang="he-IL" sz="2800" b="1" dirty="0">
                <a:solidFill>
                  <a:srgbClr val="002060"/>
                </a:solidFill>
                <a:latin typeface="Guttman Yad" pitchFamily="2" charset="-79"/>
                <a:cs typeface="Guttman Yad" pitchFamily="2" charset="-79"/>
              </a:rPr>
              <a:t>אבל אני יודע שהוא </a:t>
            </a:r>
            <a:r>
              <a:rPr lang="he-IL" sz="2800" b="1" dirty="0" smtClean="0">
                <a:solidFill>
                  <a:srgbClr val="002060"/>
                </a:solidFill>
                <a:latin typeface="Guttman Yad" pitchFamily="2" charset="-79"/>
                <a:cs typeface="Guttman Yad" pitchFamily="2" charset="-79"/>
              </a:rPr>
              <a:t>יכול</a:t>
            </a:r>
            <a:r>
              <a:rPr lang="he-IL" sz="3200" b="1" i="1" dirty="0" smtClean="0">
                <a:solidFill>
                  <a:srgbClr val="002060"/>
                </a:solidFill>
              </a:rPr>
              <a:t>"</a:t>
            </a:r>
            <a:br>
              <a:rPr lang="he-IL" sz="3200" b="1" i="1" dirty="0" smtClean="0">
                <a:solidFill>
                  <a:srgbClr val="002060"/>
                </a:solidFill>
              </a:rPr>
            </a:br>
            <a:r>
              <a:rPr lang="he-IL" sz="6000" b="1" dirty="0" smtClean="0">
                <a:solidFill>
                  <a:srgbClr val="002060"/>
                </a:solidFill>
              </a:rPr>
              <a:t/>
            </a:r>
            <a:br>
              <a:rPr lang="he-IL" sz="6000" b="1" dirty="0" smtClean="0">
                <a:solidFill>
                  <a:srgbClr val="002060"/>
                </a:solidFill>
              </a:rPr>
            </a:br>
            <a:r>
              <a:rPr lang="he-IL" sz="4800" dirty="0" smtClean="0">
                <a:solidFill>
                  <a:srgbClr val="002060"/>
                </a:solidFill>
              </a:rPr>
              <a:t>כיצד </a:t>
            </a:r>
            <a:r>
              <a:rPr lang="he-IL" sz="4800" dirty="0">
                <a:solidFill>
                  <a:srgbClr val="002060"/>
                </a:solidFill>
              </a:rPr>
              <a:t>לקות למידה מעכבת למידה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409600"/>
          </a:xfrm>
        </p:spPr>
        <p:txBody>
          <a:bodyPr>
            <a:normAutofit fontScale="92500" lnSpcReduction="20000"/>
          </a:bodyPr>
          <a:lstStyle/>
          <a:p>
            <a:r>
              <a:rPr lang="he-IL" sz="2800" dirty="0" smtClean="0">
                <a:solidFill>
                  <a:schemeClr val="tx1"/>
                </a:solidFill>
              </a:rPr>
              <a:t>ד"ר אורית גילור</a:t>
            </a:r>
            <a:endParaRPr lang="he-IL" sz="2800" dirty="0">
              <a:solidFill>
                <a:schemeClr val="tx1"/>
              </a:solidFill>
            </a:endParaRPr>
          </a:p>
        </p:txBody>
      </p:sp>
      <p:sp>
        <p:nvSpPr>
          <p:cNvPr id="4" name="כותרת משנה 2"/>
          <p:cNvSpPr txBox="1">
            <a:spLocks/>
          </p:cNvSpPr>
          <p:nvPr/>
        </p:nvSpPr>
        <p:spPr>
          <a:xfrm>
            <a:off x="1331640" y="69269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1">
            <a:normAutofit fontScale="70000" lnSpcReduction="200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b="1" dirty="0">
                <a:solidFill>
                  <a:schemeClr val="tx1"/>
                </a:solidFill>
              </a:rPr>
              <a:t>כנס המורים הארצי למורי מדעי המחשב והנדסת תוכנה</a:t>
            </a:r>
          </a:p>
          <a:p>
            <a:endParaRPr lang="he-IL" dirty="0" smtClean="0">
              <a:solidFill>
                <a:schemeClr val="tx1"/>
              </a:solidFill>
            </a:endParaRPr>
          </a:p>
          <a:p>
            <a:r>
              <a:rPr lang="he-IL" dirty="0" smtClean="0">
                <a:solidFill>
                  <a:schemeClr val="tx1"/>
                </a:solidFill>
              </a:rPr>
              <a:t>חנוכה תשע"ד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4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200" dirty="0" smtClean="0"/>
              <a:t>	ם=ס	ת=ח=ה	נ=כ	ד=ר	ו=ן</a:t>
            </a:r>
            <a:endParaRPr lang="he-IL" sz="60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dirty="0"/>
              <a:t> 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האד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יהמלך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חהיות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פגשאה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הרב, אה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חקןף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ואחהש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פן.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חוא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פחת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אתפי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וושא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לא תחרב: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איזתרי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חיש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לפחשלי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? 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הריה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תדבו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אמד: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לפהשל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ךדיח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רעמ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 אור.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צעקה  אדית בכעס: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חעלבח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אוחי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מגי  עלך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עוכש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מוה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וחו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אטרף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אתהדב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חקוף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,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שרצ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הלהצ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ילאח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תיין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,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התתכף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לא  ריחו  אמד: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ישלך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דיחכ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עים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מוהפה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, ריח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פרחיס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כעם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האדיחו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אמר: שקרו!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איולפה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שלירי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חנעיס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מגי  עלך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עונשמוח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והואט  דף את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הקןף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כשאר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השפו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.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פכה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הא  ריח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אלחשפו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ושאל או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חו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: איזה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ריתי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שלפה שלי?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חשפן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ענ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השי  שלו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כזלחו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 הוא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מצוכו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, לכו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הואלא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</a:t>
            </a:r>
            <a:r>
              <a:rPr lang="he-IL" sz="2800" dirty="0" err="1">
                <a:solidFill>
                  <a:srgbClr val="002060"/>
                </a:solidFill>
                <a:cs typeface="David" pitchFamily="2" charset="-79"/>
              </a:rPr>
              <a:t>ינולל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  הריח.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4" name="לחצן פעולה: אחורה או הקודם 3">
            <a:hlinkClick r:id="rId2" action="ppaction://hlinksldjump" highlightClick="1"/>
          </p:cNvPr>
          <p:cNvSpPr/>
          <p:nvPr/>
        </p:nvSpPr>
        <p:spPr>
          <a:xfrm>
            <a:off x="827584" y="6309320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739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2"/>
          </p:nvPr>
        </p:nvSpPr>
        <p:spPr>
          <a:xfrm>
            <a:off x="4355976" y="116632"/>
            <a:ext cx="4330824" cy="60095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he-IL" dirty="0" smtClean="0">
                <a:solidFill>
                  <a:srgbClr val="002060"/>
                </a:solidFill>
              </a:rPr>
              <a:t>לפניך שלוש פעולות: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Sod3 </a:t>
            </a:r>
            <a:r>
              <a:rPr lang="en-US" sz="2800" dirty="0">
                <a:solidFill>
                  <a:srgbClr val="002060"/>
                </a:solidFill>
                <a:latin typeface="FbDavidNewPro-Regular"/>
              </a:rPr>
              <a:t>, 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Sod2 </a:t>
            </a:r>
            <a:r>
              <a:rPr lang="en-US" sz="2800" dirty="0">
                <a:solidFill>
                  <a:srgbClr val="002060"/>
                </a:solidFill>
                <a:latin typeface="FbDavidNewPro-Regular"/>
              </a:rPr>
              <a:t>, </a:t>
            </a:r>
            <a:r>
              <a:rPr lang="en-US" dirty="0" smtClean="0">
                <a:solidFill>
                  <a:srgbClr val="002060"/>
                </a:solidFill>
                <a:latin typeface="Times-Roman"/>
              </a:rPr>
              <a:t>Sod1</a:t>
            </a:r>
            <a:endParaRPr lang="he-IL" sz="2800" dirty="0">
              <a:solidFill>
                <a:srgbClr val="002060"/>
              </a:solidFill>
              <a:latin typeface="FbDavidNewPro-Regular"/>
            </a:endParaRP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public static 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bool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 Sod1(List&lt;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list1, 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list2)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node1 = list1.GetFirst();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node2 = list2.GetFirst();</a:t>
            </a:r>
          </a:p>
          <a:p>
            <a:pPr marL="0" indent="0" algn="l">
              <a:buNone/>
            </a:pPr>
            <a:r>
              <a:rPr lang="nn-NO" dirty="0">
                <a:solidFill>
                  <a:srgbClr val="002060"/>
                </a:solidFill>
                <a:latin typeface="Times-Roman"/>
              </a:rPr>
              <a:t>for (int i = 1; i &lt;= 4; i++)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((node1 == null) || (node2 == null))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false;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((i == 1) || (i == 4))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(node1.GetInfo() != node2.GetInfo())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false;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node1 = node1.GetNext();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 true;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public static 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bool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 Sod2(List&lt;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list1, 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list2)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node1 = list1.GetFirst();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node2 = list2.GetFirst();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while ((node1 != null) &amp;&amp; (node2 != null))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(node1.GetInfo() != node2.GetInfo())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false;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node1 = node1.GetNext();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node2 = node2.GetNext();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 true;</a:t>
            </a:r>
          </a:p>
          <a:p>
            <a:pPr marL="0" indent="0" algn="l" rtl="0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13"/>
          </p:nvPr>
        </p:nvSpPr>
        <p:spPr>
          <a:xfrm>
            <a:off x="365760" y="188640"/>
            <a:ext cx="4041648" cy="5937840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buNone/>
            </a:pPr>
            <a:r>
              <a:rPr lang="he-IL" sz="2800" dirty="0" smtClean="0">
                <a:solidFill>
                  <a:srgbClr val="002060"/>
                </a:solidFill>
                <a:latin typeface="FbDavidNewPro-Regular"/>
              </a:rPr>
              <a:t>המשך בעמוד הבא</a:t>
            </a:r>
          </a:p>
          <a:p>
            <a:pPr marL="0" indent="0" algn="l">
              <a:buNone/>
            </a:pPr>
            <a:r>
              <a:rPr lang="he-IL" sz="2800" dirty="0" smtClean="0">
                <a:solidFill>
                  <a:srgbClr val="002060"/>
                </a:solidFill>
                <a:latin typeface="FbDavidNewPro-Regular"/>
              </a:rPr>
              <a:t>מדעי </a:t>
            </a:r>
            <a:r>
              <a:rPr lang="he-IL" sz="2800" dirty="0">
                <a:solidFill>
                  <a:srgbClr val="002060"/>
                </a:solidFill>
                <a:latin typeface="FbDavidNewPro-Regular"/>
              </a:rPr>
              <a:t>המחשב ב', קיץ תשע"ג, מס' 899205 , 603</a:t>
            </a:r>
          </a:p>
          <a:p>
            <a:pPr marL="0" indent="0" algn="l">
              <a:buNone/>
            </a:pPr>
            <a:endParaRPr lang="en-US" dirty="0" smtClean="0">
              <a:solidFill>
                <a:srgbClr val="002060"/>
              </a:solidFill>
              <a:latin typeface="Times-Roman"/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002060"/>
                </a:solidFill>
                <a:latin typeface="Times-Roman"/>
              </a:rPr>
              <a:t>public 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static 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bool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 Sod3(List&lt;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list1, List&lt;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list2)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node1 = list1.GetFirst();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while (node1 != null)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 err="1">
                <a:solidFill>
                  <a:srgbClr val="002060"/>
                </a:solidFill>
                <a:latin typeface="Times-Roman"/>
              </a:rPr>
              <a:t>bool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 found = false;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Node&lt;</a:t>
            </a:r>
            <a:r>
              <a:rPr lang="en-US" dirty="0" err="1">
                <a:solidFill>
                  <a:srgbClr val="002060"/>
                </a:solidFill>
                <a:latin typeface="Times-Roman"/>
              </a:rPr>
              <a:t>int</a:t>
            </a:r>
            <a:r>
              <a:rPr lang="en-US" dirty="0">
                <a:solidFill>
                  <a:srgbClr val="002060"/>
                </a:solidFill>
                <a:latin typeface="Times-Roman"/>
              </a:rPr>
              <a:t>&gt; node2 = list2.GetFirst();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while ((node2 != null) &amp;&amp; (!found))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{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(node1.GetInfo() == node2.GetInfo())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found = true;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node2 = node2.GetNext();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if (!found)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 false;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node1 = node1.GetNext();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002060"/>
                </a:solidFill>
                <a:latin typeface="Times-Roman"/>
              </a:rPr>
              <a:t>return true;</a:t>
            </a:r>
          </a:p>
          <a:p>
            <a:pPr marL="0" indent="0" algn="l">
              <a:buNone/>
            </a:pPr>
            <a:r>
              <a:rPr lang="he-IL" dirty="0">
                <a:solidFill>
                  <a:srgbClr val="002060"/>
                </a:solidFill>
                <a:latin typeface="Times-Roman"/>
              </a:rPr>
              <a:t>}</a:t>
            </a:r>
            <a:endParaRPr lang="he-IL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לחצן פעולה: חזרה 4">
            <a:hlinkClick r:id="rId2" action="ppaction://hlinksldjump" highlightClick="1"/>
          </p:cNvPr>
          <p:cNvSpPr/>
          <p:nvPr/>
        </p:nvSpPr>
        <p:spPr>
          <a:xfrm>
            <a:off x="3419872" y="5733256"/>
            <a:ext cx="792088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75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he-IL" sz="4800" dirty="0">
                <a:solidFill>
                  <a:schemeClr val="bg1">
                    <a:lumMod val="25000"/>
                  </a:schemeClr>
                </a:solidFill>
              </a:rPr>
              <a:t>מה ניתן לעשות כדי לסייע?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שיחה עם הלומד על קשייו וחיפוש משותף אחר דרכי התמודדות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הקראה / הקלטה/ חיבור לתוכנות ההופכות טקסט לשמע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שכתוב 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הטקסט (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  <a:hlinkClick r:id="rId2" action="ppaction://hlinksldjump"/>
              </a:rPr>
              <a:t>דוגמה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)</a:t>
            </a: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יצירת מילון מונחים זמין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עידוד לכתיבה בטיוטות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הארכת 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זמן (כמענה לקשיים בשמירה על קשב, קריאה איטית, קריאה ראשונה לא יעילה, קשיי ארגון וכתיבה וכעידוד לבקרה)</a:t>
            </a: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29848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4800" dirty="0">
                <a:solidFill>
                  <a:schemeClr val="bg1">
                    <a:lumMod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תודה ובהצלחה!</a:t>
            </a:r>
          </a:p>
          <a:p>
            <a:pPr marL="0" indent="0">
              <a:buNone/>
            </a:pPr>
            <a:endParaRPr lang="he-IL" sz="4800" dirty="0">
              <a:solidFill>
                <a:schemeClr val="bg1">
                  <a:lumMod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1973263" indent="0">
              <a:buNone/>
            </a:pPr>
            <a:r>
              <a:rPr lang="he-IL" sz="4000" dirty="0">
                <a:solidFill>
                  <a:schemeClr val="bg1">
                    <a:lumMod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ד"ר אורית גילור</a:t>
            </a:r>
          </a:p>
          <a:p>
            <a:pPr marL="1973263" indent="0">
              <a:buNone/>
            </a:pPr>
            <a:r>
              <a:rPr lang="he-IL" sz="4000" dirty="0">
                <a:solidFill>
                  <a:schemeClr val="bg1">
                    <a:lumMod val="25000"/>
                  </a:schemeClr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המכללה האקדמית בית ברל</a:t>
            </a:r>
            <a:endParaRPr lang="he-IL" sz="4000" dirty="0">
              <a:solidFill>
                <a:schemeClr val="bg1">
                  <a:lumMod val="25000"/>
                </a:schemeClr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99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/>
          </a:bodyPr>
          <a:lstStyle/>
          <a:p>
            <a:r>
              <a:rPr lang="he-IL" sz="4800" dirty="0">
                <a:solidFill>
                  <a:schemeClr val="bg1">
                    <a:lumMod val="25000"/>
                  </a:schemeClr>
                </a:solidFill>
              </a:rPr>
              <a:t>שאלה מתוך מבחן בגרות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2000" dirty="0" smtClean="0">
                <a:solidFill>
                  <a:srgbClr val="002060"/>
                </a:solidFill>
              </a:rPr>
              <a:t>חברת </a:t>
            </a:r>
            <a:r>
              <a:rPr lang="he-IL" sz="2000" dirty="0">
                <a:solidFill>
                  <a:srgbClr val="002060"/>
                </a:solidFill>
              </a:rPr>
              <a:t>תיירות מארגנת טיול למשפחות.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המחיר למשתתף בטיול הוא 100 שקלים. מספר המקומות בטיול מוגבל.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כתוב ב- </a:t>
            </a:r>
            <a:r>
              <a:rPr lang="en-US" sz="2000" dirty="0">
                <a:solidFill>
                  <a:srgbClr val="002060"/>
                </a:solidFill>
              </a:rPr>
              <a:t>Java </a:t>
            </a:r>
            <a:r>
              <a:rPr lang="he-IL" sz="2000" dirty="0">
                <a:solidFill>
                  <a:srgbClr val="002060"/>
                </a:solidFill>
              </a:rPr>
              <a:t>או ב- </a:t>
            </a:r>
            <a:r>
              <a:rPr lang="en-US" sz="2000" dirty="0">
                <a:solidFill>
                  <a:srgbClr val="002060"/>
                </a:solidFill>
              </a:rPr>
              <a:t>C</a:t>
            </a:r>
            <a:r>
              <a:rPr lang="he-IL" sz="2000" dirty="0">
                <a:solidFill>
                  <a:srgbClr val="002060"/>
                </a:solidFill>
              </a:rPr>
              <a:t># תכנית שתקלוט את מספר המקומות בטיול. 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כמו-כן, התכנית תקלוט בעבור כל משפחה שנרשמת לטיול את שם המשפחה ואת מספר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בני המשפחה הנרשמים לטיול.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משפחה לא תוכל להשתתף בטיול אם מספר בני המשפחה הנרשמים לטיול גדול ממספר המקומות הפנויים בטיול. בעבור כל משפחה שלא תוכל להשתתף בטיול התכנית תדפיס את 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שם המשפחה ואת ההודעה ."</a:t>
            </a:r>
            <a:r>
              <a:rPr lang="en-US" sz="2000" dirty="0">
                <a:solidFill>
                  <a:srgbClr val="002060"/>
                </a:solidFill>
              </a:rPr>
              <a:t>no</a:t>
            </a:r>
            <a:r>
              <a:rPr lang="he-IL" sz="2000" dirty="0">
                <a:solidFill>
                  <a:srgbClr val="002060"/>
                </a:solidFill>
              </a:rPr>
              <a:t>"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בעבור כל משפחה שתשתתף בטיול התכנית תדפיס את שם המשפחה, ותחשב ותדפיס את 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הסכום הכולל שעל המשפחה לשלם בעבור הטיול. 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dirty="0">
                <a:solidFill>
                  <a:srgbClr val="002060"/>
                </a:solidFill>
              </a:rPr>
              <a:t>הקליטה תסתיים כאשר לא יישארו מקומות פנויים בטיול.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sz="2000" u="sng" dirty="0">
                <a:solidFill>
                  <a:srgbClr val="002060"/>
                </a:solidFill>
              </a:rPr>
              <a:t>הערה</a:t>
            </a:r>
            <a:r>
              <a:rPr lang="he-IL" sz="2000" dirty="0">
                <a:solidFill>
                  <a:srgbClr val="002060"/>
                </a:solidFill>
              </a:rPr>
              <a:t>: אין צורך לבדוק את תקינות הקלט. </a:t>
            </a:r>
            <a:r>
              <a:rPr lang="he-IL" sz="2000" dirty="0" smtClean="0">
                <a:solidFill>
                  <a:srgbClr val="002060"/>
                </a:solidFill>
              </a:rPr>
              <a:t> </a:t>
            </a:r>
            <a:r>
              <a:rPr lang="he-IL" sz="2000" dirty="0">
                <a:solidFill>
                  <a:srgbClr val="002060"/>
                </a:solidFill>
              </a:rPr>
              <a:t>	</a:t>
            </a:r>
            <a:r>
              <a:rPr lang="he-IL" sz="2000" dirty="0" smtClean="0">
                <a:solidFill>
                  <a:srgbClr val="002060"/>
                </a:solidFill>
              </a:rPr>
              <a:t>			(110 מילים)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8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he-IL" sz="3200" dirty="0" smtClean="0">
                <a:solidFill>
                  <a:schemeClr val="bg1">
                    <a:lumMod val="25000"/>
                  </a:schemeClr>
                </a:solidFill>
              </a:rPr>
              <a:t>אותה שאלה לאחר עיצוב העמוד</a:t>
            </a:r>
            <a:endParaRPr lang="he-IL" sz="32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</a:rPr>
              <a:t>חברת תיירות מארגנת טיול למשפחות.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</a:rPr>
              <a:t>המחיר למשתתף בטיול הוא 100 שקלים. מספר המקומות בטיול מוגבל.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</a:rPr>
              <a:t> 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dirty="0">
                <a:solidFill>
                  <a:srgbClr val="002060"/>
                </a:solidFill>
              </a:rPr>
              <a:t>כתוב ב- </a:t>
            </a:r>
            <a:r>
              <a:rPr lang="en-US" dirty="0">
                <a:solidFill>
                  <a:srgbClr val="002060"/>
                </a:solidFill>
              </a:rPr>
              <a:t>Java </a:t>
            </a:r>
            <a:r>
              <a:rPr lang="he-IL" dirty="0">
                <a:solidFill>
                  <a:srgbClr val="002060"/>
                </a:solidFill>
              </a:rPr>
              <a:t>או ב-</a:t>
            </a:r>
            <a:r>
              <a:rPr lang="en-US" dirty="0">
                <a:solidFill>
                  <a:srgbClr val="002060"/>
                </a:solidFill>
              </a:rPr>
              <a:t>C</a:t>
            </a:r>
            <a:r>
              <a:rPr lang="he-IL" dirty="0">
                <a:solidFill>
                  <a:srgbClr val="002060"/>
                </a:solidFill>
              </a:rPr>
              <a:t># תכנית.</a:t>
            </a:r>
            <a:endParaRPr lang="en-US" sz="2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התכנית תקלוט את מספר המקומות בטיול. </a:t>
            </a:r>
            <a:endParaRPr lang="en-US" sz="2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 התכנית תקלוט בעבור כל משפחה שנרשמת לטיול את:</a:t>
            </a:r>
            <a:endParaRPr lang="en-US" sz="2800" dirty="0">
              <a:solidFill>
                <a:srgbClr val="002060"/>
              </a:solidFill>
            </a:endParaRPr>
          </a:p>
          <a:p>
            <a:pPr marL="715963" lvl="1" indent="-169863">
              <a:buFont typeface="+mj-lt"/>
              <a:buAutoNum type="arabicPeriod"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he-IL" dirty="0">
                <a:solidFill>
                  <a:srgbClr val="002060"/>
                </a:solidFill>
              </a:rPr>
              <a:t>שם המשפחה </a:t>
            </a:r>
            <a:endParaRPr lang="en-US" sz="2400" dirty="0">
              <a:solidFill>
                <a:srgbClr val="002060"/>
              </a:solidFill>
            </a:endParaRPr>
          </a:p>
          <a:p>
            <a:pPr marL="715963" lvl="1" indent="-169863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מספר בני המשפחה הנרשמים לטיול</a:t>
            </a:r>
            <a:endParaRPr lang="en-US" sz="24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משפחה לא תוכל להשתתף בטיול אם מספר בני המשפחה הנרשמים לטיול גדול ממספר המקומות הפנויים בטיול. </a:t>
            </a:r>
            <a:endParaRPr lang="en-US" sz="28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בעבור כל משפחה שלא תוכל להשתתף בטיול התכנית תדפיס:</a:t>
            </a:r>
            <a:endParaRPr lang="en-US" sz="2800" dirty="0">
              <a:solidFill>
                <a:srgbClr val="002060"/>
              </a:solidFill>
            </a:endParaRPr>
          </a:p>
          <a:p>
            <a:pPr marL="715963" lvl="1" indent="-169863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שם המשפחה </a:t>
            </a:r>
            <a:endParaRPr lang="en-US" sz="2400" dirty="0">
              <a:solidFill>
                <a:srgbClr val="002060"/>
              </a:solidFill>
            </a:endParaRPr>
          </a:p>
          <a:p>
            <a:pPr marL="715963" lvl="1" indent="-169863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ההודעה "</a:t>
            </a:r>
            <a:r>
              <a:rPr lang="en-US" dirty="0">
                <a:solidFill>
                  <a:srgbClr val="002060"/>
                </a:solidFill>
              </a:rPr>
              <a:t>no</a:t>
            </a:r>
            <a:r>
              <a:rPr lang="he-IL" dirty="0">
                <a:solidFill>
                  <a:srgbClr val="002060"/>
                </a:solidFill>
              </a:rPr>
              <a:t>"</a:t>
            </a:r>
            <a:endParaRPr lang="en-US" sz="24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בעבור כל משפחה שתשתתף בטיול התכנית תדפיס:</a:t>
            </a:r>
            <a:endParaRPr lang="en-US" sz="2800" dirty="0">
              <a:solidFill>
                <a:srgbClr val="002060"/>
              </a:solidFill>
            </a:endParaRPr>
          </a:p>
          <a:p>
            <a:pPr marL="795338" lvl="1" indent="-249238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שם המשפחה</a:t>
            </a:r>
            <a:endParaRPr lang="en-US" sz="2400" dirty="0">
              <a:solidFill>
                <a:srgbClr val="002060"/>
              </a:solidFill>
            </a:endParaRPr>
          </a:p>
          <a:p>
            <a:pPr marL="795338" lvl="1" indent="-249238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תחשב את הסכום הכולל שעל המשפחה לשלם בעבור הטיול.</a:t>
            </a:r>
            <a:endParaRPr lang="en-US" sz="2400" dirty="0">
              <a:solidFill>
                <a:srgbClr val="002060"/>
              </a:solidFill>
            </a:endParaRPr>
          </a:p>
          <a:p>
            <a:pPr marL="795338" lvl="1" indent="-249238">
              <a:buFont typeface="+mj-lt"/>
              <a:buAutoNum type="arabicPeriod"/>
            </a:pPr>
            <a:r>
              <a:rPr lang="he-IL" dirty="0">
                <a:solidFill>
                  <a:srgbClr val="002060"/>
                </a:solidFill>
              </a:rPr>
              <a:t>תדפיס את הסכום </a:t>
            </a:r>
            <a:endParaRPr lang="en-US" sz="2400" dirty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he-IL" dirty="0">
                <a:solidFill>
                  <a:srgbClr val="002060"/>
                </a:solidFill>
              </a:rPr>
              <a:t>הקליטה תסתיים כאשר לא יישארו מקומות פנויים בטיול.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u="sng" dirty="0">
                <a:solidFill>
                  <a:srgbClr val="002060"/>
                </a:solidFill>
              </a:rPr>
              <a:t>הערה</a:t>
            </a:r>
            <a:r>
              <a:rPr lang="he-IL" dirty="0">
                <a:solidFill>
                  <a:srgbClr val="002060"/>
                </a:solidFill>
              </a:rPr>
              <a:t>: אין צורך לבדוק את תקינות הקלט. </a:t>
            </a:r>
          </a:p>
        </p:txBody>
      </p:sp>
      <p:sp>
        <p:nvSpPr>
          <p:cNvPr id="4" name="לחצן פעולה: חזרה 3">
            <a:hlinkClick r:id="rId2" action="ppaction://hlinksldjump" highlightClick="1"/>
          </p:cNvPr>
          <p:cNvSpPr/>
          <p:nvPr/>
        </p:nvSpPr>
        <p:spPr>
          <a:xfrm>
            <a:off x="827584" y="5805264"/>
            <a:ext cx="648072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88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400" dirty="0" smtClean="0">
                <a:solidFill>
                  <a:srgbClr val="002060"/>
                </a:solidFill>
              </a:rPr>
              <a:t>קשיים בארגון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קושי בניהול ה'כלים' הדרושים בחיי היום יום.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קושי להסתדר עם זמן ורצף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קושי לעבור מסיטואציה אחת לאחרת.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קושי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לזכור הוראות לאורך 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זמן.</a:t>
            </a:r>
          </a:p>
          <a:p>
            <a:pPr>
              <a:lnSpc>
                <a:spcPct val="150000"/>
              </a:lnSpc>
            </a:pP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4" name="לחצן פעולה: חזרה 3">
            <a:hlinkClick r:id="" action="ppaction://hlinkshowjump?jump=lastslideviewed" highlightClick="1"/>
          </p:cNvPr>
          <p:cNvSpPr/>
          <p:nvPr/>
        </p:nvSpPr>
        <p:spPr>
          <a:xfrm>
            <a:off x="1043608" y="5805264"/>
            <a:ext cx="504056" cy="43204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003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600200"/>
          </a:xfrm>
        </p:spPr>
        <p:txBody>
          <a:bodyPr/>
          <a:lstStyle/>
          <a:p>
            <a:r>
              <a:rPr lang="he-IL" sz="4800" dirty="0" smtClean="0">
                <a:solidFill>
                  <a:schemeClr val="bg1">
                    <a:lumMod val="25000"/>
                  </a:schemeClr>
                </a:solidFill>
              </a:rPr>
              <a:t>מהי לקות למידה?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625475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קשיים ברכישת מיומנויות אקדמיות בסיסיות: </a:t>
            </a:r>
          </a:p>
          <a:p>
            <a:pPr marL="2422525" indent="273050"/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קריאה</a:t>
            </a:r>
          </a:p>
          <a:p>
            <a:pPr marL="2422525" indent="273050"/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כתיבה </a:t>
            </a:r>
          </a:p>
          <a:p>
            <a:pPr marL="2422525" indent="273050"/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חשבון</a:t>
            </a:r>
          </a:p>
          <a:p>
            <a:pPr marL="625475" indent="0" algn="ctr">
              <a:buNone/>
            </a:pP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pPr marL="625475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עקב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שיבושים בתהליכים קוגניטיביים 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625475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שהבסיס שלהם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הוא נוירולוגי</a:t>
            </a:r>
          </a:p>
        </p:txBody>
      </p:sp>
    </p:spTree>
    <p:extLst>
      <p:ext uri="{BB962C8B-B14F-4D97-AF65-F5344CB8AC3E}">
        <p14:creationId xmlns:p14="http://schemas.microsoft.com/office/powerpoint/2010/main" val="52910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508104" y="916864"/>
            <a:ext cx="3432175" cy="48577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800" b="1" dirty="0">
                <a:solidFill>
                  <a:srgbClr val="002060"/>
                </a:solidFill>
                <a:cs typeface="David" pitchFamily="2" charset="-79"/>
              </a:rPr>
              <a:t>קרחון ימי הוא </a:t>
            </a:r>
            <a:endParaRPr lang="he-IL" sz="2800" b="1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גוש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קרח ענק, שניתק מקרחון יבשתי 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וצף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בים. 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בדרך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כלל 1/9 מהקרחון בולטת מעל פני המים, ושאר הקרחון נמצא עמוק מתחת לפני המים.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387B3F-E186-4A6F-8574-5547C90ADC53}" type="slidenum">
              <a:rPr lang="he-IL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8436" name="Picture 5" descr="קרחון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4211637" cy="5400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715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5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533400" y="609600"/>
            <a:ext cx="8077200" cy="5715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124200" y="5334000"/>
            <a:ext cx="2819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dirty="0">
                <a:solidFill>
                  <a:srgbClr val="002060"/>
                </a:solidFill>
              </a:rPr>
              <a:t>תורשה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124200" y="4114800"/>
            <a:ext cx="29718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dirty="0">
                <a:solidFill>
                  <a:schemeClr val="tx2"/>
                </a:solidFill>
                <a:hlinkClick r:id="rId2" action="ppaction://hlinksldjump"/>
              </a:rPr>
              <a:t>מנגנונים נוירולוגים</a:t>
            </a:r>
            <a:endParaRPr lang="he-IL" dirty="0">
              <a:latin typeface="Times New Roman" pitchFamily="18" charset="0"/>
              <a:hlinkClick r:id="rId2" action="ppaction://hlinksldjump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he-IL" dirty="0">
                <a:solidFill>
                  <a:schemeClr val="tx2"/>
                </a:solidFill>
                <a:hlinkClick r:id="rId2" action="ppaction://hlinksldjump"/>
              </a:rPr>
              <a:t>ונוירופסיכולוגיים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352800" y="3429000"/>
            <a:ext cx="2667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he-IL">
              <a:latin typeface="Times New Roman" pitchFamily="18" charset="0"/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362325" y="2836811"/>
            <a:ext cx="23749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dirty="0" smtClean="0">
                <a:solidFill>
                  <a:srgbClr val="002060"/>
                </a:solidFill>
              </a:rPr>
              <a:t>מיומנויות אקדמיות בסיסיות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3962400" y="1981200"/>
            <a:ext cx="1371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he-IL" dirty="0">
                <a:solidFill>
                  <a:srgbClr val="002060"/>
                </a:solidFill>
              </a:rPr>
              <a:t>התנהגות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403350" y="5084763"/>
            <a:ext cx="6292850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2438400" y="36576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5769890" y="1643857"/>
            <a:ext cx="2949575" cy="522287"/>
          </a:xfrm>
          <a:prstGeom prst="rect">
            <a:avLst/>
          </a:prstGeom>
          <a:noFill/>
          <a:ln w="76200" cmpd="tri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e-IL" sz="2800" dirty="0">
                <a:solidFill>
                  <a:schemeClr val="bg1">
                    <a:lumMod val="25000"/>
                  </a:schemeClr>
                </a:solidFill>
                <a:latin typeface="Times New Roman" pitchFamily="18" charset="0"/>
              </a:rPr>
              <a:t>מודל ה"קרחון"</a:t>
            </a:r>
            <a:endParaRPr lang="en-US" sz="2800" dirty="0">
              <a:solidFill>
                <a:schemeClr val="bg1">
                  <a:lumMod val="2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533400" y="2590800"/>
            <a:ext cx="807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684485-AD8F-4AEE-961E-B6F71CB9F545}" type="slidenum">
              <a:rPr lang="he-IL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לחצן פעולה: אחורה או הקודם 1">
            <a:hlinkClick r:id="rId3" action="ppaction://hlinksldjump" highlightClick="1"/>
          </p:cNvPr>
          <p:cNvSpPr/>
          <p:nvPr/>
        </p:nvSpPr>
        <p:spPr>
          <a:xfrm>
            <a:off x="533400" y="5084763"/>
            <a:ext cx="438200" cy="43390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500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354887" cy="1143000"/>
          </a:xfrm>
        </p:spPr>
        <p:txBody>
          <a:bodyPr/>
          <a:lstStyle/>
          <a:p>
            <a:pPr algn="r" eaLnBrk="1" hangingPunct="1"/>
            <a:r>
              <a:rPr lang="he-IL" sz="3200" b="1" dirty="0" smtClean="0">
                <a:solidFill>
                  <a:srgbClr val="002060"/>
                </a:solidFill>
              </a:rPr>
              <a:t>מנגנונים נוירולוגים </a:t>
            </a:r>
            <a:r>
              <a:rPr lang="he-IL" sz="3200" b="1" dirty="0" smtClean="0">
                <a:solidFill>
                  <a:srgbClr val="002060"/>
                </a:solidFill>
              </a:rPr>
              <a:t>ונוירופסיכולוגיים</a:t>
            </a:r>
            <a:br>
              <a:rPr lang="he-IL" sz="3200" b="1" dirty="0" smtClean="0">
                <a:solidFill>
                  <a:srgbClr val="002060"/>
                </a:solidFill>
              </a:rPr>
            </a:br>
            <a:r>
              <a:rPr lang="he-IL" sz="3200" b="1" dirty="0" smtClean="0">
                <a:solidFill>
                  <a:srgbClr val="002060"/>
                </a:solidFill>
              </a:rPr>
              <a:t>העלולים להיות פגועים בלקות למידה</a:t>
            </a:r>
            <a:endParaRPr lang="en-US" sz="3200" b="1" dirty="0" smtClean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685800" y="1981200"/>
            <a:ext cx="3238500" cy="411480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שיום </a:t>
            </a:r>
          </a:p>
          <a:p>
            <a:pPr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שפה</a:t>
            </a:r>
          </a:p>
          <a:p>
            <a:pPr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  <a:hlinkClick r:id="rId2" action="ppaction://hlinksldjump"/>
              </a:rPr>
              <a:t>תפיסה חזותית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תפיסה שמיעתית</a:t>
            </a:r>
          </a:p>
          <a:p>
            <a:pPr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תפיסה מרחבית</a:t>
            </a:r>
          </a:p>
          <a:p>
            <a:pPr eaLnBrk="1" hangingPunct="1">
              <a:lnSpc>
                <a:spcPct val="140000"/>
              </a:lnSpc>
            </a:pPr>
            <a:endParaRPr lang="en-US" sz="2000" dirty="0" smtClean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2" name="מציין מיקום של מספר שקופית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FDF7BD-79D6-41EB-AA8E-581BC9A00098}" type="slidenum">
              <a:rPr lang="he-IL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2532" name="Rectangle 23"/>
          <p:cNvSpPr>
            <a:spLocks noGrp="1" noChangeArrowheads="1"/>
          </p:cNvSpPr>
          <p:nvPr>
            <p:ph sz="quarter" idx="13"/>
          </p:nvPr>
        </p:nvSpPr>
        <p:spPr>
          <a:xfrm>
            <a:off x="4140200" y="1981200"/>
            <a:ext cx="4318000" cy="4114800"/>
          </a:xfrm>
        </p:spPr>
        <p:txBody>
          <a:bodyPr>
            <a:normAutofit/>
          </a:bodyPr>
          <a:lstStyle/>
          <a:p>
            <a:pPr marL="1065213"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קשב</a:t>
            </a:r>
          </a:p>
          <a:p>
            <a:pPr marL="1065213"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זיכרון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1065213"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מהירות עיבוד</a:t>
            </a:r>
          </a:p>
          <a:p>
            <a:pPr marL="1065213"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  <a:hlinkClick r:id="rId3" action="ppaction://hlinksldjump"/>
              </a:rPr>
              <a:t>ארגון </a:t>
            </a:r>
            <a:r>
              <a:rPr lang="he-IL" sz="2000" dirty="0" smtClean="0">
                <a:solidFill>
                  <a:srgbClr val="002060"/>
                </a:solidFill>
                <a:cs typeface="David" pitchFamily="2" charset="-79"/>
              </a:rPr>
              <a:t>(זמן, מרחב, חומרים)</a:t>
            </a:r>
            <a:endParaRPr lang="he-IL" sz="20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1065213" eaLnBrk="1" hangingPunct="1">
              <a:lnSpc>
                <a:spcPct val="14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פיתוח אוטומטיות</a:t>
            </a:r>
          </a:p>
        </p:txBody>
      </p:sp>
      <p:sp>
        <p:nvSpPr>
          <p:cNvPr id="22533" name="AutoShape 2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42988" y="5373688"/>
            <a:ext cx="576262" cy="6477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46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 smtClean="0">
                <a:solidFill>
                  <a:schemeClr val="bg1">
                    <a:lumMod val="25000"/>
                  </a:schemeClr>
                </a:solidFill>
              </a:rPr>
              <a:t>לחוות את הקושי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דוגמה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לקושי בתפיסה חזותית  (0:30; 4:50)</a:t>
            </a:r>
          </a:p>
          <a:p>
            <a:pPr marL="0" indent="0">
              <a:buFont typeface="Arial" pitchFamily="34" charset="0"/>
              <a:buNone/>
            </a:pP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כאשר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החוש תקין ויש קושי בתפיסת הגירוי, כלומר בפרשנות שניתנת לגירוי.</a:t>
            </a:r>
          </a:p>
          <a:p>
            <a:pPr marL="0" indent="0">
              <a:buFont typeface="Arial" pitchFamily="34" charset="0"/>
              <a:buNone/>
            </a:pP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Font typeface="Arial" pitchFamily="34" charset="0"/>
              <a:buNone/>
            </a:pPr>
            <a:endParaRPr lang="he-IL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>
                <a:solidFill>
                  <a:srgbClr val="002060"/>
                </a:solidFill>
                <a:cs typeface="David" pitchFamily="2" charset="-79"/>
                <a:hlinkClick r:id="rId2"/>
              </a:rPr>
              <a:t>http://www.youtube.com/watch?v=O4f4rX0XEBA</a:t>
            </a:r>
            <a:endParaRPr lang="he-IL" dirty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4" name="לחצן פעולה: חזרה 3">
            <a:hlinkClick r:id="rId3" action="ppaction://hlinksldjump" highlightClick="1"/>
          </p:cNvPr>
          <p:cNvSpPr/>
          <p:nvPr/>
        </p:nvSpPr>
        <p:spPr>
          <a:xfrm>
            <a:off x="1043608" y="5877272"/>
            <a:ext cx="504056" cy="64807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221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>
                <a:solidFill>
                  <a:schemeClr val="bg1">
                    <a:lumMod val="25000"/>
                  </a:schemeClr>
                </a:solidFill>
              </a:rPr>
              <a:t>מאפיינים נלווים ללקות למידה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CC9900"/>
              </a:buClr>
              <a:buFont typeface="Wingdings" pitchFamily="2" charset="2"/>
              <a:buChar char="«"/>
              <a:defRPr/>
            </a:pPr>
            <a:endParaRPr lang="he-IL" dirty="0">
              <a:solidFill>
                <a:srgbClr val="002060"/>
              </a:solidFill>
              <a:cs typeface="David" pitchFamily="2" charset="-79"/>
            </a:endParaRPr>
          </a:p>
          <a:p>
            <a:pPr>
              <a:buClr>
                <a:srgbClr val="CC9900"/>
              </a:buClr>
              <a:buFont typeface="Wingdings" pitchFamily="2" charset="2"/>
              <a:buChar char="«"/>
              <a:defRPr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לעתים קרובות 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נלוות  בעיות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בהסתגלות למצבים המחייבים גמישות בתגובות.</a:t>
            </a:r>
            <a:r>
              <a:rPr lang="en-US" sz="2800" dirty="0">
                <a:solidFill>
                  <a:srgbClr val="002060"/>
                </a:solidFill>
                <a:cs typeface="David" pitchFamily="2" charset="-79"/>
              </a:rPr>
              <a:t> </a:t>
            </a: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pPr>
              <a:buClr>
                <a:srgbClr val="CC9900"/>
              </a:buClr>
              <a:buFont typeface="Wingdings" pitchFamily="2" charset="2"/>
              <a:buChar char="«"/>
              <a:defRPr/>
            </a:pPr>
            <a:endParaRPr lang="he-IL" sz="2800" dirty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20000"/>
              </a:lnSpc>
              <a:buClr>
                <a:srgbClr val="CC9900"/>
              </a:buClr>
              <a:buFont typeface="Wingdings" pitchFamily="2" charset="2"/>
              <a:buChar char="«"/>
              <a:defRPr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קשיים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רגשיים, עקב כישלונות חוזרים ונשנים המובילים להתפתחות של דימוי עצמי נמוך, לירידה במוטיבציה הלימודית ולחרדות.</a:t>
            </a:r>
          </a:p>
          <a:p>
            <a:pPr marL="0" indent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64973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>
                <a:solidFill>
                  <a:schemeClr val="bg1">
                    <a:lumMod val="25000"/>
                  </a:schemeClr>
                </a:solidFill>
              </a:rPr>
              <a:t>קשיים אפשריים בלמידת התחום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אי דיוקים בקריאה 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קריאה איטית	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  <a:hlinkClick r:id="rId3" action="ppaction://hlinksldjump"/>
              </a:rPr>
              <a:t>דוגמה</a:t>
            </a: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עומס על זיכרון העבודה בשל שימוש בפיצויים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חסך בשימוש באסטרטגיות קריאה</a:t>
            </a:r>
          </a:p>
          <a:p>
            <a:pPr>
              <a:lnSpc>
                <a:spcPct val="150000"/>
              </a:lnSpc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קשיים בארגון הכתיבה</a:t>
            </a:r>
          </a:p>
          <a:p>
            <a:pPr>
              <a:lnSpc>
                <a:spcPct val="150000"/>
              </a:lnSpc>
            </a:pPr>
            <a:r>
              <a:rPr lang="he-IL" sz="2800" dirty="0" err="1" smtClean="0">
                <a:solidFill>
                  <a:srgbClr val="002060"/>
                </a:solidFill>
                <a:cs typeface="David" pitchFamily="2" charset="-79"/>
              </a:rPr>
              <a:t>תיכנות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דורש רכישת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  <a:hlinkClick r:id="rId4" action="ppaction://hlinksldjump"/>
              </a:rPr>
              <a:t>שפה נוספת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– מילים, תחביר, מורפולוגיה</a:t>
            </a:r>
          </a:p>
          <a:p>
            <a:pPr>
              <a:lnSpc>
                <a:spcPct val="150000"/>
              </a:lnSpc>
            </a:pPr>
            <a:endParaRPr lang="he-IL" dirty="0">
              <a:solidFill>
                <a:srgbClr val="002060"/>
              </a:solidFill>
              <a:cs typeface="David" pitchFamily="2" charset="-79"/>
            </a:endParaRPr>
          </a:p>
        </p:txBody>
      </p:sp>
      <p:sp>
        <p:nvSpPr>
          <p:cNvPr id="4" name="לחצן פעולה: אחורה או הקודם 3">
            <a:hlinkClick r:id="rId5" action="ppaction://hlinksldjump" highlightClick="1"/>
          </p:cNvPr>
          <p:cNvSpPr/>
          <p:nvPr/>
        </p:nvSpPr>
        <p:spPr>
          <a:xfrm>
            <a:off x="899592" y="5805264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488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800" dirty="0">
                <a:solidFill>
                  <a:schemeClr val="bg1">
                    <a:lumMod val="25000"/>
                  </a:schemeClr>
                </a:solidFill>
              </a:rPr>
              <a:t>לחוות את </a:t>
            </a:r>
            <a:r>
              <a:rPr lang="he-IL" sz="4800" dirty="0" smtClean="0">
                <a:solidFill>
                  <a:schemeClr val="bg1">
                    <a:lumMod val="25000"/>
                  </a:schemeClr>
                </a:solidFill>
              </a:rPr>
              <a:t>הקושי בקריאה</a:t>
            </a:r>
            <a:endParaRPr lang="he-IL" sz="4800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e-IL" sz="2800" dirty="0" smtClean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קראו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את הסיפור 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בשקופית הבאה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.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שימו לב  שיש רווחים בין המלים אשר אינם במקום הנכון.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כמו-כן, האותיות 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הבאות הוחלפו על-פי המפתח הבא (לא בכל ההופעות)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        ם=ס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	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ת=ח=ה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	נ=כ	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ד=ר</a:t>
            </a: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	</a:t>
            </a:r>
            <a:r>
              <a:rPr lang="he-IL" sz="2800" dirty="0" smtClean="0">
                <a:solidFill>
                  <a:srgbClr val="002060"/>
                </a:solidFill>
                <a:cs typeface="David" pitchFamily="2" charset="-79"/>
              </a:rPr>
              <a:t>ו=ן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r>
              <a:rPr lang="he-IL" sz="2800" dirty="0">
                <a:solidFill>
                  <a:srgbClr val="002060"/>
                </a:solidFill>
                <a:cs typeface="David" pitchFamily="2" charset="-79"/>
              </a:rPr>
              <a:t> </a:t>
            </a:r>
            <a:endParaRPr lang="en-US" sz="2800" dirty="0">
              <a:solidFill>
                <a:srgbClr val="002060"/>
              </a:solidFill>
              <a:cs typeface="David" pitchFamily="2" charset="-79"/>
            </a:endParaRP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1328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ניהולי">
  <a:themeElements>
    <a:clrScheme name="התאמה אישית 1">
      <a:dk1>
        <a:sysClr val="windowText" lastClr="000000"/>
      </a:dk1>
      <a:lt1>
        <a:srgbClr val="EDFADC"/>
      </a:lt1>
      <a:dk2>
        <a:srgbClr val="CAF297"/>
      </a:dk2>
      <a:lt2>
        <a:srgbClr val="CAF297"/>
      </a:lt2>
      <a:accent1>
        <a:srgbClr val="5DCEAF"/>
      </a:accent1>
      <a:accent2>
        <a:srgbClr val="81D319"/>
      </a:accent2>
      <a:accent3>
        <a:srgbClr val="A7EA52"/>
      </a:accent3>
      <a:accent4>
        <a:srgbClr val="81D319"/>
      </a:accent4>
      <a:accent5>
        <a:srgbClr val="FF8021"/>
      </a:accent5>
      <a:accent6>
        <a:srgbClr val="F14124"/>
      </a:accent6>
      <a:hlink>
        <a:srgbClr val="002060"/>
      </a:hlink>
      <a:folHlink>
        <a:srgbClr val="31479F"/>
      </a:folHlink>
    </a:clrScheme>
    <a:fontScheme name="ניהולי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ניהול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5589</TotalTime>
  <Words>742</Words>
  <Application>Microsoft Office PowerPoint</Application>
  <PresentationFormat>‫הצגה על המסך (4:3)</PresentationFormat>
  <Paragraphs>180</Paragraphs>
  <Slides>16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17" baseType="lpstr">
      <vt:lpstr>ניהולי</vt:lpstr>
      <vt:lpstr>"אבל אני יודע שהוא יכול"  כיצד לקות למידה מעכבת למידה</vt:lpstr>
      <vt:lpstr>מהי לקות למידה?</vt:lpstr>
      <vt:lpstr>מצגת של PowerPoint</vt:lpstr>
      <vt:lpstr>מצגת של PowerPoint</vt:lpstr>
      <vt:lpstr>מנגנונים נוירולוגים ונוירופסיכולוגיים העלולים להיות פגועים בלקות למידה</vt:lpstr>
      <vt:lpstr>לחוות את הקושי</vt:lpstr>
      <vt:lpstr>מאפיינים נלווים ללקות למידה</vt:lpstr>
      <vt:lpstr>קשיים אפשריים בלמידת התחום</vt:lpstr>
      <vt:lpstr>לחוות את הקושי בקריאה</vt:lpstr>
      <vt:lpstr> ם=ס ת=ח=ה נ=כ ד=ר ו=ן</vt:lpstr>
      <vt:lpstr>מצגת של PowerPoint</vt:lpstr>
      <vt:lpstr>מה ניתן לעשות כדי לסייע?</vt:lpstr>
      <vt:lpstr>מצגת של PowerPoint</vt:lpstr>
      <vt:lpstr>שאלה מתוך מבחן בגרות</vt:lpstr>
      <vt:lpstr>אותה שאלה לאחר עיצוב העמוד</vt:lpstr>
      <vt:lpstr>קשיים בארגון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"אבל אני יודע שהוא יכול" כיצד לקות למידה מעכבת למידה</dc:title>
  <dc:creator>אורית גילור</dc:creator>
  <cp:lastModifiedBy>אורית גילור</cp:lastModifiedBy>
  <cp:revision>45</cp:revision>
  <dcterms:created xsi:type="dcterms:W3CDTF">2013-11-24T20:38:33Z</dcterms:created>
  <dcterms:modified xsi:type="dcterms:W3CDTF">2013-11-30T06:25:04Z</dcterms:modified>
</cp:coreProperties>
</file>