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4" r:id="rId9"/>
    <p:sldId id="263" r:id="rId10"/>
    <p:sldId id="269" r:id="rId11"/>
    <p:sldId id="266" r:id="rId12"/>
    <p:sldId id="267" r:id="rId13"/>
    <p:sldId id="293" r:id="rId14"/>
    <p:sldId id="294" r:id="rId15"/>
    <p:sldId id="295" r:id="rId16"/>
    <p:sldId id="273" r:id="rId17"/>
    <p:sldId id="271" r:id="rId18"/>
    <p:sldId id="270" r:id="rId19"/>
    <p:sldId id="274" r:id="rId20"/>
    <p:sldId id="275" r:id="rId21"/>
    <p:sldId id="276" r:id="rId22"/>
    <p:sldId id="277" r:id="rId23"/>
    <p:sldId id="289" r:id="rId24"/>
    <p:sldId id="279" r:id="rId25"/>
    <p:sldId id="280" r:id="rId26"/>
    <p:sldId id="290" r:id="rId27"/>
    <p:sldId id="281" r:id="rId28"/>
    <p:sldId id="291" r:id="rId29"/>
    <p:sldId id="282" r:id="rId30"/>
    <p:sldId id="283" r:id="rId31"/>
    <p:sldId id="284" r:id="rId32"/>
    <p:sldId id="292" r:id="rId33"/>
    <p:sldId id="285" r:id="rId34"/>
    <p:sldId id="286" r:id="rId35"/>
    <p:sldId id="287" r:id="rId36"/>
    <p:sldId id="288" r:id="rId3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27" d="100"/>
          <a:sy n="127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4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788E7-1499-4A33-89DE-1EEDE40E3CD5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5FFAA-DB58-497A-BE42-2434A12498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5FFAA-DB58-497A-BE42-2434A124987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כ"ב/כסלו/תשע"ז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כ"ב/כסלו/תשע"ז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כ"ב/כסלו/תשע"ז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כ"ב/כסלו/תשע"ז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כ"ב/כסלו/תשע"ז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כ"ב/כסלו/תשע"ז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כ"ב/כסלו/תשע"ז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רשמים מהוראת מבוא למדעי המחשב באוניברסיטה העברית בשפת </a:t>
            </a:r>
            <a:r>
              <a:rPr lang="he-IL" dirty="0" err="1" smtClean="0"/>
              <a:t>פייתון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נעם ניסן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שבועות 2-4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all primes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11</a:t>
            </a:fld>
            <a:endParaRPr lang="he-I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577494" cy="273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565" y="5373216"/>
            <a:ext cx="7928859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print(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all_primes_up_to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(100))</a:t>
            </a:r>
          </a:p>
          <a:p>
            <a:pPr algn="l" rtl="0"/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[2, 3, 5, 7, 11, 13, 17, 19, 23, 29, 31, 37, 41, 43, 47, 53, 59, 61, 67, 71, 73, 79, 83, 89, 97]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34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3, חלק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800" dirty="0" smtClean="0"/>
              <a:t>כתבו פונקציה המקבלת רשימה של מספרים שלמים ומספר שלם ומחזירה את </a:t>
            </a:r>
            <a:r>
              <a:rPr lang="he-IL" sz="2800" dirty="0" err="1" smtClean="0"/>
              <a:t>ההיסטוגרמה</a:t>
            </a:r>
            <a:r>
              <a:rPr lang="he-IL" sz="2800" dirty="0" smtClean="0"/>
              <a:t> של הרשימה. </a:t>
            </a:r>
            <a:endParaRPr lang="en-US" sz="2800" dirty="0" smtClean="0"/>
          </a:p>
          <a:p>
            <a:r>
              <a:rPr lang="he-IL" sz="2800" dirty="0" smtClean="0"/>
              <a:t>חתימת הפונקציה:           </a:t>
            </a:r>
            <a:r>
              <a:rPr lang="en-US" sz="2800" dirty="0" smtClean="0"/>
              <a:t>def histogram(n, </a:t>
            </a:r>
            <a:r>
              <a:rPr lang="en-US" sz="2800" dirty="0" err="1" smtClean="0"/>
              <a:t>num_list</a:t>
            </a:r>
            <a:r>
              <a:rPr lang="en-US" sz="2800" dirty="0" smtClean="0"/>
              <a:t>):</a:t>
            </a:r>
            <a:endParaRPr lang="he-IL" dirty="0" smtClean="0"/>
          </a:p>
          <a:p>
            <a:r>
              <a:rPr lang="he-IL" sz="2800" dirty="0" smtClean="0"/>
              <a:t>דוגמא:</a:t>
            </a:r>
          </a:p>
          <a:p>
            <a:pPr algn="l" rtl="0">
              <a:buNone/>
            </a:pPr>
            <a:r>
              <a:rPr lang="en-US" sz="2800" dirty="0" smtClean="0"/>
              <a:t>histogram (4, [3, 2, 3, 1, 3, 2])</a:t>
            </a:r>
            <a:r>
              <a:rPr lang="he-IL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[0, 1, 2, 3] </a:t>
            </a:r>
            <a:endParaRPr lang="he-IL" sz="2800" dirty="0" smtClean="0"/>
          </a:p>
          <a:p>
            <a:endParaRPr lang="he-IL" sz="2800" dirty="0" smtClean="0"/>
          </a:p>
          <a:p>
            <a:r>
              <a:rPr lang="he-IL" sz="2800" dirty="0" smtClean="0"/>
              <a:t>התלמידים מקבלים קוד לבדיקת נכונות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אתר הקורס (כללי)</a:t>
            </a:r>
            <a:endParaRPr lang="en-US" dirty="0"/>
          </a:p>
        </p:txBody>
      </p:sp>
      <p:pic>
        <p:nvPicPr>
          <p:cNvPr id="2050" name="Picture 2" descr="C:\Users\noam\Dropbox\Screenshots\Screenshot 2016-11-27 21.34.27.png"/>
          <p:cNvPicPr>
            <a:picLocks noChangeAspect="1" noChangeArrowheads="1"/>
          </p:cNvPicPr>
          <p:nvPr/>
        </p:nvPicPr>
        <p:blipFill>
          <a:blip r:embed="rId2" cstate="print"/>
          <a:srcRect l="46407" t="17419" r="9281" b="19003"/>
          <a:stretch>
            <a:fillRect/>
          </a:stretch>
        </p:blipFill>
        <p:spPr bwMode="auto">
          <a:xfrm>
            <a:off x="1357290" y="1357298"/>
            <a:ext cx="6827952" cy="5219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אתר הקורס (שבוע 3)</a:t>
            </a:r>
            <a:endParaRPr lang="en-US" dirty="0"/>
          </a:p>
        </p:txBody>
      </p:sp>
      <p:pic>
        <p:nvPicPr>
          <p:cNvPr id="3074" name="Picture 2" descr="C:\Users\noam\Dropbox\Screenshots\Screenshot 2016-11-27 21.34.45.png"/>
          <p:cNvPicPr>
            <a:picLocks noChangeAspect="1" noChangeArrowheads="1"/>
          </p:cNvPicPr>
          <p:nvPr/>
        </p:nvPicPr>
        <p:blipFill>
          <a:blip r:embed="rId2" cstate="print"/>
          <a:srcRect l="48938" t="4751" b="33255"/>
          <a:stretch>
            <a:fillRect/>
          </a:stretch>
        </p:blipFill>
        <p:spPr bwMode="auto">
          <a:xfrm>
            <a:off x="857224" y="1357298"/>
            <a:ext cx="7914274" cy="5119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פורום תרגיל 3</a:t>
            </a:r>
            <a:endParaRPr lang="en-US" dirty="0"/>
          </a:p>
        </p:txBody>
      </p:sp>
      <p:pic>
        <p:nvPicPr>
          <p:cNvPr id="4098" name="Picture 2" descr="C:\Users\noam\Dropbox\Screenshots\Screenshot 2016-11-27 21.35.17.png"/>
          <p:cNvPicPr>
            <a:picLocks noChangeAspect="1" noChangeArrowheads="1"/>
          </p:cNvPicPr>
          <p:nvPr/>
        </p:nvPicPr>
        <p:blipFill>
          <a:blip r:embed="rId2" cstate="print"/>
          <a:srcRect l="7594" t="12669" r="27000" b="14252"/>
          <a:stretch>
            <a:fillRect/>
          </a:stretch>
        </p:blipFill>
        <p:spPr bwMode="auto">
          <a:xfrm>
            <a:off x="285720" y="1357298"/>
            <a:ext cx="8401687" cy="5001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אנחנו ממשים בשבילם </a:t>
            </a:r>
            <a:r>
              <a:rPr lang="en-US" dirty="0" smtClean="0"/>
              <a:t>GUI</a:t>
            </a:r>
            <a:r>
              <a:rPr lang="he-IL" dirty="0" smtClean="0"/>
              <a:t>:</a:t>
            </a:r>
          </a:p>
          <a:p>
            <a:endParaRPr lang="he-IL" dirty="0" smtClean="0"/>
          </a:p>
          <a:p>
            <a:pPr>
              <a:buNone/>
            </a:pPr>
            <a:endParaRPr lang="he-IL" dirty="0" smtClean="0"/>
          </a:p>
          <a:p>
            <a:r>
              <a:rPr lang="he-IL" dirty="0" smtClean="0"/>
              <a:t>הם ממשים אוסף פונקציות, כגון:</a:t>
            </a:r>
          </a:p>
          <a:p>
            <a:pPr lvl="1"/>
            <a:r>
              <a:rPr lang="en-US" dirty="0" err="1" smtClean="0"/>
              <a:t>filter_words_list</a:t>
            </a:r>
            <a:r>
              <a:rPr lang="en-US" dirty="0" smtClean="0"/>
              <a:t>(</a:t>
            </a:r>
            <a:r>
              <a:rPr lang="en-US" dirty="0" err="1" smtClean="0"/>
              <a:t>words,pattern,wrong_guess_lst</a:t>
            </a:r>
            <a:r>
              <a:rPr lang="en-US" dirty="0" smtClean="0"/>
              <a:t>) </a:t>
            </a:r>
            <a:r>
              <a:rPr lang="he-IL" dirty="0" smtClean="0"/>
              <a:t>המקבלת כקלט</a:t>
            </a:r>
            <a:r>
              <a:rPr lang="en-US" dirty="0" smtClean="0"/>
              <a:t> </a:t>
            </a:r>
            <a:r>
              <a:rPr lang="he-IL" dirty="0" smtClean="0"/>
              <a:t>רשימת מילים , תבנית</a:t>
            </a:r>
            <a:r>
              <a:rPr lang="en-US" dirty="0" smtClean="0"/>
              <a:t>,</a:t>
            </a:r>
            <a:r>
              <a:rPr lang="he-IL" dirty="0" smtClean="0"/>
              <a:t> ורשימת ניחושים שגויים, ומחזירה רשימה חדשה שמכילה רק את המילים ברשימת הקלט שיכולות להתאים לתבנית ולניחושים הקודמים.</a:t>
            </a:r>
            <a:endParaRPr lang="en-US" dirty="0"/>
          </a:p>
        </p:txBody>
      </p:sp>
      <p:pic>
        <p:nvPicPr>
          <p:cNvPr id="4" name="Content Placeholder 3" descr="hangman5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1"/>
            <a:ext cx="2500330" cy="2669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Phone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17</a:t>
            </a:fld>
            <a:endParaRPr lang="he-IL"/>
          </a:p>
        </p:txBody>
      </p:sp>
      <p:pic>
        <p:nvPicPr>
          <p:cNvPr id="5122" name="Picture 2" descr="C:\Users\noam\Dropbox\Screenshots\Screenshot 2015-11-02 16.44.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92" t="13261" r="9960" b="13261"/>
          <a:stretch>
            <a:fillRect/>
          </a:stretch>
        </p:blipFill>
        <p:spPr bwMode="auto">
          <a:xfrm>
            <a:off x="147071" y="1066800"/>
            <a:ext cx="8996929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Mathematical notation:</a:t>
            </a:r>
          </a:p>
          <a:p>
            <a:pPr algn="l" rtl="0">
              <a:buNone/>
            </a:pPr>
            <a:r>
              <a:rPr lang="en-US" i="1" dirty="0" smtClean="0"/>
              <a:t>           </a:t>
            </a:r>
          </a:p>
          <a:p>
            <a:pPr algn="l" rtl="0">
              <a:buNone/>
            </a:pPr>
            <a:r>
              <a:rPr lang="en-US" i="1" dirty="0" smtClean="0"/>
              <a:t>           S = { x</a:t>
            </a:r>
            <a:r>
              <a:rPr lang="en-US" i="1" baseline="30000" dirty="0" smtClean="0"/>
              <a:t>2</a:t>
            </a:r>
            <a:r>
              <a:rPr lang="en-US" i="1" dirty="0" smtClean="0"/>
              <a:t> | x = 1…N}</a:t>
            </a:r>
          </a:p>
          <a:p>
            <a:pPr algn="l" rtl="0">
              <a:buNone/>
            </a:pPr>
            <a:endParaRPr lang="en-US" i="1" dirty="0" smtClean="0"/>
          </a:p>
          <a:p>
            <a:pPr algn="l" rtl="0">
              <a:buNone/>
            </a:pPr>
            <a:r>
              <a:rPr lang="en-US" dirty="0" smtClean="0"/>
              <a:t>Python Notation:</a:t>
            </a:r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18</a:t>
            </a:fld>
            <a:endParaRPr lang="he-IL"/>
          </a:p>
        </p:txBody>
      </p:sp>
      <p:pic>
        <p:nvPicPr>
          <p:cNvPr id="3074" name="Picture 2" descr="C:\Users\noam\Dropbox\Screenshots\Screenshot 2015-11-05 10.59.20.png"/>
          <p:cNvPicPr>
            <a:picLocks noChangeAspect="1" noChangeArrowheads="1"/>
          </p:cNvPicPr>
          <p:nvPr/>
        </p:nvPicPr>
        <p:blipFill>
          <a:blip r:embed="rId2" cstate="print"/>
          <a:srcRect l="2129" t="41487" r="21289" b="23707"/>
          <a:stretch>
            <a:fillRect/>
          </a:stretch>
        </p:blipFill>
        <p:spPr bwMode="auto">
          <a:xfrm>
            <a:off x="304800" y="4572000"/>
            <a:ext cx="8686800" cy="1418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שבועות 5-7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e-IL" dirty="0" smtClean="0"/>
              <a:t>אלגוריתמים</a:t>
            </a:r>
          </a:p>
          <a:p>
            <a:r>
              <a:rPr lang="he-IL" dirty="0" smtClean="0"/>
              <a:t>הוכחת נכונות</a:t>
            </a:r>
          </a:p>
          <a:p>
            <a:r>
              <a:rPr lang="he-IL" dirty="0" smtClean="0"/>
              <a:t>זמן ריצה </a:t>
            </a:r>
            <a:r>
              <a:rPr lang="he-IL" dirty="0" smtClean="0"/>
              <a:t>–()</a:t>
            </a:r>
            <a:r>
              <a:rPr lang="en-US" dirty="0" smtClean="0"/>
              <a:t>O</a:t>
            </a:r>
            <a:endParaRPr lang="he-IL" dirty="0" smtClean="0"/>
          </a:p>
          <a:p>
            <a:r>
              <a:rPr lang="he-IL" dirty="0" smtClean="0"/>
              <a:t>רקורסיה</a:t>
            </a:r>
          </a:p>
          <a:p>
            <a:r>
              <a:rPr lang="he-IL" dirty="0" smtClean="0"/>
              <a:t>מיון וחיפוש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 smtClean="0"/>
              <a:t>קורס "מבוא למדעי המחשב" באוניברסיטה העברית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הקורס הראשון במדעי המחשב שלומדים כל תלמידי החוג למדעי המחשב (שנה א' סמסטר א')</a:t>
            </a:r>
          </a:p>
          <a:p>
            <a:r>
              <a:rPr lang="he-IL" dirty="0" smtClean="0"/>
              <a:t>7 נ"ז: 3 שעות שעור + 2 שעות תרגול + 2 שעות "מעבדה" </a:t>
            </a:r>
            <a:r>
              <a:rPr lang="he-IL" dirty="0" err="1" smtClean="0"/>
              <a:t>– ע</a:t>
            </a:r>
            <a:r>
              <a:rPr lang="he-IL" dirty="0" smtClean="0"/>
              <a:t>בור זמן התכנות הרב)</a:t>
            </a:r>
          </a:p>
          <a:p>
            <a:r>
              <a:rPr lang="he-IL" dirty="0" smtClean="0"/>
              <a:t>פוקוס על תכנות מושכל + </a:t>
            </a:r>
            <a:r>
              <a:rPr lang="he-IL" dirty="0" err="1" smtClean="0"/>
              <a:t>אלגוריתמיקה</a:t>
            </a:r>
            <a:r>
              <a:rPr lang="he-IL" dirty="0" smtClean="0"/>
              <a:t>, בשילוב</a:t>
            </a:r>
          </a:p>
          <a:p>
            <a:r>
              <a:rPr lang="he-IL" dirty="0" smtClean="0"/>
              <a:t>במקביל נלמדים קורסי מתמטיקה</a:t>
            </a:r>
          </a:p>
          <a:p>
            <a:r>
              <a:rPr lang="he-IL" dirty="0" smtClean="0"/>
              <a:t>בהמשך יש קורסים נפרדים עם דגש תכנותי (תכנות מובנה עצמים, מעבדות תכנות) או </a:t>
            </a:r>
            <a:r>
              <a:rPr lang="he-IL" dirty="0" err="1" smtClean="0"/>
              <a:t>תאורטי</a:t>
            </a:r>
            <a:r>
              <a:rPr lang="he-IL" dirty="0" smtClean="0"/>
              <a:t> (מבנה נתונים, אלגוריתמים)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time some functions…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20</a:t>
            </a:fld>
            <a:endParaRPr lang="he-IL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344" r="3832" b="6115"/>
          <a:stretch>
            <a:fillRect/>
          </a:stretch>
        </p:blipFill>
        <p:spPr bwMode="auto">
          <a:xfrm>
            <a:off x="533400" y="1371600"/>
            <a:ext cx="820326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Quadratic – O(n</a:t>
            </a:r>
            <a:r>
              <a:rPr lang="en-US" baseline="30000" dirty="0" smtClean="0"/>
              <a:t>2</a:t>
            </a:r>
            <a:r>
              <a:rPr lang="en-US" dirty="0" smtClean="0"/>
              <a:t>) -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21</a:t>
            </a:fld>
            <a:endParaRPr lang="he-IL"/>
          </a:p>
        </p:txBody>
      </p:sp>
      <p:pic>
        <p:nvPicPr>
          <p:cNvPr id="839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5747" r="19104" b="11034"/>
          <a:stretch>
            <a:fillRect/>
          </a:stretch>
        </p:blipFill>
        <p:spPr bwMode="auto">
          <a:xfrm>
            <a:off x="1219200" y="1219199"/>
            <a:ext cx="6324600" cy="32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/>
          <a:srcRect t="26087" r="11566" b="10435"/>
          <a:stretch>
            <a:fillRect/>
          </a:stretch>
        </p:blipFill>
        <p:spPr bwMode="auto">
          <a:xfrm>
            <a:off x="381000" y="4800600"/>
            <a:ext cx="8044903" cy="182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TurtleFractal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 l="2394" t="14641" r="16758" b="18824"/>
          <a:stretch>
            <a:fillRect/>
          </a:stretch>
        </p:blipFill>
        <p:spPr bwMode="auto">
          <a:xfrm>
            <a:off x="71513" y="1286453"/>
            <a:ext cx="5186287" cy="488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 l="16721" t="24421" r="27541" b="2526"/>
          <a:stretch>
            <a:fillRect/>
          </a:stretch>
        </p:blipFill>
        <p:spPr bwMode="auto">
          <a:xfrm>
            <a:off x="5334000" y="1394780"/>
            <a:ext cx="3267220" cy="500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6</a:t>
            </a:r>
            <a:endParaRPr lang="en-US" dirty="0"/>
          </a:p>
        </p:txBody>
      </p:sp>
      <p:pic>
        <p:nvPicPr>
          <p:cNvPr id="1026" name="Picture 2" descr="C:\Users\noam\Dropbox\Screenshots\Screenshot 2016-11-27 21.13.17.png"/>
          <p:cNvPicPr>
            <a:picLocks noChangeAspect="1" noChangeArrowheads="1"/>
          </p:cNvPicPr>
          <p:nvPr/>
        </p:nvPicPr>
        <p:blipFill>
          <a:blip r:embed="rId2" cstate="print"/>
          <a:srcRect l="21094" t="19003" r="20250" b="19003"/>
          <a:stretch>
            <a:fillRect/>
          </a:stretch>
        </p:blipFill>
        <p:spPr bwMode="auto">
          <a:xfrm>
            <a:off x="285720" y="1785926"/>
            <a:ext cx="8522462" cy="4799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שבועות 8-12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25</a:t>
            </a:fld>
            <a:endParaRPr lang="he-I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6770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הסבר מלבני 4"/>
          <p:cNvSpPr/>
          <p:nvPr/>
        </p:nvSpPr>
        <p:spPr>
          <a:xfrm>
            <a:off x="5318224" y="1124744"/>
            <a:ext cx="3816424" cy="2308324"/>
          </a:xfrm>
          <a:prstGeom prst="wedgeRectCallout">
            <a:avLst>
              <a:gd name="adj1" fmla="val -69306"/>
              <a:gd name="adj2" fmla="val 480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 rtl="0"/>
            <a:r>
              <a:rPr lang="en-US" sz="2400" dirty="0" smtClean="0"/>
              <a:t>Functions within the class definition are called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methods</a:t>
            </a:r>
            <a:r>
              <a:rPr lang="en-US" sz="2400" dirty="0" smtClean="0"/>
              <a:t>, or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member functions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r>
              <a:rPr lang="en-US" sz="2400" dirty="0" smtClean="0"/>
              <a:t>They add functionality to the objects.</a:t>
            </a:r>
          </a:p>
        </p:txBody>
      </p:sp>
      <p:sp>
        <p:nvSpPr>
          <p:cNvPr id="6" name="הסבר מלבני 5"/>
          <p:cNvSpPr/>
          <p:nvPr/>
        </p:nvSpPr>
        <p:spPr>
          <a:xfrm>
            <a:off x="4067944" y="5633572"/>
            <a:ext cx="2500560" cy="830997"/>
          </a:xfrm>
          <a:prstGeom prst="wedgeRectCallout">
            <a:avLst>
              <a:gd name="adj1" fmla="val -106972"/>
              <a:gd name="adj2" fmla="val -211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 rtl="0"/>
            <a:r>
              <a:rPr lang="en-US" sz="2400" dirty="0" smtClean="0"/>
              <a:t>Here is how they are invoked.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הסבר מלבני 7"/>
          <p:cNvSpPr/>
          <p:nvPr/>
        </p:nvSpPr>
        <p:spPr>
          <a:xfrm>
            <a:off x="5318224" y="3567444"/>
            <a:ext cx="3816424" cy="1200329"/>
          </a:xfrm>
          <a:prstGeom prst="wedgeRectCallout">
            <a:avLst>
              <a:gd name="adj1" fmla="val -82343"/>
              <a:gd name="adj2" fmla="val -477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 rtl="0"/>
            <a:r>
              <a:rPr lang="en-US" sz="2400" dirty="0"/>
              <a:t>The first parameter is usually called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self</a:t>
            </a:r>
            <a:r>
              <a:rPr lang="en-US" sz="2400" dirty="0"/>
              <a:t>. It’s the object they run on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7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8</a:t>
            </a:r>
            <a:endParaRPr lang="en-US" dirty="0"/>
          </a:p>
        </p:txBody>
      </p:sp>
      <p:pic>
        <p:nvPicPr>
          <p:cNvPr id="3" name="image09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1428736"/>
            <a:ext cx="6000792" cy="5286412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stack using a linked list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27</a:t>
            </a:fld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2" y="2492896"/>
            <a:ext cx="6283737" cy="428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6429375" cy="122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4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he-IL" sz="2000" dirty="0" smtClean="0"/>
              <a:t>בתרגיל זה נבנה רשת שמייצגת את מערכת המאמרים </a:t>
            </a:r>
            <a:r>
              <a:rPr lang="he-IL" sz="2000" dirty="0" err="1" smtClean="0"/>
              <a:t>בויקיפדיה</a:t>
            </a:r>
            <a:r>
              <a:rPr lang="he-IL" sz="2000" dirty="0" smtClean="0"/>
              <a:t>. לכל מאמר יש שם, שהוא הכותרת של המאמר, וקבוצה של כל המאמרים שהוא מפנה אליהם בלינק.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>
              <a:buNone/>
            </a:pPr>
            <a:r>
              <a:rPr lang="he-IL" sz="2000" u="sng" dirty="0" smtClean="0"/>
              <a:t>משימה 1 - בניית רשת </a:t>
            </a:r>
            <a:r>
              <a:rPr lang="he-IL" sz="2000" u="sng" dirty="0" err="1" smtClean="0"/>
              <a:t>ויקיפדיה</a:t>
            </a:r>
            <a:endParaRPr lang="en-US" sz="2000" dirty="0" smtClean="0"/>
          </a:p>
          <a:p>
            <a:pPr>
              <a:buNone/>
            </a:pPr>
            <a:r>
              <a:rPr lang="he-IL" sz="2000" dirty="0" smtClean="0"/>
              <a:t>במשימה זאת עליכם לבנות את מבנה הנתונים של רשת </a:t>
            </a:r>
            <a:r>
              <a:rPr lang="he-IL" sz="2000" dirty="0" err="1" smtClean="0"/>
              <a:t>ויקיפדיה</a:t>
            </a:r>
            <a:r>
              <a:rPr lang="he-IL" sz="2000" dirty="0" smtClean="0"/>
              <a:t>.לשם כך תסתייעו בקובץ אשר מכיל חלק ממבנה הרשת </a:t>
            </a:r>
            <a:r>
              <a:rPr lang="he-IL" sz="2000" dirty="0" err="1" smtClean="0"/>
              <a:t>ויקיפדיה</a:t>
            </a:r>
            <a:r>
              <a:rPr lang="he-IL" sz="2000" dirty="0" smtClean="0"/>
              <a:t> באנגלית.  המידע מוצג ע"י רשימה של זוגות מאמרים על פי הפורמט הבא: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articleA</a:t>
            </a:r>
            <a:r>
              <a:rPr lang="en-US" sz="2000" dirty="0" smtClean="0"/>
              <a:t> </a:t>
            </a:r>
            <a:r>
              <a:rPr lang="en-US" sz="2000" dirty="0" err="1" smtClean="0"/>
              <a:t>articleB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err="1" smtClean="0"/>
              <a:t>articleA</a:t>
            </a:r>
            <a:r>
              <a:rPr lang="en-US" sz="2000" dirty="0" smtClean="0"/>
              <a:t> </a:t>
            </a:r>
            <a:r>
              <a:rPr lang="en-US" sz="2000" dirty="0" err="1" smtClean="0"/>
              <a:t>articleC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⋮ </a:t>
            </a:r>
            <a:endParaRPr lang="he-IL" sz="2000" dirty="0" smtClean="0"/>
          </a:p>
          <a:p>
            <a:pPr>
              <a:buNone/>
            </a:pPr>
            <a:endParaRPr lang="he-IL" sz="2000" dirty="0" smtClean="0"/>
          </a:p>
          <a:p>
            <a:pPr>
              <a:buNone/>
            </a:pPr>
            <a:r>
              <a:rPr lang="he-IL" sz="2000" u="sng" dirty="0" smtClean="0"/>
              <a:t>משימה 2 – </a:t>
            </a:r>
            <a:r>
              <a:rPr lang="en-US" sz="2000" u="sng" dirty="0" smtClean="0"/>
              <a:t>PAGE RANK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generator for primes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29</a:t>
            </a:fld>
            <a:endParaRPr lang="he-I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6" y="1916832"/>
            <a:ext cx="822061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390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שפת התכנות בקורס המבוא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האם שפת התכנות בכלל משנה?</a:t>
            </a:r>
          </a:p>
          <a:p>
            <a:r>
              <a:rPr lang="he-IL" dirty="0" smtClean="0"/>
              <a:t>באוניברסיטה העברית:</a:t>
            </a:r>
          </a:p>
          <a:p>
            <a:pPr lvl="1"/>
            <a:r>
              <a:rPr lang="en-US" dirty="0" smtClean="0"/>
              <a:t>PASCAL</a:t>
            </a:r>
            <a:r>
              <a:rPr lang="he-IL" dirty="0" smtClean="0"/>
              <a:t> (עד סוף שנות ה-90)</a:t>
            </a:r>
          </a:p>
          <a:p>
            <a:pPr lvl="1"/>
            <a:r>
              <a:rPr lang="en-US" dirty="0" smtClean="0"/>
              <a:t>JAVA</a:t>
            </a:r>
            <a:r>
              <a:rPr lang="he-IL" dirty="0" smtClean="0"/>
              <a:t> (עד בערך 2012)</a:t>
            </a:r>
          </a:p>
          <a:p>
            <a:pPr lvl="1"/>
            <a:r>
              <a:rPr lang="en-US" dirty="0" smtClean="0"/>
              <a:t>PYTHON</a:t>
            </a:r>
            <a:endParaRPr lang="he-IL" dirty="0" smtClean="0"/>
          </a:p>
          <a:p>
            <a:endParaRPr lang="en-US" dirty="0"/>
          </a:p>
        </p:txBody>
      </p:sp>
      <p:pic>
        <p:nvPicPr>
          <p:cNvPr id="1026" name="Picture 2" descr="http://cacm.acm.org/system/assets/0001/6722/Top39-700.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425647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30</a:t>
            </a:fld>
            <a:endParaRPr lang="he-IL"/>
          </a:p>
        </p:txBody>
      </p:sp>
      <p:pic>
        <p:nvPicPr>
          <p:cNvPr id="160774" name="Picture 6" descr="C:\Users\noam\Dropbox\Screenshots\Screenshot 2015-12-10 11.41.36.png"/>
          <p:cNvPicPr>
            <a:picLocks noChangeAspect="1" noChangeArrowheads="1"/>
          </p:cNvPicPr>
          <p:nvPr/>
        </p:nvPicPr>
        <p:blipFill>
          <a:blip r:embed="rId2" cstate="print"/>
          <a:srcRect l="3077" t="43151" r="21541" b="21576"/>
          <a:stretch>
            <a:fillRect/>
          </a:stretch>
        </p:blipFill>
        <p:spPr bwMode="auto">
          <a:xfrm>
            <a:off x="1428728" y="1142984"/>
            <a:ext cx="6705600" cy="1790179"/>
          </a:xfrm>
          <a:prstGeom prst="rect">
            <a:avLst/>
          </a:prstGeom>
          <a:noFill/>
        </p:spPr>
      </p:pic>
      <p:pic>
        <p:nvPicPr>
          <p:cNvPr id="160776" name="Picture 8" descr="C:\Users\noam\Dropbox\Screenshots\Screenshot 2015-12-10 11.41.28.png"/>
          <p:cNvPicPr>
            <a:picLocks noChangeAspect="1" noChangeArrowheads="1"/>
          </p:cNvPicPr>
          <p:nvPr/>
        </p:nvPicPr>
        <p:blipFill>
          <a:blip r:embed="rId3" cstate="print"/>
          <a:srcRect l="2816" t="24439" r="16894" b="13965"/>
          <a:stretch>
            <a:fillRect/>
          </a:stretch>
        </p:blipFill>
        <p:spPr bwMode="auto">
          <a:xfrm>
            <a:off x="1600200" y="2971800"/>
            <a:ext cx="5885136" cy="3640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Assertions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31</a:t>
            </a:fld>
            <a:endParaRPr lang="he-IL"/>
          </a:p>
        </p:txBody>
      </p:sp>
      <p:pic>
        <p:nvPicPr>
          <p:cNvPr id="9218" name="Picture 2" descr="C:\Users\noam\Dropbox\Screenshots\Screenshot 2015-12-26 11.57.41.png"/>
          <p:cNvPicPr>
            <a:picLocks noChangeAspect="1" noChangeArrowheads="1"/>
          </p:cNvPicPr>
          <p:nvPr/>
        </p:nvPicPr>
        <p:blipFill>
          <a:blip r:embed="rId2" cstate="print"/>
          <a:srcRect l="2602" t="19073" r="7805" b="9536"/>
          <a:stretch>
            <a:fillRect/>
          </a:stretch>
        </p:blipFill>
        <p:spPr bwMode="auto">
          <a:xfrm>
            <a:off x="533400" y="1295399"/>
            <a:ext cx="7772400" cy="506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12 </a:t>
            </a:r>
            <a:r>
              <a:rPr lang="he-IL" dirty="0" err="1" smtClean="0"/>
              <a:t>– פרויקט</a:t>
            </a:r>
            <a:r>
              <a:rPr lang="he-IL" dirty="0" smtClean="0"/>
              <a:t> סיום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 smtClean="0"/>
              <a:t>בתרגיל זה נממש אפליקציה של לוח ציור צורות משותף בין מספר משתמשים. לצורך כך נשתמש בארכיטקטורת שרת לקוח.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928794" y="3286124"/>
            <a:ext cx="4840235" cy="3330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שבועות 13-14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Regular Expressions in Python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34</a:t>
            </a:fld>
            <a:endParaRPr lang="he-IL"/>
          </a:p>
        </p:txBody>
      </p:sp>
      <p:pic>
        <p:nvPicPr>
          <p:cNvPr id="3" name="Picture 2" descr="C:\Users\noam\Dropbox\Screenshots\Screenshot 2016-01-14 10.42.32.png"/>
          <p:cNvPicPr>
            <a:picLocks noChangeAspect="1" noChangeArrowheads="1"/>
          </p:cNvPicPr>
          <p:nvPr/>
        </p:nvPicPr>
        <p:blipFill>
          <a:blip r:embed="rId2" cstate="print"/>
          <a:srcRect l="1944" t="37468" r="11661" b="14051"/>
          <a:stretch>
            <a:fillRect/>
          </a:stretch>
        </p:blipFill>
        <p:spPr bwMode="auto">
          <a:xfrm>
            <a:off x="505265" y="2514600"/>
            <a:ext cx="7853073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he-IL" dirty="0" err="1" smtClean="0"/>
              <a:t>Diagonalization</a:t>
            </a:r>
            <a:endParaRPr lang="en-US" altLang="he-IL" dirty="0" smtClean="0"/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0034" y="1571612"/>
            <a:ext cx="8229600" cy="4525963"/>
          </a:xfrm>
          <a:solidFill>
            <a:srgbClr val="F0F0FA"/>
          </a:solidFill>
          <a:ln>
            <a:solidFill>
              <a:schemeClr val="folHlink"/>
            </a:solidFill>
          </a:ln>
        </p:spPr>
        <p:txBody>
          <a:bodyPr>
            <a:normAutofit fontScale="77500" lnSpcReduction="20000"/>
          </a:bodyPr>
          <a:lstStyle/>
          <a:p>
            <a:pPr algn="l" rtl="0" eaLnBrk="1" hangingPunct="1">
              <a:buFontTx/>
              <a:buNone/>
            </a:pPr>
            <a:r>
              <a:rPr lang="en-US" altLang="he-IL" b="1" dirty="0" smtClean="0">
                <a:latin typeface="Courier New" pitchFamily="49" charset="0"/>
              </a:rPr>
              <a:t>def </a:t>
            </a:r>
            <a:r>
              <a:rPr lang="en-US" altLang="he-IL" b="1" dirty="0" err="1" smtClean="0">
                <a:latin typeface="Courier New" pitchFamily="49" charset="0"/>
              </a:rPr>
              <a:t>auto_halt</a:t>
            </a:r>
            <a:r>
              <a:rPr lang="en-US" altLang="he-IL" b="1" dirty="0" smtClean="0">
                <a:latin typeface="Courier New" pitchFamily="49" charset="0"/>
              </a:rPr>
              <a:t>(program):</a:t>
            </a:r>
          </a:p>
          <a:p>
            <a:pPr algn="l" rtl="0" eaLnBrk="1" hangingPunct="1">
              <a:buFontTx/>
              <a:buNone/>
            </a:pPr>
            <a:r>
              <a:rPr lang="en-US" altLang="he-IL" dirty="0" smtClean="0">
                <a:latin typeface="Courier New" pitchFamily="49" charset="0"/>
              </a:rPr>
              <a:t>“““Return True if the given program halts when given itself as an input.”””</a:t>
            </a:r>
          </a:p>
          <a:p>
            <a:pPr algn="l" rtl="0" eaLnBrk="1" hangingPunct="1">
              <a:buFontTx/>
              <a:buNone/>
            </a:pPr>
            <a:endParaRPr lang="en-US" altLang="he-IL" dirty="0" smtClean="0">
              <a:latin typeface="Courier New" pitchFamily="49" charset="0"/>
            </a:endParaRPr>
          </a:p>
          <a:p>
            <a:pPr algn="l" rtl="0" eaLnBrk="1" hangingPunct="1">
              <a:buFontTx/>
              <a:buNone/>
            </a:pPr>
            <a:r>
              <a:rPr lang="en-US" altLang="he-IL" dirty="0" smtClean="0">
                <a:latin typeface="Courier New" pitchFamily="49" charset="0"/>
              </a:rPr>
              <a:t>   return halt(program, program)</a:t>
            </a:r>
          </a:p>
          <a:p>
            <a:pPr algn="l" rtl="0" eaLnBrk="1" hangingPunct="1">
              <a:buFontTx/>
              <a:buNone/>
            </a:pPr>
            <a:endParaRPr lang="en-US" altLang="he-IL" b="1" dirty="0" smtClean="0">
              <a:latin typeface="Courier New" pitchFamily="49" charset="0"/>
            </a:endParaRPr>
          </a:p>
          <a:p>
            <a:pPr algn="l" rtl="0" eaLnBrk="1" hangingPunct="1">
              <a:buFontTx/>
              <a:buNone/>
            </a:pPr>
            <a:r>
              <a:rPr lang="en-US" altLang="he-IL" b="1" dirty="0" smtClean="0">
                <a:latin typeface="Courier New" pitchFamily="49" charset="0"/>
              </a:rPr>
              <a:t>def paradox(program):</a:t>
            </a:r>
          </a:p>
          <a:p>
            <a:pPr algn="l" rtl="0" eaLnBrk="1" hangingPunct="1">
              <a:buFontTx/>
              <a:buNone/>
            </a:pPr>
            <a:r>
              <a:rPr lang="en-US" altLang="he-IL" b="1" dirty="0" smtClean="0">
                <a:latin typeface="Courier New" pitchFamily="49" charset="0"/>
              </a:rPr>
              <a:t>   </a:t>
            </a:r>
            <a:r>
              <a:rPr lang="en-US" altLang="he-IL" dirty="0" smtClean="0">
                <a:latin typeface="Courier New" pitchFamily="49" charset="0"/>
              </a:rPr>
              <a:t>if </a:t>
            </a:r>
            <a:r>
              <a:rPr lang="en-US" altLang="he-IL" dirty="0" err="1" smtClean="0">
                <a:latin typeface="Courier New" pitchFamily="49" charset="0"/>
              </a:rPr>
              <a:t>auto_halt</a:t>
            </a:r>
            <a:r>
              <a:rPr lang="en-US" altLang="he-IL" dirty="0" smtClean="0">
                <a:latin typeface="Courier New" pitchFamily="49" charset="0"/>
              </a:rPr>
              <a:t>(program):</a:t>
            </a:r>
          </a:p>
          <a:p>
            <a:pPr algn="l" rtl="0" eaLnBrk="1" hangingPunct="1">
              <a:buFontTx/>
              <a:buNone/>
            </a:pPr>
            <a:r>
              <a:rPr lang="en-US" altLang="he-IL" dirty="0" smtClean="0">
                <a:latin typeface="Courier New" pitchFamily="49" charset="0"/>
              </a:rPr>
              <a:t>       while(True): </a:t>
            </a:r>
          </a:p>
          <a:p>
            <a:pPr algn="l" rtl="0" eaLnBrk="1" hangingPunct="1">
              <a:buFontTx/>
              <a:buNone/>
            </a:pPr>
            <a:r>
              <a:rPr lang="en-US" altLang="he-IL" dirty="0" smtClean="0">
                <a:latin typeface="Courier New" pitchFamily="49" charset="0"/>
              </a:rPr>
              <a:t>          pass</a:t>
            </a:r>
          </a:p>
          <a:p>
            <a:pPr algn="l" rtl="0" eaLnBrk="1" hangingPunct="1">
              <a:buFontTx/>
              <a:buNone/>
            </a:pPr>
            <a:r>
              <a:rPr lang="en-US" altLang="he-IL" dirty="0" smtClean="0">
                <a:latin typeface="Courier New" pitchFamily="49" charset="0"/>
              </a:rPr>
              <a:t>   else</a:t>
            </a:r>
          </a:p>
          <a:p>
            <a:pPr algn="l" rtl="0" eaLnBrk="1" hangingPunct="1">
              <a:buFontTx/>
              <a:buNone/>
            </a:pPr>
            <a:r>
              <a:rPr lang="en-US" altLang="he-IL" dirty="0" smtClean="0">
                <a:latin typeface="Courier New" pitchFamily="49" charset="0"/>
              </a:rPr>
              <a:t>       return True;</a:t>
            </a:r>
          </a:p>
          <a:p>
            <a:pPr eaLnBrk="1" hangingPunct="1">
              <a:buFontTx/>
              <a:buNone/>
            </a:pPr>
            <a:endParaRPr lang="en-US" altLang="he-IL" dirty="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he-IL" smtClean="0"/>
              <a:t>Godel’s incompleteness theorem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4953000"/>
            <a:ext cx="8256588" cy="1524000"/>
          </a:xfrm>
          <a:noFill/>
        </p:spPr>
        <p:txBody>
          <a:bodyPr>
            <a:normAutofit fontScale="85000" lnSpcReduction="20000"/>
          </a:bodyPr>
          <a:lstStyle/>
          <a:p>
            <a:pPr algn="l" rtl="0" eaLnBrk="1" hangingPunct="1">
              <a:buFontTx/>
              <a:buNone/>
            </a:pPr>
            <a:r>
              <a:rPr lang="en-US" altLang="he-IL" dirty="0" smtClean="0">
                <a:sym typeface="Wingdings" pitchFamily="2" charset="2"/>
              </a:rPr>
              <a:t> </a:t>
            </a:r>
            <a:r>
              <a:rPr lang="en-US" altLang="he-IL" dirty="0" smtClean="0"/>
              <a:t>if all true mathematical statements have ZFC proofs then </a:t>
            </a:r>
            <a:r>
              <a:rPr lang="en-US" altLang="he-IL" b="1" i="1" dirty="0" smtClean="0"/>
              <a:t>halt</a:t>
            </a:r>
            <a:r>
              <a:rPr lang="en-US" altLang="he-IL" dirty="0" smtClean="0"/>
              <a:t> can be solved!</a:t>
            </a:r>
            <a:endParaRPr lang="en-US" altLang="he-IL" b="1" u="sng" dirty="0" smtClean="0"/>
          </a:p>
          <a:p>
            <a:pPr algn="l" rtl="0" eaLnBrk="1" hangingPunct="1">
              <a:buFontTx/>
              <a:buNone/>
            </a:pPr>
            <a:r>
              <a:rPr lang="en-US" altLang="he-IL" b="1" u="sng" dirty="0" smtClean="0"/>
              <a:t>Theorem:</a:t>
            </a:r>
            <a:r>
              <a:rPr lang="en-US" altLang="he-IL" dirty="0" smtClean="0"/>
              <a:t> ZFC is not complete (and neither is anything else)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371600"/>
            <a:ext cx="8180388" cy="3352800"/>
          </a:xfrm>
          <a:prstGeom prst="rect">
            <a:avLst/>
          </a:prstGeom>
          <a:solidFill>
            <a:srgbClr val="F0F0FA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anchorCtr="1"/>
          <a:lstStyle/>
          <a:p>
            <a:pPr marL="342900" indent="-342900" algn="l" rtl="0">
              <a:buClr>
                <a:srgbClr val="FF9900"/>
              </a:buClr>
              <a:buSzPct val="90000"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def halt(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prog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inp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 marL="342900" indent="-342900" algn="l" rtl="0">
              <a:buClr>
                <a:srgbClr val="FF9900"/>
              </a:buClr>
              <a:buSzPct val="90000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thm_y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compile_to_halt_thm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prog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42900" indent="-342900" algn="l" rtl="0">
              <a:buClr>
                <a:srgbClr val="FF9900"/>
              </a:buClr>
              <a:buSzPct val="90000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thm_n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compile_to_nohalt_thm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prog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42900" indent="-342900" algn="l" rtl="0">
              <a:buClr>
                <a:srgbClr val="FF9900"/>
              </a:buClr>
              <a:buSzPct val="90000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for p in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all_possible_strings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342900" indent="-342900" algn="l" rtl="0">
              <a:buClr>
                <a:srgbClr val="FF9900"/>
              </a:buClr>
              <a:buSzPct val="90000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if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is_zfc_proof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thm_y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p):</a:t>
            </a:r>
          </a:p>
          <a:p>
            <a:pPr marL="342900" indent="-342900" algn="l" rtl="0">
              <a:buClr>
                <a:srgbClr val="FF9900"/>
              </a:buClr>
              <a:buSzPct val="90000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 return True</a:t>
            </a:r>
          </a:p>
          <a:p>
            <a:pPr marL="342900" indent="-342900" algn="l" rtl="0">
              <a:buClr>
                <a:srgbClr val="FF9900"/>
              </a:buClr>
              <a:buSzPct val="90000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if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is_zfc_proof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thm_n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p):</a:t>
            </a:r>
          </a:p>
          <a:p>
            <a:pPr marL="342900" indent="-342900" algn="l" rtl="0">
              <a:buClr>
                <a:srgbClr val="FF9900"/>
              </a:buClr>
              <a:buSzPct val="90000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 return False</a:t>
            </a:r>
          </a:p>
          <a:p>
            <a:pPr marL="342900" indent="-342900" algn="l" rtl="0">
              <a:buClr>
                <a:srgbClr val="FF9900"/>
              </a:buClr>
              <a:buSzPct val="90000"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 algn="l" rtl="0">
              <a:buClr>
                <a:srgbClr val="FF9900"/>
              </a:buClr>
              <a:buSzPct val="90000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342900" indent="-342900" algn="l">
              <a:buClr>
                <a:srgbClr val="FF9900"/>
              </a:buClr>
              <a:buSzPct val="90000"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הנפשות הפועלות (2015-16-17)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כ-500 תלמידים</a:t>
            </a:r>
          </a:p>
          <a:p>
            <a:pPr lvl="1"/>
            <a:r>
              <a:rPr lang="he-IL" dirty="0" smtClean="0"/>
              <a:t>חוג למדעי המחשב</a:t>
            </a:r>
          </a:p>
          <a:p>
            <a:pPr lvl="1"/>
            <a:r>
              <a:rPr lang="he-IL" dirty="0" smtClean="0"/>
              <a:t>הנדסת חשמל/מחשבים</a:t>
            </a:r>
          </a:p>
          <a:p>
            <a:pPr lvl="1"/>
            <a:r>
              <a:rPr lang="he-IL" dirty="0" smtClean="0"/>
              <a:t>חטיבה למדעי המחשב</a:t>
            </a:r>
          </a:p>
          <a:p>
            <a:pPr lvl="1"/>
            <a:r>
              <a:rPr lang="he-IL" dirty="0" smtClean="0"/>
              <a:t>תלפיות</a:t>
            </a:r>
          </a:p>
          <a:p>
            <a:r>
              <a:rPr lang="he-IL" dirty="0" smtClean="0"/>
              <a:t>2 מרצים</a:t>
            </a:r>
          </a:p>
          <a:p>
            <a:r>
              <a:rPr lang="he-IL" dirty="0" smtClean="0"/>
              <a:t>6 מתרגלים</a:t>
            </a:r>
          </a:p>
          <a:p>
            <a:r>
              <a:rPr lang="he-IL" dirty="0" smtClean="0"/>
              <a:t>12 בודקי תרגילים</a:t>
            </a:r>
          </a:p>
          <a:p>
            <a:r>
              <a:rPr lang="he-IL" dirty="0" smtClean="0"/>
              <a:t>2 צארים</a:t>
            </a:r>
          </a:p>
          <a:p>
            <a:r>
              <a:rPr lang="he-IL" dirty="0" smtClean="0"/>
              <a:t>4-6 תורני מעבדות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מבנה הקורס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b="1" dirty="0" smtClean="0"/>
              <a:t>תכנות בסיסי </a:t>
            </a:r>
            <a:r>
              <a:rPr lang="he-IL" dirty="0" smtClean="0"/>
              <a:t>(4 שבועות): פונקציות, תנאים, לולאות, טיפוסי נתונים, </a:t>
            </a:r>
            <a:r>
              <a:rPr lang="en-US" dirty="0" smtClean="0"/>
              <a:t>SCOPE</a:t>
            </a:r>
            <a:r>
              <a:rPr lang="he-IL" dirty="0" smtClean="0"/>
              <a:t>, </a:t>
            </a:r>
            <a:r>
              <a:rPr lang="en-US" dirty="0" smtClean="0"/>
              <a:t>ALIASING</a:t>
            </a:r>
            <a:r>
              <a:rPr lang="he-IL" dirty="0" smtClean="0"/>
              <a:t>, שימוש בספריות, מספרים, מחרוזות, מערכים, מילונים, וקבוצות.</a:t>
            </a:r>
          </a:p>
          <a:p>
            <a:r>
              <a:rPr lang="he-IL" b="1" dirty="0" err="1" smtClean="0"/>
              <a:t>אלגוריתמיקה</a:t>
            </a:r>
            <a:r>
              <a:rPr lang="he-IL" b="1" dirty="0" smtClean="0"/>
              <a:t> בסיסית </a:t>
            </a:r>
            <a:r>
              <a:rPr lang="he-IL" dirty="0" smtClean="0"/>
              <a:t>(3 שבועות): נכונות, זמן ריצה, אלגוריתמים נומריים (ממ"מ, שורש, חזקה), חיפושים ומיונים, רקורסיה.</a:t>
            </a:r>
          </a:p>
          <a:p>
            <a:r>
              <a:rPr lang="he-IL" b="1" dirty="0" smtClean="0"/>
              <a:t>תכנות מתקדם </a:t>
            </a:r>
            <a:r>
              <a:rPr lang="he-IL" dirty="0" smtClean="0"/>
              <a:t>(5 שבועות): תכנות מונחה עצמים, מבני נתונים מקושרים, תכנות "מסדר שני", </a:t>
            </a:r>
            <a:r>
              <a:rPr lang="he-IL" dirty="0" err="1" smtClean="0"/>
              <a:t>איטרטורים</a:t>
            </a:r>
            <a:r>
              <a:rPr lang="he-IL" dirty="0" smtClean="0"/>
              <a:t> </a:t>
            </a:r>
            <a:r>
              <a:rPr lang="he-IL" dirty="0" err="1" smtClean="0"/>
              <a:t>וגנרטורים</a:t>
            </a:r>
            <a:r>
              <a:rPr lang="he-IL" dirty="0" smtClean="0"/>
              <a:t>, חריגות. </a:t>
            </a:r>
          </a:p>
          <a:p>
            <a:r>
              <a:rPr lang="he-IL" dirty="0" smtClean="0"/>
              <a:t> </a:t>
            </a:r>
            <a:r>
              <a:rPr lang="he-IL" b="1" dirty="0" smtClean="0"/>
              <a:t>טעימות תיאוריה מתקדמת </a:t>
            </a:r>
            <a:r>
              <a:rPr lang="he-IL" dirty="0" smtClean="0"/>
              <a:t>(2 שבועות): אופטימיזציה, מכונות טיורינג, בעיית העצירה, משפט גדל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שבוע ראשון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</a:t>
            </a:fld>
            <a:endParaRPr lang="he-IL"/>
          </a:p>
        </p:txBody>
      </p:sp>
      <p:pic>
        <p:nvPicPr>
          <p:cNvPr id="3074" name="Picture 2" descr="C:\Users\noam\Dropbox\Screenshots\Screenshot 2016-11-06 11.43.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4238092" cy="3429000"/>
          </a:xfrm>
          <a:prstGeom prst="rect">
            <a:avLst/>
          </a:prstGeom>
          <a:noFill/>
        </p:spPr>
      </p:pic>
      <p:pic>
        <p:nvPicPr>
          <p:cNvPr id="3075" name="Picture 3" descr="C:\Users\noam\Dropbox\Screenshots\Screenshot 2016-11-06 11.43.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685800"/>
            <a:ext cx="4559449" cy="2286450"/>
          </a:xfrm>
          <a:prstGeom prst="rect">
            <a:avLst/>
          </a:prstGeom>
          <a:noFill/>
        </p:spPr>
      </p:pic>
      <p:pic>
        <p:nvPicPr>
          <p:cNvPr id="3076" name="Picture 4" descr="C:\Users\noam\Dropbox\Screenshots\Screenshot 2016-11-06 11.43.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657600"/>
            <a:ext cx="5543684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Stack Overflow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</a:t>
            </a:fld>
            <a:endParaRPr lang="he-IL"/>
          </a:p>
        </p:txBody>
      </p:sp>
      <p:pic>
        <p:nvPicPr>
          <p:cNvPr id="4098" name="Picture 2" descr="C:\Users\noam\Dropbox\Screenshots\Screenshot 2015-10-21 11.58.5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5006063" cy="5181600"/>
          </a:xfrm>
          <a:prstGeom prst="rect">
            <a:avLst/>
          </a:prstGeom>
          <a:noFill/>
        </p:spPr>
      </p:pic>
      <p:pic>
        <p:nvPicPr>
          <p:cNvPr id="4099" name="Picture 3" descr="C:\Users\noam\Dropbox\Screenshots\Screenshot 2015-10-21 12.00.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14600"/>
            <a:ext cx="399377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oam\Dropbox\Screenshots\Screenshot 2016-11-27 16.22.13.png"/>
          <p:cNvPicPr>
            <a:picLocks noChangeAspect="1" noChangeArrowheads="1"/>
          </p:cNvPicPr>
          <p:nvPr/>
        </p:nvPicPr>
        <p:blipFill>
          <a:blip r:embed="rId2" cstate="print"/>
          <a:srcRect l="14272" t="28358" r="6487" b="8102"/>
          <a:stretch>
            <a:fillRect/>
          </a:stretch>
        </p:blipFill>
        <p:spPr bwMode="auto">
          <a:xfrm>
            <a:off x="2054128" y="2452070"/>
            <a:ext cx="5584399" cy="286834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725</Words>
  <Application>Microsoft Office PowerPoint</Application>
  <PresentationFormat>On-screen Show (4:3)</PresentationFormat>
  <Paragraphs>138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ערכת נושא של Office</vt:lpstr>
      <vt:lpstr>רשמים מהוראת מבוא למדעי המחשב באוניברסיטה העברית בשפת פייתון</vt:lpstr>
      <vt:lpstr>קורס "מבוא למדעי המחשב" באוניברסיטה העברית</vt:lpstr>
      <vt:lpstr>שפת התכנות בקורס המבוא</vt:lpstr>
      <vt:lpstr>הנפשות הפועלות (2015-16-17)</vt:lpstr>
      <vt:lpstr>מבנה הקורס</vt:lpstr>
      <vt:lpstr>שבוע ראשון</vt:lpstr>
      <vt:lpstr>Slide 7</vt:lpstr>
      <vt:lpstr>Stack Overflow</vt:lpstr>
      <vt:lpstr>תרגיל 1</vt:lpstr>
      <vt:lpstr>שבועות 2-4</vt:lpstr>
      <vt:lpstr>Finding all primes</vt:lpstr>
      <vt:lpstr>תרגיל 3, חלק 5</vt:lpstr>
      <vt:lpstr>אתר הקורס (כללי)</vt:lpstr>
      <vt:lpstr>אתר הקורס (שבוע 3)</vt:lpstr>
      <vt:lpstr>פורום תרגיל 3</vt:lpstr>
      <vt:lpstr>תרגיל 4</vt:lpstr>
      <vt:lpstr>Phone Book</vt:lpstr>
      <vt:lpstr>List Comprehension</vt:lpstr>
      <vt:lpstr>שבועות 5-7</vt:lpstr>
      <vt:lpstr>Let’s time some functions…</vt:lpstr>
      <vt:lpstr>Quadratic – O(n2) - time</vt:lpstr>
      <vt:lpstr>TurtleFractal</vt:lpstr>
      <vt:lpstr>תרגיל 6</vt:lpstr>
      <vt:lpstr>שבועות 8-12 </vt:lpstr>
      <vt:lpstr>Methods</vt:lpstr>
      <vt:lpstr>תרגיל 8</vt:lpstr>
      <vt:lpstr>A stack using a linked list</vt:lpstr>
      <vt:lpstr>תרגיל 10</vt:lpstr>
      <vt:lpstr>A generator for primes</vt:lpstr>
      <vt:lpstr>Map</vt:lpstr>
      <vt:lpstr>Assertions</vt:lpstr>
      <vt:lpstr>תרגיל 12 – פרויקט סיום</vt:lpstr>
      <vt:lpstr>שבועות 13-14</vt:lpstr>
      <vt:lpstr>Regular Expressions in Python</vt:lpstr>
      <vt:lpstr>Diagonalization</vt:lpstr>
      <vt:lpstr>Godel’s incompleteness theorem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רשמים מהוראת מבוא למדעי המחשב באוניברסיטה העברית בשפת פייתון</dc:title>
  <dc:creator>Noam Nisan</dc:creator>
  <cp:lastModifiedBy>noam</cp:lastModifiedBy>
  <cp:revision>10</cp:revision>
  <dcterms:created xsi:type="dcterms:W3CDTF">2016-11-27T13:35:36Z</dcterms:created>
  <dcterms:modified xsi:type="dcterms:W3CDTF">2016-12-22T14:21:05Z</dcterms:modified>
</cp:coreProperties>
</file>