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72" r:id="rId16"/>
    <p:sldId id="273" r:id="rId17"/>
    <p:sldId id="274" r:id="rId18"/>
    <p:sldId id="276" r:id="rId19"/>
    <p:sldId id="268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6600CC"/>
    <a:srgbClr val="006600"/>
    <a:srgbClr val="CC3300"/>
    <a:srgbClr val="800000"/>
    <a:srgbClr val="FFFFFF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ללא סגנון, ללא רשת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סגנון בהיר 1 - הדגשה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133C29-C9E4-46BE-AAB4-3A09E607BA73}" type="datetimeFigureOut">
              <a:rPr lang="en-US" smtClean="0"/>
              <a:t>22-Jun-17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764B6A-0FD4-4514-A7AD-BC7F509D017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3215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4B6A-0FD4-4514-A7AD-BC7F509D017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899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4B6A-0FD4-4514-A7AD-BC7F509D0177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6919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4B6A-0FD4-4514-A7AD-BC7F509D0177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1352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764B6A-0FD4-4514-A7AD-BC7F509D0177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589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שקופית כותרת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כותרת משנה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e-IL" smtClean="0"/>
              <a:t>לחץ כדי לערוך סגנון כותרת משנה של תבנית בסיס</a:t>
            </a:r>
            <a:endParaRPr kumimoji="0" lang="en-US"/>
          </a:p>
        </p:txBody>
      </p:sp>
      <p:sp>
        <p:nvSpPr>
          <p:cNvPr id="28" name="מציין מיקום של תאריך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9C9CB-792F-4E12-B013-D01B588DEF90}" type="datetime1">
              <a:rPr lang="en-US" smtClean="0"/>
              <a:t>22-Jun-17</a:t>
            </a:fld>
            <a:endParaRPr lang="en-US"/>
          </a:p>
        </p:txBody>
      </p:sp>
      <p:sp>
        <p:nvSpPr>
          <p:cNvPr id="17" name="מציין מיקום של כותרת תחתונה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7" name="מחבר ישר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אליפסה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מציין מיקום של מספר שקופית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כותרת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E61A-009B-4890-B410-C7119DB7972D}" type="datetime1">
              <a:rPr lang="en-US" smtClean="0"/>
              <a:t>22-Jun-17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כותרת אנכית וטקסט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מחבר ישר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אליפסה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BB9E-FB14-4D12-9175-CE108DDF20C4}" type="datetime1">
              <a:rPr lang="en-US" smtClean="0"/>
              <a:t>22-Jun-17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e-IL" dirty="0" smtClean="0"/>
              <a:t>לחץ כדי לערוך סגנון כותרת של תבנית בסיס</a:t>
            </a:r>
            <a:endParaRPr kumimoji="0" lang="en-US" dirty="0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9A9405-76D0-4A92-A6FC-A0E66EF5B3EB}" type="datetime1">
              <a:rPr lang="en-US" smtClean="0"/>
              <a:t>22-Jun-17</a:t>
            </a:fld>
            <a:endParaRPr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e-IL" dirty="0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dirty="0" smtClean="0"/>
              <a:t>רמה שנייה</a:t>
            </a:r>
          </a:p>
          <a:p>
            <a:pPr lvl="2" eaLnBrk="1" latinLnBrk="0" hangingPunct="1"/>
            <a:r>
              <a:rPr lang="he-IL" dirty="0" smtClean="0"/>
              <a:t>רמה שלישית</a:t>
            </a:r>
          </a:p>
          <a:p>
            <a:pPr lvl="3" eaLnBrk="1" latinLnBrk="0" hangingPunct="1"/>
            <a:r>
              <a:rPr lang="he-IL" dirty="0" smtClean="0"/>
              <a:t>רמה רביעית</a:t>
            </a:r>
          </a:p>
          <a:p>
            <a:pPr lvl="4" eaLnBrk="1" latinLnBrk="0" hangingPunct="1"/>
            <a:r>
              <a:rPr lang="he-IL" dirty="0" smtClean="0"/>
              <a:t>רמה חמישית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כותרת מקטע עליונה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מלבן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לבן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2D40B-06C3-4758-83D9-DBBACC6D1BA4}" type="datetime1">
              <a:rPr lang="en-US" smtClean="0"/>
              <a:t>22-Jun-17</a:t>
            </a:fld>
            <a:endParaRPr lang="en-US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70D91BC0-3C52-4DB2-BE76-1B6F9B853034}" type="datetime1">
              <a:rPr lang="en-US" smtClean="0"/>
              <a:t>22-Jun-17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מחבר ישר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ציין מיקום תוכן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2" name="מציין מיקום תוכן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השוואה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חבר ישר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מלבן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מלבן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D66D34-4A27-4A29-9845-923DFB4B27F7}" type="datetime1">
              <a:rPr lang="en-US" smtClean="0"/>
              <a:t>22-Jun-17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15" name="מחבר ישר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מציין מיקום תוכן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6" name="מציין מיקום תוכן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25" name="אליפסה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אליפסה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כותרת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B99C9-D4FE-4561-AF2C-C736D70B9415}" type="datetime1">
              <a:rPr lang="en-US" smtClean="0"/>
              <a:t>22-Jun-17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מלבן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מלבן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לבן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מלבן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28016-FB5B-4275-9754-68B034A068A1}" type="datetime1">
              <a:rPr lang="en-US" smtClean="0"/>
              <a:t>22-Jun-17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תוכן עם כיתוב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מלבן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מלבן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מחבר ישר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מציין מיקום תוכן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lang="he-IL" smtClean="0"/>
              <a:t>רמה שנייה</a:t>
            </a:r>
          </a:p>
          <a:p>
            <a:pPr lvl="2" eaLnBrk="1" latinLnBrk="0" hangingPunct="1"/>
            <a:r>
              <a:rPr lang="he-IL" smtClean="0"/>
              <a:t>רמה שלישית</a:t>
            </a:r>
          </a:p>
          <a:p>
            <a:pPr lvl="3" eaLnBrk="1" latinLnBrk="0" hangingPunct="1"/>
            <a:r>
              <a:rPr lang="he-IL" smtClean="0"/>
              <a:t>רמה רביעית</a:t>
            </a:r>
          </a:p>
          <a:p>
            <a:pPr lvl="4" eaLnBrk="1" latinLnBrk="0" hangingPunct="1"/>
            <a:r>
              <a:rPr lang="he-IL" smtClean="0"/>
              <a:t>רמה חמישית</a:t>
            </a:r>
            <a:endParaRPr kumimoji="0" lang="en-US"/>
          </a:p>
        </p:txBody>
      </p:sp>
      <p:sp>
        <p:nvSpPr>
          <p:cNvPr id="10" name="אליפסה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אליפסה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מלבן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44FA95-D6FC-48BF-B2B3-CA89345D68C2}" type="datetime1">
              <a:rPr lang="en-US" smtClean="0"/>
              <a:t>22-Jun-17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מחבר ישר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מלבן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מלבן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מלבן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אליפסה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אליפסה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e-IL" smtClean="0"/>
              <a:t>לחץ על הסמל כדי להוסיף תמונה</a:t>
            </a:r>
            <a:endParaRPr kumimoji="0" lang="en-US" dirty="0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</p:txBody>
      </p:sp>
      <p:sp>
        <p:nvSpPr>
          <p:cNvPr id="22" name="מלבן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7CF76D3-979A-40FA-AE93-2AC735C33077}" type="datetime1">
              <a:rPr lang="en-US" smtClean="0"/>
              <a:t>22-Jun-17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מלבן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מלבן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מלבן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מלבן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מלבן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מציין מיקום של תאריך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A9371AA8-CB71-4C51-8E52-AA1ABA1E81D6}" type="datetime1">
              <a:rPr lang="en-US" smtClean="0"/>
              <a:t>22-Jun-17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/>
          </a:p>
        </p:txBody>
      </p:sp>
      <p:sp>
        <p:nvSpPr>
          <p:cNvPr id="8" name="מלבן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מחבר ישר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אליפסה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אליפסה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מציין מיקום של מספר שקופית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9DBCE1C-1231-4F95-BD6D-C0FAC1BDF9D7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מציין מיקום של כותרת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e-IL" smtClean="0"/>
              <a:t>לחץ כדי לערוך סגנון כותרת של תבנית בסיס</a:t>
            </a:r>
            <a:endParaRPr kumimoji="0" lang="en-US"/>
          </a:p>
        </p:txBody>
      </p:sp>
      <p:sp>
        <p:nvSpPr>
          <p:cNvPr id="13" name="מציין מיקום טקסט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e-IL" smtClean="0"/>
              <a:t>לחץ כדי לערוך סגנונות טקסט של תבנית בסיס</a:t>
            </a:r>
          </a:p>
          <a:p>
            <a:pPr lvl="1" eaLnBrk="1" latinLnBrk="0" hangingPunct="1"/>
            <a:r>
              <a:rPr kumimoji="0" lang="he-IL" smtClean="0"/>
              <a:t>רמה שנייה</a:t>
            </a:r>
          </a:p>
          <a:p>
            <a:pPr lvl="2" eaLnBrk="1" latinLnBrk="0" hangingPunct="1"/>
            <a:r>
              <a:rPr kumimoji="0" lang="he-IL" smtClean="0"/>
              <a:t>רמה שלישית</a:t>
            </a:r>
          </a:p>
          <a:p>
            <a:pPr lvl="3" eaLnBrk="1" latinLnBrk="0" hangingPunct="1"/>
            <a:r>
              <a:rPr kumimoji="0" lang="he-IL" smtClean="0"/>
              <a:t>רמה רביעית</a:t>
            </a:r>
          </a:p>
          <a:p>
            <a:pPr lvl="4" eaLnBrk="1" latinLnBrk="0" hangingPunct="1"/>
            <a:r>
              <a:rPr kumimoji="0" lang="he-IL" smtClean="0"/>
              <a:t>רמה חמישית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he-IL" sz="3600" dirty="0" smtClean="0"/>
              <a:t>קשיים ותפיסות מוטעות של תלמידים</a:t>
            </a:r>
            <a:endParaRPr lang="he-IL" dirty="0" smtClean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70104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</a:t>
            </a:fld>
            <a:endParaRPr lang="en-US"/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יחידה חמישית </a:t>
            </a:r>
            <a:b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he-I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תכנות מונחה עצמים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56193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 2א -  בנאי ריק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1066800" y="6410848"/>
            <a:ext cx="68580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10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04800" y="1524000"/>
            <a:ext cx="8503920" cy="4572000"/>
          </a:xfrm>
        </p:spPr>
        <p:txBody>
          <a:bodyPr/>
          <a:lstStyle/>
          <a:p>
            <a:pPr marL="0" indent="0" algn="r" rtl="1">
              <a:buNone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דוגמה 2 א</a:t>
            </a:r>
            <a:r>
              <a:rPr lang="he-IL" dirty="0" smtClean="0"/>
              <a:t>: </a:t>
            </a:r>
            <a:r>
              <a:rPr lang="he-IL" sz="2400" dirty="0">
                <a:solidFill>
                  <a:srgbClr val="800000"/>
                </a:solidFill>
              </a:rPr>
              <a:t>הפעלת הבנאי הריק של מחלקת </a:t>
            </a:r>
            <a:r>
              <a:rPr lang="he-IL" sz="2400" dirty="0" smtClean="0">
                <a:solidFill>
                  <a:srgbClr val="800000"/>
                </a:solidFill>
              </a:rPr>
              <a:t>העל.</a:t>
            </a:r>
          </a:p>
          <a:p>
            <a:pPr marL="0" indent="0" algn="r" rtl="1">
              <a:buNone/>
            </a:pPr>
            <a:endParaRPr lang="en-US" sz="2400" dirty="0" smtClean="0">
              <a:solidFill>
                <a:srgbClr val="800000"/>
              </a:solidFill>
            </a:endParaRPr>
          </a:p>
          <a:p>
            <a:pPr marL="0" indent="0" algn="r" rtl="1">
              <a:buNone/>
            </a:pPr>
            <a:endParaRPr lang="en-US" sz="2800" dirty="0" smtClean="0">
              <a:solidFill>
                <a:srgbClr val="800000"/>
              </a:solidFill>
            </a:endParaRP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he-IL" dirty="0"/>
          </a:p>
          <a:p>
            <a:pPr algn="r" rtl="1"/>
            <a:r>
              <a:rPr lang="he-IL" sz="2400" u="sng" dirty="0" smtClean="0">
                <a:solidFill>
                  <a:srgbClr val="0033CC"/>
                </a:solidFill>
              </a:rPr>
              <a:t>שאלה</a:t>
            </a:r>
            <a:r>
              <a:rPr lang="he-IL" sz="2400" u="sng" dirty="0">
                <a:solidFill>
                  <a:srgbClr val="0033CC"/>
                </a:solidFill>
              </a:rPr>
              <a:t>:</a:t>
            </a:r>
            <a:endParaRPr lang="en-US" sz="2400" dirty="0">
              <a:solidFill>
                <a:srgbClr val="0033CC"/>
              </a:solidFill>
            </a:endParaRPr>
          </a:p>
          <a:p>
            <a:pPr algn="r" rtl="1"/>
            <a:r>
              <a:rPr lang="he-IL" sz="2400" dirty="0"/>
              <a:t>האם הקוד תקין? במידה וכן מה הפלט עבור ההוראות בפעולה הראשית? אם לא ציין את השגיאות והצע תיקון.</a:t>
            </a:r>
            <a:endParaRPr lang="en-US" sz="2400" dirty="0"/>
          </a:p>
          <a:p>
            <a:pPr marL="0" indent="0" algn="r" rtl="1">
              <a:buNone/>
            </a:pPr>
            <a:endParaRPr lang="en-US" sz="2400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9087252"/>
              </p:ext>
            </p:extLst>
          </p:nvPr>
        </p:nvGraphicFramePr>
        <p:xfrm>
          <a:off x="1143000" y="2133600"/>
          <a:ext cx="6564630" cy="1733296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209800"/>
                <a:gridCol w="2514600"/>
                <a:gridCol w="1840230"/>
              </a:tblGrid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public class C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public C()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    </a:t>
                      </a:r>
                      <a:r>
                        <a:rPr lang="en-US" sz="1100" dirty="0" err="1" smtClean="0">
                          <a:effectLst/>
                        </a:rPr>
                        <a:t>System.out.print</a:t>
                      </a:r>
                      <a:r>
                        <a:rPr lang="en-US" sz="1100" dirty="0" smtClean="0">
                          <a:effectLst/>
                        </a:rPr>
                        <a:t>("C");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    }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}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class D extends C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 </a:t>
                      </a:r>
                      <a:r>
                        <a:rPr lang="en-US" sz="1100" dirty="0" smtClean="0">
                          <a:effectLst/>
                        </a:rPr>
                        <a:t>    </a:t>
                      </a:r>
                      <a:r>
                        <a:rPr lang="en-US" sz="1100" dirty="0">
                          <a:effectLst/>
                        </a:rPr>
                        <a:t>public D()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</a:t>
                      </a:r>
                      <a:r>
                        <a:rPr lang="en-US" sz="1100" dirty="0" err="1">
                          <a:effectLst/>
                        </a:rPr>
                        <a:t>System.out.print</a:t>
                      </a:r>
                      <a:r>
                        <a:rPr lang="en-US" sz="1100" dirty="0">
                          <a:effectLst/>
                        </a:rPr>
                        <a:t>("D");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}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(1)  C </a:t>
                      </a:r>
                      <a:r>
                        <a:rPr lang="en-US" sz="1100" dirty="0" err="1">
                          <a:effectLst/>
                        </a:rPr>
                        <a:t>c</a:t>
                      </a:r>
                      <a:r>
                        <a:rPr lang="en-US" sz="1100" dirty="0">
                          <a:effectLst/>
                        </a:rPr>
                        <a:t> = new C();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effectLst/>
                        </a:rPr>
                        <a:t>(2) D </a:t>
                      </a:r>
                      <a:r>
                        <a:rPr lang="en-US" sz="1100" dirty="0" err="1" smtClean="0">
                          <a:effectLst/>
                        </a:rPr>
                        <a:t>d</a:t>
                      </a:r>
                      <a:r>
                        <a:rPr lang="en-US" sz="1100" dirty="0" smtClean="0">
                          <a:effectLst/>
                        </a:rPr>
                        <a:t> = new D();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24740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דוגמה 2ב – </a:t>
            </a:r>
            <a:r>
              <a:rPr lang="he-IL" sz="3200" dirty="0" smtClean="0"/>
              <a:t>השמה של הפניות</a:t>
            </a:r>
            <a:endParaRPr lang="en-US" sz="32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762000" y="6410848"/>
            <a:ext cx="73914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11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he-IL" sz="2400" u="sng" dirty="0" smtClean="0">
                <a:solidFill>
                  <a:srgbClr val="0033CC"/>
                </a:solidFill>
              </a:rPr>
              <a:t>תשובה</a:t>
            </a:r>
            <a:endParaRPr lang="en-US" sz="2400" dirty="0">
              <a:solidFill>
                <a:srgbClr val="0033CC"/>
              </a:solidFill>
            </a:endParaRPr>
          </a:p>
          <a:p>
            <a:pPr algn="r" rtl="1"/>
            <a:r>
              <a:rPr lang="he-IL" sz="2400" dirty="0"/>
              <a:t>הקוד תקין. הפעולה הבונה שלמחלקה </a:t>
            </a:r>
            <a:r>
              <a:rPr lang="en-US" sz="2400" b="1" dirty="0"/>
              <a:t>B</a:t>
            </a:r>
            <a:r>
              <a:rPr lang="en-US" sz="2400" dirty="0"/>
              <a:t> </a:t>
            </a:r>
            <a:r>
              <a:rPr lang="he-IL" sz="2400" dirty="0" smtClean="0"/>
              <a:t> מפעילה </a:t>
            </a:r>
            <a:r>
              <a:rPr lang="he-IL" sz="2400" dirty="0"/>
              <a:t>את הפעולה הבונה של מחלקת העל, כלומר את </a:t>
            </a:r>
            <a:r>
              <a:rPr lang="he-IL" sz="2400" dirty="0" smtClean="0"/>
              <a:t> </a:t>
            </a:r>
            <a:r>
              <a:rPr lang="en-US" sz="2400" b="1" dirty="0" smtClean="0"/>
              <a:t>super</a:t>
            </a:r>
            <a:r>
              <a:rPr lang="en-US" sz="2400" b="1" dirty="0"/>
              <a:t>()</a:t>
            </a:r>
            <a:r>
              <a:rPr lang="en-US" sz="2400" dirty="0"/>
              <a:t> </a:t>
            </a:r>
            <a:r>
              <a:rPr lang="he-IL" sz="2400" dirty="0" smtClean="0"/>
              <a:t> ולכן הפלט </a:t>
            </a:r>
            <a:r>
              <a:rPr lang="he-IL" sz="2400" dirty="0"/>
              <a:t>יהיה:	</a:t>
            </a:r>
            <a:r>
              <a:rPr lang="en-US" sz="2400" b="1" dirty="0" smtClean="0"/>
              <a:t>CCD</a:t>
            </a:r>
            <a:endParaRPr lang="he-IL" sz="2400" b="1" dirty="0" smtClean="0"/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דוגמה </a:t>
            </a: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ב</a:t>
            </a:r>
            <a:r>
              <a:rPr lang="he-IL" sz="2400" dirty="0" smtClean="0"/>
              <a:t>: </a:t>
            </a:r>
            <a:r>
              <a:rPr lang="he-IL" sz="2400" dirty="0">
                <a:solidFill>
                  <a:srgbClr val="800000"/>
                </a:solidFill>
              </a:rPr>
              <a:t>הוספת השורות הבאות לפעולה הראשית</a:t>
            </a:r>
            <a:endParaRPr lang="he-IL" sz="2400" dirty="0">
              <a:solidFill>
                <a:srgbClr val="800000"/>
              </a:solidFill>
            </a:endParaRPr>
          </a:p>
          <a:p>
            <a:r>
              <a:rPr lang="en-US" sz="2400" dirty="0"/>
              <a:t>(3)  C c1 = d;</a:t>
            </a:r>
          </a:p>
          <a:p>
            <a:r>
              <a:rPr lang="en-US" sz="2400" dirty="0"/>
              <a:t>(4)  D d1 = c;</a:t>
            </a:r>
          </a:p>
          <a:p>
            <a:pPr algn="r" rtl="1"/>
            <a:r>
              <a:rPr lang="he-IL" sz="2400" u="sng" dirty="0" smtClean="0">
                <a:solidFill>
                  <a:srgbClr val="0033CC"/>
                </a:solidFill>
              </a:rPr>
              <a:t>שאלה</a:t>
            </a:r>
          </a:p>
          <a:p>
            <a:pPr algn="r" rtl="1"/>
            <a:r>
              <a:rPr lang="he-IL" sz="2400" dirty="0"/>
              <a:t>קבע עבור כל הוראה האם תקינה או לא. נמק </a:t>
            </a:r>
            <a:r>
              <a:rPr lang="he-IL" sz="2400" dirty="0" smtClean="0"/>
              <a:t>תשובתך!</a:t>
            </a:r>
            <a:endParaRPr lang="en-US" sz="2400" dirty="0">
              <a:solidFill>
                <a:srgbClr val="0033CC"/>
              </a:solidFill>
            </a:endParaRPr>
          </a:p>
          <a:p>
            <a:pPr marL="0" indent="0" algn="r" rtl="1">
              <a:buNone/>
            </a:pPr>
            <a:endParaRPr lang="en-US" sz="2800" dirty="0">
              <a:solidFill>
                <a:srgbClr val="800000"/>
              </a:solidFill>
            </a:endParaRPr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endParaRPr lang="en-US" sz="2400" dirty="0"/>
          </a:p>
          <a:p>
            <a:pPr algn="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24353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המשך דוגמה 2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914400" y="6410848"/>
            <a:ext cx="71628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12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/>
            <a:r>
              <a:rPr lang="he-IL" sz="2400" u="sng" dirty="0">
                <a:solidFill>
                  <a:srgbClr val="0033CC"/>
                </a:solidFill>
              </a:rPr>
              <a:t>תשובה</a:t>
            </a:r>
            <a:endParaRPr lang="en-US" sz="2400" dirty="0">
              <a:solidFill>
                <a:srgbClr val="0033CC"/>
              </a:solidFill>
            </a:endParaRPr>
          </a:p>
          <a:p>
            <a:pPr algn="r" rtl="1"/>
            <a:r>
              <a:rPr lang="he-IL" sz="2400" dirty="0"/>
              <a:t>לפני שעונים על השאלה, רצוי לצייר את היררכית המחלקות</a:t>
            </a:r>
            <a:r>
              <a:rPr lang="he-IL" sz="2400" dirty="0" smtClean="0"/>
              <a:t>.</a:t>
            </a:r>
          </a:p>
          <a:p>
            <a:pPr marL="0" indent="0" algn="r" rtl="1">
              <a:buNone/>
            </a:pPr>
            <a:endParaRPr lang="he-IL" sz="2400" dirty="0"/>
          </a:p>
          <a:p>
            <a:pPr marL="0" indent="0" algn="r" rtl="1">
              <a:buNone/>
            </a:pPr>
            <a:endParaRPr lang="he-IL" sz="2400" dirty="0" smtClean="0"/>
          </a:p>
          <a:p>
            <a:pPr algn="r" rtl="1"/>
            <a:r>
              <a:rPr lang="he-IL" sz="2400" dirty="0"/>
              <a:t>העצם </a:t>
            </a:r>
            <a:r>
              <a:rPr lang="en-US" sz="2400" b="1" dirty="0"/>
              <a:t>d</a:t>
            </a:r>
            <a:r>
              <a:rPr lang="en-US" sz="2400" dirty="0"/>
              <a:t> </a:t>
            </a:r>
            <a:r>
              <a:rPr lang="he-IL" sz="2400" dirty="0"/>
              <a:t>הוא סוג של </a:t>
            </a:r>
            <a:r>
              <a:rPr lang="en-US" sz="2400" b="1" dirty="0"/>
              <a:t>C</a:t>
            </a:r>
            <a:r>
              <a:rPr lang="en-US" sz="2400" dirty="0"/>
              <a:t> </a:t>
            </a:r>
            <a:r>
              <a:rPr lang="he-IL" sz="2400" dirty="0"/>
              <a:t>, ולכן ההצבה נכונה בהוראה (3) . </a:t>
            </a:r>
            <a:endParaRPr lang="he-IL" sz="2400" dirty="0" smtClean="0"/>
          </a:p>
          <a:p>
            <a:pPr marL="0" indent="0" algn="r" rtl="1">
              <a:buNone/>
              <a:tabLst>
                <a:tab pos="285750" algn="r"/>
              </a:tabLst>
            </a:pPr>
            <a:r>
              <a:rPr lang="he-IL" sz="2400" dirty="0" smtClean="0"/>
              <a:t>	יש </a:t>
            </a:r>
            <a:r>
              <a:rPr lang="he-IL" sz="2400" dirty="0"/>
              <a:t>כאן </a:t>
            </a:r>
            <a:r>
              <a:rPr lang="he-IL" sz="2400" dirty="0" smtClean="0"/>
              <a:t>המרה מפורשת </a:t>
            </a:r>
            <a:r>
              <a:rPr lang="he-IL" sz="2400" dirty="0"/>
              <a:t>כלפי מעלה ממחלקה </a:t>
            </a:r>
            <a:r>
              <a:rPr lang="en-US" sz="2400" b="1" dirty="0"/>
              <a:t>D</a:t>
            </a:r>
            <a:r>
              <a:rPr lang="he-IL" sz="2400" dirty="0"/>
              <a:t> למחלקה </a:t>
            </a:r>
            <a:r>
              <a:rPr lang="en-US" sz="2400" b="1" dirty="0"/>
              <a:t>C </a:t>
            </a:r>
            <a:r>
              <a:rPr lang="he-IL" sz="2400" dirty="0"/>
              <a:t>.</a:t>
            </a:r>
            <a:endParaRPr lang="en-US" sz="2400" dirty="0"/>
          </a:p>
          <a:p>
            <a:pPr algn="r" rtl="1"/>
            <a:r>
              <a:rPr lang="he-IL" sz="2400" dirty="0"/>
              <a:t>הוראה (4) שגויה, יש כאן </a:t>
            </a:r>
            <a:r>
              <a:rPr lang="he-IL" sz="2400" b="1" dirty="0"/>
              <a:t>שגיאת תחביר</a:t>
            </a:r>
            <a:r>
              <a:rPr lang="he-IL" sz="2400" dirty="0"/>
              <a:t> . אין התאמה בטיפוסים. המחלקה </a:t>
            </a:r>
            <a:r>
              <a:rPr lang="en-US" sz="2400" b="1" dirty="0"/>
              <a:t>D </a:t>
            </a:r>
            <a:r>
              <a:rPr lang="en-US" sz="2400" dirty="0"/>
              <a:t> </a:t>
            </a:r>
            <a:r>
              <a:rPr lang="he-IL" sz="2400" dirty="0"/>
              <a:t>לא "מכירה" את מחלקה </a:t>
            </a:r>
            <a:r>
              <a:rPr lang="en-US" sz="2400" b="1" dirty="0"/>
              <a:t>C</a:t>
            </a:r>
            <a:r>
              <a:rPr lang="he-IL" sz="2400" dirty="0"/>
              <a:t>.</a:t>
            </a:r>
            <a:endParaRPr lang="en-US" sz="2400" dirty="0"/>
          </a:p>
          <a:p>
            <a:pPr algn="r" rtl="1"/>
            <a:endParaRPr lang="he-IL" dirty="0" smtClean="0"/>
          </a:p>
          <a:p>
            <a:pPr marL="0" indent="0" algn="r" rtl="1">
              <a:buNone/>
            </a:pP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200275"/>
            <a:ext cx="942975" cy="12287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636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דוגמא 3 - </a:t>
            </a:r>
            <a:r>
              <a:rPr lang="he-IL" sz="3200" dirty="0" smtClean="0"/>
              <a:t>זימון פולימורפי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1066800" y="6410848"/>
            <a:ext cx="68580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13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דוגמה 3</a:t>
            </a:r>
            <a:r>
              <a:rPr lang="he-IL" dirty="0" smtClean="0"/>
              <a:t>: </a:t>
            </a:r>
            <a:r>
              <a:rPr lang="he-IL" sz="2400" dirty="0">
                <a:solidFill>
                  <a:srgbClr val="800000"/>
                </a:solidFill>
              </a:rPr>
              <a:t>מתי זימון פולימורפי של פעולות ומתי שגיאת תחביר?</a:t>
            </a:r>
            <a:endParaRPr lang="en-US" sz="2400" dirty="0" smtClean="0">
              <a:solidFill>
                <a:srgbClr val="800000"/>
              </a:solidFill>
            </a:endParaRPr>
          </a:p>
          <a:p>
            <a:pPr marL="0" indent="0" algn="r" rtl="1">
              <a:buNone/>
            </a:pPr>
            <a:endParaRPr lang="en-US" sz="2800" dirty="0" smtClean="0">
              <a:solidFill>
                <a:srgbClr val="800000"/>
              </a:solidFill>
            </a:endParaRP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en-US" dirty="0" smtClean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sz="2400" dirty="0" smtClean="0"/>
          </a:p>
          <a:p>
            <a:pPr marL="0" indent="0" algn="r" rtl="1">
              <a:buNone/>
            </a:pPr>
            <a:endParaRPr lang="en-US" sz="2400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2588037"/>
              </p:ext>
            </p:extLst>
          </p:nvPr>
        </p:nvGraphicFramePr>
        <p:xfrm>
          <a:off x="838200" y="2133600"/>
          <a:ext cx="7239000" cy="251460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590800"/>
                <a:gridCol w="2667000"/>
                <a:gridCol w="1981200"/>
              </a:tblGrid>
              <a:tr h="0">
                <a:tc>
                  <a:txBody>
                    <a:bodyPr/>
                    <a:lstStyle/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class A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public void p1()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System.out.println</a:t>
                      </a: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("A: p1");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public class B extends A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{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public void p1()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System.out.println</a:t>
                      </a: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("B: p1");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public void p2()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{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</a:t>
                      </a:r>
                      <a:r>
                        <a:rPr kumimoji="0" lang="en-US" sz="1100" b="1" kern="1200" dirty="0" err="1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System.out.println</a:t>
                      </a:r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("B: p2");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}</a:t>
                      </a:r>
                    </a:p>
                    <a:p>
                      <a:r>
                        <a:rPr kumimoji="0" lang="en-US" sz="11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}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A a1 = new A();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A a2 = new B();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B b1 = new B();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a1.p1();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a2.p1();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b1.p1();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a2.p2();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b1.p2();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B b2 = a2;</a:t>
                      </a:r>
                    </a:p>
                    <a:p>
                      <a:pPr marL="342900" marR="0" lvl="0" indent="-34290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en-US" sz="1100" dirty="0">
                          <a:effectLst/>
                          <a:latin typeface="+mn-lt"/>
                          <a:ea typeface="Calibri"/>
                          <a:cs typeface="Arial"/>
                        </a:rPr>
                        <a:t>((B)a1).p2();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844054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דוגמא 3 - שאלות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838200" y="6410848"/>
            <a:ext cx="70104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14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r" rtl="1"/>
            <a:r>
              <a:rPr lang="he-IL" sz="2400" u="sng" dirty="0">
                <a:solidFill>
                  <a:srgbClr val="0033CC"/>
                </a:solidFill>
              </a:rPr>
              <a:t>שאלה</a:t>
            </a:r>
            <a:r>
              <a:rPr lang="he-IL" sz="2400" u="sng" dirty="0" smtClean="0">
                <a:solidFill>
                  <a:srgbClr val="0033CC"/>
                </a:solidFill>
              </a:rPr>
              <a:t>:</a:t>
            </a:r>
          </a:p>
          <a:p>
            <a:pPr algn="r" rtl="1"/>
            <a:r>
              <a:rPr lang="he-IL" sz="2400" dirty="0"/>
              <a:t>לפניך המחלקות </a:t>
            </a:r>
            <a:r>
              <a:rPr lang="en-US" sz="2400" b="1" dirty="0"/>
              <a:t>A,B</a:t>
            </a:r>
            <a:r>
              <a:rPr lang="he-IL" sz="2400" dirty="0"/>
              <a:t> והוראות בפעולה הראשית.</a:t>
            </a:r>
            <a:endParaRPr lang="en-US" sz="2400" dirty="0"/>
          </a:p>
          <a:p>
            <a:pPr marL="274320" lvl="1" indent="0" algn="r" rtl="1">
              <a:buNone/>
              <a:tabLst>
                <a:tab pos="285750" algn="r"/>
                <a:tab pos="742950" algn="r"/>
              </a:tabLst>
            </a:pPr>
            <a:r>
              <a:rPr lang="he-IL" sz="2400" dirty="0">
                <a:solidFill>
                  <a:schemeClr val="tx1"/>
                </a:solidFill>
              </a:rPr>
              <a:t>א-	עקוב אחר ההוראות </a:t>
            </a:r>
            <a:r>
              <a:rPr lang="he-IL" sz="2400" dirty="0" smtClean="0">
                <a:solidFill>
                  <a:schemeClr val="tx1"/>
                </a:solidFill>
              </a:rPr>
              <a:t>6 - 1ורשום </a:t>
            </a:r>
            <a:r>
              <a:rPr lang="he-IL" sz="2400" dirty="0">
                <a:solidFill>
                  <a:schemeClr val="tx1"/>
                </a:solidFill>
              </a:rPr>
              <a:t>את הפלט.</a:t>
            </a:r>
            <a:endParaRPr lang="en-US" sz="2400" dirty="0">
              <a:solidFill>
                <a:schemeClr val="tx1"/>
              </a:solidFill>
            </a:endParaRPr>
          </a:p>
          <a:p>
            <a:pPr marL="274320" lvl="1" indent="0" algn="r" rtl="1">
              <a:buNone/>
              <a:tabLst>
                <a:tab pos="285750" algn="r"/>
                <a:tab pos="742950" algn="r"/>
              </a:tabLst>
            </a:pPr>
            <a:r>
              <a:rPr lang="he-IL" sz="2400" dirty="0" smtClean="0">
                <a:solidFill>
                  <a:schemeClr val="tx1"/>
                </a:solidFill>
              </a:rPr>
              <a:t>ב-	קבע </a:t>
            </a:r>
            <a:r>
              <a:rPr lang="he-IL" sz="2400" dirty="0">
                <a:solidFill>
                  <a:schemeClr val="tx1"/>
                </a:solidFill>
              </a:rPr>
              <a:t>עבור כל הוראה האם היא נכונה או לא. </a:t>
            </a:r>
            <a:endParaRPr lang="he-IL" sz="2400" dirty="0" smtClean="0">
              <a:solidFill>
                <a:schemeClr val="tx1"/>
              </a:solidFill>
            </a:endParaRPr>
          </a:p>
          <a:p>
            <a:pPr marL="274320" lvl="1" indent="0" algn="r" rtl="1">
              <a:buNone/>
              <a:tabLst>
                <a:tab pos="285750" algn="r"/>
                <a:tab pos="742950" algn="r"/>
              </a:tabLst>
            </a:pPr>
            <a:r>
              <a:rPr lang="he-IL" sz="2400" dirty="0" smtClean="0">
                <a:solidFill>
                  <a:schemeClr val="tx1"/>
                </a:solidFill>
              </a:rPr>
              <a:t>		במידה </a:t>
            </a:r>
            <a:r>
              <a:rPr lang="he-IL" sz="2400" dirty="0">
                <a:solidFill>
                  <a:schemeClr val="tx1"/>
                </a:solidFill>
              </a:rPr>
              <a:t>ויש שגיאה, קבע אם שגיאת הידור או ריצה</a:t>
            </a:r>
            <a:r>
              <a:rPr lang="he-IL" sz="2400" dirty="0" smtClean="0">
                <a:solidFill>
                  <a:schemeClr val="tx1"/>
                </a:solidFill>
              </a:rPr>
              <a:t>.</a:t>
            </a:r>
          </a:p>
          <a:p>
            <a:pPr marL="274320" lvl="1" indent="0" algn="r" rtl="1">
              <a:buNone/>
              <a:tabLst>
                <a:tab pos="285750" algn="r"/>
                <a:tab pos="742950" algn="r"/>
              </a:tabLst>
            </a:pPr>
            <a:r>
              <a:rPr lang="he-IL" sz="2400" dirty="0">
                <a:solidFill>
                  <a:schemeClr val="tx1"/>
                </a:solidFill>
              </a:rPr>
              <a:t>	</a:t>
            </a:r>
            <a:r>
              <a:rPr lang="he-IL" sz="2400" dirty="0" smtClean="0">
                <a:solidFill>
                  <a:schemeClr val="tx1"/>
                </a:solidFill>
              </a:rPr>
              <a:t>	</a:t>
            </a:r>
            <a:r>
              <a:rPr lang="he-IL" sz="2400" dirty="0">
                <a:solidFill>
                  <a:schemeClr val="tx1"/>
                </a:solidFill>
              </a:rPr>
              <a:t>הצע תיקון לשגיאות</a:t>
            </a:r>
            <a:endParaRPr lang="en-US" sz="2400" dirty="0">
              <a:solidFill>
                <a:schemeClr val="tx1"/>
              </a:solidFill>
            </a:endParaRPr>
          </a:p>
          <a:p>
            <a:pPr algn="r" rtl="1"/>
            <a:r>
              <a:rPr lang="he-IL" sz="2400" u="sng" dirty="0" smtClean="0">
                <a:solidFill>
                  <a:srgbClr val="0033CC"/>
                </a:solidFill>
              </a:rPr>
              <a:t>תשובה</a:t>
            </a:r>
            <a:r>
              <a:rPr lang="he-IL" sz="2400" u="sng" dirty="0">
                <a:solidFill>
                  <a:srgbClr val="0033CC"/>
                </a:solidFill>
              </a:rPr>
              <a:t> </a:t>
            </a:r>
            <a:r>
              <a:rPr lang="he-IL" sz="2400" u="sng" dirty="0" smtClean="0">
                <a:solidFill>
                  <a:srgbClr val="0033CC"/>
                </a:solidFill>
              </a:rPr>
              <a:t>לסעיף א</a:t>
            </a:r>
            <a:r>
              <a:rPr lang="he-IL" sz="2400" dirty="0" smtClean="0">
                <a:solidFill>
                  <a:srgbClr val="0033CC"/>
                </a:solidFill>
              </a:rPr>
              <a:t>: </a:t>
            </a:r>
          </a:p>
          <a:p>
            <a:pPr algn="r" rtl="1"/>
            <a:r>
              <a:rPr lang="he-IL" sz="2400" dirty="0" smtClean="0"/>
              <a:t>הפלט הוא:</a:t>
            </a:r>
            <a:endParaRPr lang="he-IL" sz="2400" dirty="0" smtClean="0">
              <a:solidFill>
                <a:srgbClr val="0033CC"/>
              </a:solidFill>
            </a:endParaRPr>
          </a:p>
          <a:p>
            <a:pPr marL="0" indent="0" algn="ctr">
              <a:buNone/>
            </a:pPr>
            <a:r>
              <a:rPr lang="he-IL" sz="2400" dirty="0" smtClean="0"/>
              <a:t>	</a:t>
            </a:r>
            <a:r>
              <a:rPr lang="en-US" sz="2400" dirty="0" smtClean="0"/>
              <a:t>A: p1</a:t>
            </a:r>
          </a:p>
          <a:p>
            <a:pPr marL="0" indent="0" algn="ctr">
              <a:buNone/>
            </a:pPr>
            <a:r>
              <a:rPr lang="en-US" sz="2400" dirty="0" smtClean="0"/>
              <a:t>	B: p1</a:t>
            </a:r>
          </a:p>
          <a:p>
            <a:pPr marL="0" indent="0" algn="ctr">
              <a:buNone/>
            </a:pPr>
            <a:r>
              <a:rPr lang="en-US" sz="2400" dirty="0" smtClean="0"/>
              <a:t>	B: p1</a:t>
            </a:r>
          </a:p>
          <a:p>
            <a:pPr marL="0" indent="0" algn="r" rtl="1">
              <a:buNone/>
            </a:pPr>
            <a:endParaRPr lang="en-US" sz="2400" dirty="0" smtClean="0"/>
          </a:p>
          <a:p>
            <a:pPr algn="r" rt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746909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/>
              <a:t>דוגמא 3 </a:t>
            </a:r>
            <a:r>
              <a:rPr lang="he-IL" dirty="0" smtClean="0"/>
              <a:t>- </a:t>
            </a:r>
            <a:r>
              <a:rPr lang="he-IL" sz="3200" dirty="0" smtClean="0"/>
              <a:t>תשובות</a:t>
            </a:r>
            <a:endParaRPr lang="en-US" sz="32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1143000" y="6410848"/>
            <a:ext cx="69342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15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tabLst>
                <a:tab pos="285750" algn="r"/>
              </a:tabLst>
            </a:pPr>
            <a:r>
              <a:rPr lang="he-IL" sz="2400" u="sng" dirty="0" smtClean="0">
                <a:solidFill>
                  <a:srgbClr val="0033CC"/>
                </a:solidFill>
              </a:rPr>
              <a:t>הסבר</a:t>
            </a:r>
            <a:r>
              <a:rPr lang="he-IL" sz="2400" dirty="0" smtClean="0">
                <a:solidFill>
                  <a:srgbClr val="0033CC"/>
                </a:solidFill>
              </a:rPr>
              <a:t>:</a:t>
            </a:r>
          </a:p>
          <a:p>
            <a:pPr algn="r" rtl="1">
              <a:tabLst>
                <a:tab pos="285750" algn="r"/>
              </a:tabLst>
            </a:pPr>
            <a:r>
              <a:rPr lang="he-IL" sz="2400" dirty="0"/>
              <a:t>במחלקה </a:t>
            </a:r>
            <a:r>
              <a:rPr lang="en-US" sz="2400" b="1" dirty="0"/>
              <a:t>B </a:t>
            </a:r>
            <a:r>
              <a:rPr lang="en-US" sz="2400" dirty="0"/>
              <a:t> </a:t>
            </a:r>
            <a:r>
              <a:rPr lang="he-IL" sz="2400" dirty="0"/>
              <a:t>יש דריסת הפעולה </a:t>
            </a:r>
            <a:r>
              <a:rPr lang="en-US" sz="2400" b="1" dirty="0"/>
              <a:t>p1</a:t>
            </a:r>
            <a:r>
              <a:rPr lang="en-US" sz="2400" dirty="0"/>
              <a:t> </a:t>
            </a:r>
            <a:r>
              <a:rPr lang="he-IL" sz="2400" dirty="0"/>
              <a:t>.</a:t>
            </a:r>
            <a:endParaRPr lang="en-US" sz="2400" dirty="0"/>
          </a:p>
          <a:p>
            <a:pPr marL="0" indent="0" algn="r" rtl="1">
              <a:buNone/>
              <a:tabLst>
                <a:tab pos="285750" algn="r"/>
              </a:tabLst>
            </a:pPr>
            <a:r>
              <a:rPr lang="he-IL" sz="2400" dirty="0" smtClean="0"/>
              <a:t>	מי </a:t>
            </a:r>
            <a:r>
              <a:rPr lang="he-IL" sz="2400" dirty="0"/>
              <a:t>שמפעיל את הפעולה הוא העצם ממנו נוצר המופע</a:t>
            </a:r>
            <a:r>
              <a:rPr lang="he-IL" sz="2400" dirty="0" smtClean="0"/>
              <a:t>.</a:t>
            </a:r>
          </a:p>
          <a:p>
            <a:pPr algn="r" rtl="1">
              <a:tabLst>
                <a:tab pos="285750" algn="r"/>
              </a:tabLst>
            </a:pPr>
            <a:r>
              <a:rPr lang="he-IL" sz="2400" u="sng" dirty="0">
                <a:solidFill>
                  <a:srgbClr val="0033CC"/>
                </a:solidFill>
              </a:rPr>
              <a:t>תשובה לסעיף </a:t>
            </a:r>
            <a:r>
              <a:rPr lang="he-IL" sz="2400" u="sng" dirty="0" smtClean="0">
                <a:solidFill>
                  <a:srgbClr val="0033CC"/>
                </a:solidFill>
              </a:rPr>
              <a:t>ב</a:t>
            </a:r>
            <a:r>
              <a:rPr lang="he-IL" sz="2400" dirty="0" smtClean="0">
                <a:solidFill>
                  <a:srgbClr val="0033CC"/>
                </a:solidFill>
              </a:rPr>
              <a:t>:</a:t>
            </a:r>
          </a:p>
          <a:p>
            <a:pPr algn="r" rtl="1">
              <a:tabLst>
                <a:tab pos="285750" algn="r"/>
              </a:tabLst>
            </a:pPr>
            <a:r>
              <a:rPr lang="he-IL" sz="2400" dirty="0"/>
              <a:t>בשורה (7) יש שגיאת הידור. העצם </a:t>
            </a:r>
            <a:r>
              <a:rPr lang="en-US" sz="2400" b="1" dirty="0"/>
              <a:t>a2</a:t>
            </a:r>
            <a:r>
              <a:rPr lang="en-US" sz="2400" dirty="0"/>
              <a:t> </a:t>
            </a:r>
            <a:r>
              <a:rPr lang="he-IL" sz="2400" dirty="0" smtClean="0"/>
              <a:t> אמנם </a:t>
            </a:r>
            <a:r>
              <a:rPr lang="he-IL" sz="2400" dirty="0"/>
              <a:t>נוצר ממחלקה </a:t>
            </a:r>
            <a:r>
              <a:rPr lang="en-US" sz="2400" b="1" dirty="0"/>
              <a:t>B</a:t>
            </a:r>
            <a:r>
              <a:rPr lang="he-IL" sz="2400" dirty="0"/>
              <a:t>, אך מתסכלים עליו מנקודת מבט של המחלקה </a:t>
            </a:r>
            <a:r>
              <a:rPr lang="en-US" sz="2400" b="1" dirty="0"/>
              <a:t>A</a:t>
            </a:r>
            <a:r>
              <a:rPr lang="he-IL" sz="2400" dirty="0"/>
              <a:t>. במחלקה </a:t>
            </a:r>
            <a:r>
              <a:rPr lang="en-US" sz="2400" b="1" dirty="0"/>
              <a:t>A</a:t>
            </a:r>
            <a:r>
              <a:rPr lang="he-IL" sz="2400" dirty="0"/>
              <a:t> לא קיימת הפעולה </a:t>
            </a:r>
            <a:r>
              <a:rPr lang="en-US" sz="2400" b="1" dirty="0"/>
              <a:t>p2</a:t>
            </a:r>
            <a:r>
              <a:rPr lang="en-US" sz="2400" dirty="0"/>
              <a:t> </a:t>
            </a:r>
            <a:r>
              <a:rPr lang="he-IL" sz="2400" dirty="0"/>
              <a:t> ולכן תופיע שגיאת תחביר.</a:t>
            </a:r>
            <a:endParaRPr lang="en-US" sz="2400" dirty="0"/>
          </a:p>
          <a:p>
            <a:pPr algn="r" rtl="1">
              <a:tabLst>
                <a:tab pos="285750" algn="r"/>
              </a:tabLst>
            </a:pPr>
            <a:r>
              <a:rPr lang="he-IL" sz="2400" dirty="0" smtClean="0">
                <a:solidFill>
                  <a:srgbClr val="0033CC"/>
                </a:solidFill>
              </a:rPr>
              <a:t> </a:t>
            </a:r>
            <a:r>
              <a:rPr lang="he-IL" sz="2400" u="sng" dirty="0">
                <a:solidFill>
                  <a:srgbClr val="0033CC"/>
                </a:solidFill>
              </a:rPr>
              <a:t>תיקון</a:t>
            </a:r>
            <a:r>
              <a:rPr lang="he-IL" sz="2400" dirty="0" smtClean="0"/>
              <a:t>: נבצע </a:t>
            </a:r>
            <a:r>
              <a:rPr lang="he-IL" sz="2400" dirty="0"/>
              <a:t>המרה מפורשת כלפי מטה אל המחלקה </a:t>
            </a:r>
            <a:r>
              <a:rPr lang="en-US" sz="2400" b="1" dirty="0"/>
              <a:t>B</a:t>
            </a:r>
            <a:r>
              <a:rPr lang="en-US" sz="2400" dirty="0"/>
              <a:t> </a:t>
            </a:r>
            <a:r>
              <a:rPr lang="he-IL" sz="2400" dirty="0"/>
              <a:t> ואז נפעיל את הפעולה </a:t>
            </a:r>
            <a:r>
              <a:rPr lang="he-IL" sz="2400" dirty="0" smtClean="0"/>
              <a:t>		</a:t>
            </a:r>
            <a:r>
              <a:rPr lang="en-US" sz="2400" b="1" dirty="0" smtClean="0"/>
              <a:t>p2</a:t>
            </a:r>
            <a:r>
              <a:rPr lang="en-US" sz="2400" dirty="0" smtClean="0"/>
              <a:t> </a:t>
            </a:r>
            <a:r>
              <a:rPr lang="he-IL" sz="2400" dirty="0" smtClean="0"/>
              <a:t>.		</a:t>
            </a:r>
            <a:r>
              <a:rPr lang="en-US" sz="2400" dirty="0">
                <a:solidFill>
                  <a:srgbClr val="FF0000"/>
                </a:solidFill>
              </a:rPr>
              <a:t>( (B)a2 ).p2()</a:t>
            </a:r>
          </a:p>
          <a:p>
            <a:pPr marL="0" indent="0" algn="r" rtl="1">
              <a:buNone/>
              <a:tabLst>
                <a:tab pos="285750" algn="r"/>
              </a:tabLst>
            </a:pPr>
            <a:endParaRPr lang="en-US" sz="2400" dirty="0"/>
          </a:p>
          <a:p>
            <a:pPr marL="0" indent="0" algn="r" rtl="1">
              <a:buNone/>
              <a:tabLst>
                <a:tab pos="285750" algn="r"/>
              </a:tabLst>
            </a:pPr>
            <a:endParaRPr lang="en-US" sz="2400" dirty="0"/>
          </a:p>
          <a:p>
            <a:pPr algn="r" rtl="1">
              <a:tabLst>
                <a:tab pos="285750" algn="r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747783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1"/>
            <a:r>
              <a:rPr lang="he-IL" sz="3200" dirty="0"/>
              <a:t>דוגמא 3 - תשובות</a:t>
            </a:r>
            <a:endParaRPr lang="en-US" sz="3200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1143000" y="6410848"/>
            <a:ext cx="69342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16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tabLst>
                <a:tab pos="285750" algn="r"/>
              </a:tabLst>
            </a:pPr>
            <a:r>
              <a:rPr lang="he-IL" sz="2400" dirty="0"/>
              <a:t>בשורה (9) יש שגיאת </a:t>
            </a:r>
            <a:r>
              <a:rPr lang="he-IL" sz="2400" dirty="0" smtClean="0"/>
              <a:t>הידור. </a:t>
            </a:r>
            <a:r>
              <a:rPr lang="he-IL" sz="2400" dirty="0"/>
              <a:t>אין התאמה בטיפוסים. אי אפשר להציב בעצם מטיפוס המחלקה </a:t>
            </a:r>
            <a:r>
              <a:rPr lang="en-US" sz="2400" b="1" dirty="0"/>
              <a:t>B</a:t>
            </a:r>
            <a:r>
              <a:rPr lang="he-IL" sz="2400" dirty="0"/>
              <a:t> עצם מטיפוס המחלקה </a:t>
            </a:r>
            <a:r>
              <a:rPr lang="en-US" sz="2400" b="1" dirty="0"/>
              <a:t>A</a:t>
            </a:r>
            <a:r>
              <a:rPr lang="he-IL" sz="2400" dirty="0"/>
              <a:t> </a:t>
            </a:r>
            <a:r>
              <a:rPr lang="he-IL" sz="2400" dirty="0" smtClean="0"/>
              <a:t>.</a:t>
            </a:r>
          </a:p>
          <a:p>
            <a:pPr algn="r" rtl="1">
              <a:tabLst>
                <a:tab pos="285750" algn="r"/>
                <a:tab pos="971550" algn="r"/>
              </a:tabLst>
            </a:pPr>
            <a:r>
              <a:rPr lang="he-IL" sz="2400" u="sng" dirty="0">
                <a:solidFill>
                  <a:srgbClr val="0033CC"/>
                </a:solidFill>
              </a:rPr>
              <a:t>תיקון</a:t>
            </a:r>
            <a:r>
              <a:rPr lang="he-IL" sz="2400" dirty="0" smtClean="0"/>
              <a:t>: </a:t>
            </a:r>
            <a:r>
              <a:rPr lang="he-IL" sz="2400" dirty="0"/>
              <a:t>נבצע המרה מפורשת כלפי מטה מטיפוס המחלקה </a:t>
            </a:r>
            <a:r>
              <a:rPr lang="he-IL" sz="2400" b="1" dirty="0"/>
              <a:t> </a:t>
            </a:r>
            <a:r>
              <a:rPr lang="en-US" sz="2400" b="1" dirty="0" smtClean="0"/>
              <a:t>A</a:t>
            </a:r>
            <a:r>
              <a:rPr lang="he-IL" sz="2400" dirty="0" smtClean="0"/>
              <a:t> </a:t>
            </a:r>
            <a:r>
              <a:rPr lang="he-IL" sz="2400" dirty="0"/>
              <a:t>לטיפוס המחלקה </a:t>
            </a:r>
            <a:r>
              <a:rPr lang="he-IL" sz="2400" dirty="0" smtClean="0"/>
              <a:t>			</a:t>
            </a:r>
            <a:r>
              <a:rPr lang="en-US" sz="2400" b="1" dirty="0" smtClean="0"/>
              <a:t>B</a:t>
            </a:r>
            <a:r>
              <a:rPr lang="he-IL" sz="2400" dirty="0"/>
              <a:t>. </a:t>
            </a:r>
            <a:r>
              <a:rPr lang="he-IL" sz="2400" dirty="0" smtClean="0"/>
              <a:t>ניתן </a:t>
            </a:r>
            <a:r>
              <a:rPr lang="he-IL" sz="2400" dirty="0"/>
              <a:t>ואפשרי כי העצם </a:t>
            </a:r>
            <a:r>
              <a:rPr lang="en-US" sz="2400" b="1" dirty="0"/>
              <a:t>a2</a:t>
            </a:r>
            <a:r>
              <a:rPr lang="he-IL" sz="2400" dirty="0"/>
              <a:t> נוצר כ</a:t>
            </a:r>
            <a:r>
              <a:rPr lang="en-US" sz="2400" b="1" dirty="0"/>
              <a:t>B </a:t>
            </a:r>
            <a:r>
              <a:rPr lang="he-IL" sz="2400" dirty="0" smtClean="0"/>
              <a:t>.	</a:t>
            </a:r>
            <a:r>
              <a:rPr lang="en-US" sz="2400" dirty="0">
                <a:solidFill>
                  <a:srgbClr val="FF0000"/>
                </a:solidFill>
              </a:rPr>
              <a:t> B b2 = (</a:t>
            </a:r>
            <a:r>
              <a:rPr lang="en-US" sz="2400" dirty="0" smtClean="0">
                <a:solidFill>
                  <a:srgbClr val="FF0000"/>
                </a:solidFill>
              </a:rPr>
              <a:t>B)a2</a:t>
            </a:r>
            <a:endParaRPr lang="he-IL" sz="2400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  <a:tabLst>
                <a:tab pos="285750" algn="r"/>
                <a:tab pos="971550" algn="r"/>
              </a:tabLst>
            </a:pPr>
            <a:endParaRPr lang="he-IL" sz="2400" dirty="0" smtClean="0">
              <a:solidFill>
                <a:srgbClr val="FF0000"/>
              </a:solidFill>
            </a:endParaRPr>
          </a:p>
          <a:p>
            <a:pPr algn="r" rtl="1"/>
            <a:r>
              <a:rPr lang="he-IL" sz="2400" dirty="0"/>
              <a:t>בשורה (10) יש </a:t>
            </a:r>
            <a:r>
              <a:rPr lang="he-IL" sz="2400" b="1" dirty="0"/>
              <a:t>שגיאת ריצה</a:t>
            </a:r>
            <a:r>
              <a:rPr lang="he-IL" sz="2400" dirty="0"/>
              <a:t>. </a:t>
            </a:r>
            <a:endParaRPr lang="he-IL" sz="2400" dirty="0" smtClean="0"/>
          </a:p>
          <a:p>
            <a:pPr marL="0" indent="0" algn="r" rtl="1">
              <a:buNone/>
              <a:tabLst>
                <a:tab pos="285750" algn="r"/>
              </a:tabLst>
            </a:pPr>
            <a:r>
              <a:rPr lang="he-IL" sz="2400" dirty="0"/>
              <a:t>	</a:t>
            </a:r>
            <a:r>
              <a:rPr lang="he-IL" sz="2400" dirty="0" smtClean="0"/>
              <a:t>יש </a:t>
            </a:r>
            <a:r>
              <a:rPr lang="he-IL" sz="2400" dirty="0"/>
              <a:t>ניסיון להמיר עצם שנוצר ממחלקה </a:t>
            </a:r>
            <a:r>
              <a:rPr lang="en-US" sz="2400" b="1" dirty="0"/>
              <a:t>A</a:t>
            </a:r>
            <a:r>
              <a:rPr lang="en-US" sz="2400" dirty="0"/>
              <a:t> </a:t>
            </a:r>
            <a:r>
              <a:rPr lang="he-IL" sz="2400" dirty="0"/>
              <a:t>לעצם מטיפוס המחלקה </a:t>
            </a:r>
            <a:r>
              <a:rPr lang="en-US" sz="2400" b="1" dirty="0"/>
              <a:t>B </a:t>
            </a:r>
            <a:r>
              <a:rPr lang="he-IL" sz="2400" dirty="0"/>
              <a:t>.</a:t>
            </a:r>
            <a:endParaRPr lang="en-US" sz="2400" dirty="0"/>
          </a:p>
          <a:p>
            <a:pPr marL="0" indent="0" algn="r" rtl="1">
              <a:buNone/>
              <a:tabLst>
                <a:tab pos="285750" algn="r"/>
              </a:tabLst>
            </a:pPr>
            <a:r>
              <a:rPr lang="he-IL" sz="2400" dirty="0"/>
              <a:t>	</a:t>
            </a:r>
            <a:r>
              <a:rPr lang="he-IL" sz="2400" dirty="0" smtClean="0"/>
              <a:t>המרות </a:t>
            </a:r>
            <a:r>
              <a:rPr lang="he-IL" sz="2400" dirty="0"/>
              <a:t>מתבצעות בזמן ריצה. </a:t>
            </a:r>
            <a:endParaRPr lang="he-IL" sz="2400" dirty="0" smtClean="0"/>
          </a:p>
          <a:p>
            <a:pPr marL="0" indent="0" algn="r" rtl="1">
              <a:buNone/>
              <a:tabLst>
                <a:tab pos="342900" algn="r"/>
              </a:tabLst>
            </a:pPr>
            <a:r>
              <a:rPr lang="he-IL" sz="2400" dirty="0"/>
              <a:t>	</a:t>
            </a:r>
            <a:r>
              <a:rPr lang="he-IL" sz="2400" dirty="0" smtClean="0"/>
              <a:t>בזמן </a:t>
            </a:r>
            <a:r>
              <a:rPr lang="he-IL" sz="2400" dirty="0"/>
              <a:t>ריצה התכנית תגלה שאי אפשר לבצע המרה זו.</a:t>
            </a:r>
            <a:endParaRPr lang="en-US" sz="2400" dirty="0"/>
          </a:p>
          <a:p>
            <a:pPr algn="r" rtl="1">
              <a:tabLst>
                <a:tab pos="285750" algn="r"/>
                <a:tab pos="971550" algn="r"/>
              </a:tabLst>
            </a:pPr>
            <a:endParaRPr lang="en-US" sz="2400" dirty="0"/>
          </a:p>
          <a:p>
            <a:pPr marL="0" indent="0" algn="r" rtl="1">
              <a:buNone/>
              <a:tabLst>
                <a:tab pos="285750" algn="r"/>
                <a:tab pos="971550" algn="r"/>
              </a:tabLst>
            </a:pPr>
            <a:endParaRPr lang="he-IL" sz="2400" dirty="0" smtClean="0"/>
          </a:p>
          <a:p>
            <a:pPr algn="r" rtl="1">
              <a:tabLst>
                <a:tab pos="285750" algn="r"/>
                <a:tab pos="971550" algn="r"/>
              </a:tabLst>
            </a:pPr>
            <a:endParaRPr lang="he-IL" sz="2400" dirty="0" smtClean="0"/>
          </a:p>
          <a:p>
            <a:pPr algn="r" rtl="1">
              <a:tabLst>
                <a:tab pos="285750" algn="r"/>
              </a:tabLst>
            </a:pPr>
            <a:endParaRPr lang="en-US" sz="2400" dirty="0"/>
          </a:p>
          <a:p>
            <a:pPr algn="r" rtl="1">
              <a:tabLst>
                <a:tab pos="285750" algn="r"/>
              </a:tabLst>
            </a:pPr>
            <a:endParaRPr lang="en-US" sz="2400" dirty="0"/>
          </a:p>
          <a:p>
            <a:pPr algn="r" rtl="1">
              <a:tabLst>
                <a:tab pos="285750" algn="r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43610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762000" y="6410848"/>
            <a:ext cx="74676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17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342900" indent="-342900" algn="r" rtl="1">
              <a:buFont typeface="Wingdings" panose="05000000000000000000" pitchFamily="2" charset="2"/>
              <a:buChar char="q"/>
              <a:tabLst>
                <a:tab pos="342900" algn="r"/>
              </a:tabLst>
            </a:pPr>
            <a:r>
              <a:rPr lang="he-IL" sz="2400" dirty="0"/>
              <a:t>אין טוב ממראה עיניים</a:t>
            </a:r>
            <a:r>
              <a:rPr lang="he-IL" sz="2400" dirty="0" smtClean="0"/>
              <a:t>.</a:t>
            </a:r>
          </a:p>
          <a:p>
            <a:pPr lvl="1" algn="r" rtl="1">
              <a:buFont typeface="Wingdings" panose="05000000000000000000" pitchFamily="2" charset="2"/>
              <a:buChar char="v"/>
              <a:tabLst>
                <a:tab pos="342900" algn="r"/>
              </a:tabLst>
            </a:pPr>
            <a:r>
              <a:rPr lang="he-IL" sz="2400" dirty="0">
                <a:solidFill>
                  <a:schemeClr val="tx1"/>
                </a:solidFill>
              </a:rPr>
              <a:t>רצוי להקליד קוד קטן , לפני </a:t>
            </a:r>
            <a:r>
              <a:rPr lang="he-IL" sz="2400" dirty="0" smtClean="0">
                <a:solidFill>
                  <a:schemeClr val="tx1"/>
                </a:solidFill>
              </a:rPr>
              <a:t>שמריצים.</a:t>
            </a:r>
          </a:p>
          <a:p>
            <a:pPr lvl="1" algn="r" rtl="1">
              <a:buFont typeface="Wingdings" panose="05000000000000000000" pitchFamily="2" charset="2"/>
              <a:buChar char="v"/>
              <a:tabLst>
                <a:tab pos="342900" algn="r"/>
              </a:tabLst>
            </a:pPr>
            <a:r>
              <a:rPr lang="he-IL" sz="2400" dirty="0" smtClean="0">
                <a:solidFill>
                  <a:schemeClr val="tx1"/>
                </a:solidFill>
              </a:rPr>
              <a:t>לשאול </a:t>
            </a:r>
            <a:r>
              <a:rPr lang="he-IL" sz="2400" dirty="0">
                <a:solidFill>
                  <a:schemeClr val="tx1"/>
                </a:solidFill>
              </a:rPr>
              <a:t>את התלמידים מה לדעתם יהיה הפלט או האם יש שגיאת הידור? שגיאת </a:t>
            </a:r>
            <a:r>
              <a:rPr lang="he-IL" sz="2400" dirty="0" smtClean="0">
                <a:solidFill>
                  <a:schemeClr val="tx1"/>
                </a:solidFill>
              </a:rPr>
              <a:t>ריצה ?</a:t>
            </a:r>
            <a:endParaRPr lang="en-US" sz="2400" dirty="0" smtClean="0">
              <a:solidFill>
                <a:schemeClr val="tx1"/>
              </a:solidFill>
            </a:endParaRPr>
          </a:p>
          <a:p>
            <a:pPr lvl="1" algn="r" rtl="1">
              <a:buFont typeface="Wingdings" panose="05000000000000000000" pitchFamily="2" charset="2"/>
              <a:buChar char="v"/>
              <a:tabLst>
                <a:tab pos="342900" algn="r"/>
              </a:tabLst>
            </a:pPr>
            <a:r>
              <a:rPr lang="he-IL" sz="2400" dirty="0" smtClean="0">
                <a:solidFill>
                  <a:schemeClr val="tx1"/>
                </a:solidFill>
              </a:rPr>
              <a:t>התלמידים עונים ורק אז המורה מריץ את הקוד.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571500" lvl="1" indent="-285750" algn="r" rtl="1">
              <a:buFont typeface="Wingdings" panose="05000000000000000000" pitchFamily="2" charset="2"/>
              <a:buChar char="v"/>
              <a:tabLst>
                <a:tab pos="571500" algn="r"/>
              </a:tabLst>
            </a:pPr>
            <a:r>
              <a:rPr lang="he-IL" sz="2400" dirty="0" smtClean="0">
                <a:solidFill>
                  <a:schemeClr val="tx1"/>
                </a:solidFill>
              </a:rPr>
              <a:t>יש לנתח </a:t>
            </a:r>
            <a:r>
              <a:rPr lang="he-IL" sz="2400" dirty="0">
                <a:solidFill>
                  <a:schemeClr val="tx1"/>
                </a:solidFill>
              </a:rPr>
              <a:t>ביחד עם התלמידים ולהבין </a:t>
            </a:r>
            <a:r>
              <a:rPr lang="he-IL" sz="2400" dirty="0" smtClean="0">
                <a:solidFill>
                  <a:schemeClr val="tx1"/>
                </a:solidFill>
              </a:rPr>
              <a:t>את הפלטים או הודעות השגיאה.</a:t>
            </a:r>
          </a:p>
          <a:p>
            <a:pPr marL="285750" lvl="1" indent="0" algn="r" rtl="1">
              <a:buNone/>
              <a:tabLst>
                <a:tab pos="571500" algn="r"/>
              </a:tabLst>
            </a:pPr>
            <a:endParaRPr lang="en-US" sz="2400" dirty="0">
              <a:solidFill>
                <a:schemeClr val="tx1"/>
              </a:solidFill>
            </a:endParaRPr>
          </a:p>
          <a:p>
            <a:pPr algn="r" rtl="1">
              <a:buFont typeface="Wingdings" panose="05000000000000000000" pitchFamily="2" charset="2"/>
              <a:buChar char="q"/>
              <a:tabLst>
                <a:tab pos="342900" algn="r"/>
              </a:tabLst>
            </a:pPr>
            <a:r>
              <a:rPr lang="he-IL" sz="2400" dirty="0" smtClean="0"/>
              <a:t>בקשו </a:t>
            </a:r>
            <a:r>
              <a:rPr lang="he-IL" sz="2400" dirty="0"/>
              <a:t>לשרטט את היררכית המחלקות גם אם לא נדרשו </a:t>
            </a:r>
            <a:r>
              <a:rPr lang="he-IL" sz="2400" dirty="0" smtClean="0"/>
              <a:t>בשאלה לפני שמתחילים לענות</a:t>
            </a:r>
            <a:endParaRPr lang="en-US" sz="2400" dirty="0"/>
          </a:p>
          <a:p>
            <a:pPr algn="r" rtl="1">
              <a:buFont typeface="Wingdings" panose="05000000000000000000" pitchFamily="2" charset="2"/>
              <a:buChar char="v"/>
              <a:tabLst>
                <a:tab pos="342900" algn="r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4727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המלצות - המשך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762000" y="6410848"/>
            <a:ext cx="74676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18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>
              <a:buFont typeface="Wingdings" panose="05000000000000000000" pitchFamily="2" charset="2"/>
              <a:buChar char="q"/>
            </a:pPr>
            <a:r>
              <a:rPr lang="he-IL" sz="2400" dirty="0"/>
              <a:t>במעקב אחר קוד, יש לשרטט תרשים עצמים הכולל הפנייה לעצם, בתוך המלבן המתאר את העצם </a:t>
            </a:r>
            <a:r>
              <a:rPr lang="he-IL" sz="2400" dirty="0" smtClean="0"/>
              <a:t>יש לרשום</a:t>
            </a:r>
            <a:r>
              <a:rPr lang="he-IL" sz="2400" dirty="0"/>
              <a:t>:</a:t>
            </a:r>
            <a:endParaRPr lang="en-US" sz="2400" dirty="0"/>
          </a:p>
          <a:p>
            <a:pPr lvl="1" algn="r" rtl="1"/>
            <a:r>
              <a:rPr lang="he-IL" sz="2400" dirty="0" smtClean="0">
                <a:solidFill>
                  <a:schemeClr val="tx1"/>
                </a:solidFill>
              </a:rPr>
              <a:t>כותרת </a:t>
            </a:r>
            <a:r>
              <a:rPr lang="he-IL" sz="2400" dirty="0">
                <a:solidFill>
                  <a:schemeClr val="tx1"/>
                </a:solidFill>
              </a:rPr>
              <a:t>המחלקה, שם התכונה והתוכן שלה בעבור כל תכונה שהיא תכונת מופע של עצם.</a:t>
            </a:r>
            <a:endParaRPr lang="en-US" sz="2400" dirty="0">
              <a:solidFill>
                <a:schemeClr val="tx1"/>
              </a:solidFill>
            </a:endParaRPr>
          </a:p>
          <a:p>
            <a:pPr lvl="1" algn="r" rtl="1">
              <a:buFont typeface="Courier New" panose="02070309020205020404" pitchFamily="49" charset="0"/>
              <a:buChar char="o"/>
            </a:pPr>
            <a:r>
              <a:rPr lang="he-IL" sz="2400" dirty="0">
                <a:solidFill>
                  <a:schemeClr val="tx1"/>
                </a:solidFill>
              </a:rPr>
              <a:t>את התכונות של המחלקה </a:t>
            </a:r>
            <a:r>
              <a:rPr lang="he-IL" sz="2400" dirty="0" smtClean="0">
                <a:solidFill>
                  <a:schemeClr val="tx1"/>
                </a:solidFill>
              </a:rPr>
              <a:t>יש לכתוב מחוץ למלבן </a:t>
            </a:r>
            <a:r>
              <a:rPr lang="he-IL" sz="2400" dirty="0">
                <a:solidFill>
                  <a:schemeClr val="tx1"/>
                </a:solidFill>
              </a:rPr>
              <a:t>וכל פעם שיש שינוי </a:t>
            </a:r>
            <a:r>
              <a:rPr lang="he-IL" sz="2400" dirty="0" smtClean="0">
                <a:solidFill>
                  <a:schemeClr val="tx1"/>
                </a:solidFill>
              </a:rPr>
              <a:t>בהן, </a:t>
            </a:r>
          </a:p>
          <a:p>
            <a:pPr marL="571500" lvl="1" indent="-298450" algn="r" rtl="1">
              <a:buNone/>
            </a:pPr>
            <a:r>
              <a:rPr lang="he-IL" sz="2400" dirty="0" smtClean="0">
                <a:solidFill>
                  <a:schemeClr val="tx1"/>
                </a:solidFill>
              </a:rPr>
              <a:t>	לציין </a:t>
            </a:r>
            <a:r>
              <a:rPr lang="he-IL" sz="2400" dirty="0">
                <a:solidFill>
                  <a:schemeClr val="tx1"/>
                </a:solidFill>
              </a:rPr>
              <a:t>את העדכון, מחיקת הערך הקודם וקביעת הערך </a:t>
            </a:r>
            <a:r>
              <a:rPr lang="he-IL" sz="2400" dirty="0" smtClean="0">
                <a:solidFill>
                  <a:schemeClr val="tx1"/>
                </a:solidFill>
              </a:rPr>
              <a:t>החדש.</a:t>
            </a:r>
          </a:p>
          <a:p>
            <a:pPr marL="571500" lvl="1" indent="-298450" algn="r" rtl="1">
              <a:buNone/>
            </a:pPr>
            <a:endParaRPr lang="he-IL" sz="2400" dirty="0" smtClean="0">
              <a:solidFill>
                <a:schemeClr val="tx1"/>
              </a:solidFill>
            </a:endParaRPr>
          </a:p>
          <a:p>
            <a:pPr marL="341630" indent="-342900" algn="r" rtl="1">
              <a:buFont typeface="Wingdings" panose="05000000000000000000" pitchFamily="2" charset="2"/>
              <a:buChar char="q"/>
            </a:pPr>
            <a:r>
              <a:rPr lang="he-IL" sz="2400" dirty="0"/>
              <a:t>בכתיבת מחלקות לפתרון בעיה, יש לזהות תכונות ופעולות משותפות וליצור עבורם מחלקת על, ממנה ירשו המחלקות עם התוכנות והפעולות הנוספות.</a:t>
            </a:r>
            <a:endParaRPr lang="en-US" sz="2400" dirty="0"/>
          </a:p>
          <a:p>
            <a:pPr marL="0" indent="0" algn="r" rtl="1">
              <a:buNone/>
            </a:pPr>
            <a:endParaRPr lang="en-US" sz="2900" dirty="0">
              <a:solidFill>
                <a:schemeClr val="tx1"/>
              </a:solidFill>
            </a:endParaRPr>
          </a:p>
          <a:p>
            <a:pPr algn="r" rtl="1">
              <a:buFont typeface="Wingdings" panose="05000000000000000000" pitchFamily="2" charset="2"/>
              <a:buChar char="q"/>
              <a:tabLst>
                <a:tab pos="342900" algn="r"/>
              </a:tabLs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242337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יש עוד ...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838200" y="6410848"/>
            <a:ext cx="72390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</a:t>
            </a:r>
            <a:r>
              <a:rPr lang="en-US" dirty="0" smtClean="0"/>
              <a:t>EVI  </a:t>
            </a:r>
            <a:r>
              <a:rPr lang="he-IL" dirty="0" smtClean="0"/>
              <a:t> 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19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1771650" indent="-571500" algn="r" rtl="1">
              <a:buFont typeface="Wingdings" panose="05000000000000000000" pitchFamily="2" charset="2"/>
              <a:buChar char="q"/>
            </a:pPr>
            <a:endParaRPr lang="en-US" dirty="0" smtClean="0"/>
          </a:p>
          <a:p>
            <a:pPr marL="1771650" indent="-571500" algn="r" rtl="1">
              <a:buFont typeface="Wingdings" panose="05000000000000000000" pitchFamily="2" charset="2"/>
              <a:buChar char="q"/>
            </a:pPr>
            <a:r>
              <a:rPr lang="he-IL" dirty="0" smtClean="0"/>
              <a:t>בעיות נוספות , בפעם הבאה ....</a:t>
            </a:r>
          </a:p>
          <a:p>
            <a:pPr marL="1771650" indent="-571500" algn="r" rtl="1">
              <a:buFont typeface="Wingdings" panose="05000000000000000000" pitchFamily="2" charset="2"/>
              <a:buChar char="q"/>
            </a:pPr>
            <a:r>
              <a:rPr lang="he-IL" dirty="0" smtClean="0"/>
              <a:t>בהצלחה למורים ולתלמידים</a:t>
            </a:r>
          </a:p>
          <a:p>
            <a:pPr marL="68262" indent="0" algn="r" rtl="1">
              <a:buNone/>
            </a:pPr>
            <a:endParaRPr lang="he-IL" dirty="0" smtClean="0"/>
          </a:p>
          <a:p>
            <a:pPr marL="68262" indent="0" algn="ctr" rtl="1">
              <a:buNone/>
            </a:pPr>
            <a:r>
              <a:rPr lang="en-US" sz="2800" dirty="0" smtClean="0">
                <a:solidFill>
                  <a:srgbClr val="0033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EVI</a:t>
            </a:r>
            <a:endParaRPr lang="en-US" sz="2800" dirty="0">
              <a:solidFill>
                <a:srgbClr val="0033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6" name="תמונה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" y="3733800"/>
            <a:ext cx="22002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883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במה עוסקת היחידה?</a:t>
            </a:r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143000" y="6400800"/>
            <a:ext cx="69342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2</a:t>
            </a:fld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r" rtl="1"/>
            <a:r>
              <a:rPr lang="he-IL" dirty="0"/>
              <a:t>חשיפת התלמידים הלומדים מדעי מהחשב ברמה מוגברת לגישה של עבודה עם מחלקות ועצמים הכוללת קשרים ביניהם . יחס של הכלה , ירושה או תפקוד משותף כלומר ממשקים</a:t>
            </a:r>
            <a:r>
              <a:rPr lang="he-IL" dirty="0" smtClean="0"/>
              <a:t>.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he-IL" dirty="0"/>
              <a:t>התלמיד נחשף לעקרונות והמנגנונים של התכנות מונחה עצמים: </a:t>
            </a:r>
            <a:r>
              <a:rPr lang="he-IL" dirty="0" err="1"/>
              <a:t>הכמסה</a:t>
            </a:r>
            <a:r>
              <a:rPr lang="he-IL" dirty="0"/>
              <a:t> או </a:t>
            </a:r>
            <a:r>
              <a:rPr lang="he-IL" dirty="0" smtClean="0"/>
              <a:t>הסתרת </a:t>
            </a:r>
            <a:r>
              <a:rPr lang="he-IL" dirty="0"/>
              <a:t>מידע, הורשה וממשקים, פולימורפיזם, דריסת פעולות לעומת העמסת פעולות, המרות, הרשאות גישה</a:t>
            </a:r>
            <a:r>
              <a:rPr lang="he-IL" dirty="0" smtClean="0"/>
              <a:t>.</a:t>
            </a:r>
          </a:p>
          <a:p>
            <a:pPr marL="0" indent="0" algn="r" rtl="1">
              <a:buNone/>
            </a:pPr>
            <a:endParaRPr lang="en-US" dirty="0"/>
          </a:p>
          <a:p>
            <a:pPr algn="r" rtl="1"/>
            <a:r>
              <a:rPr lang="he-IL" dirty="0"/>
              <a:t>התלמיד עוסק במידול בעיה ויצירת מחלקות לפתרון הבעיה תוך שימוש בעקרונות והמנגנונים שהוזכרו לעיל.</a:t>
            </a:r>
            <a:endParaRPr lang="en-US" dirty="0"/>
          </a:p>
          <a:p>
            <a:pPr marL="0" indent="0" algn="r" rtl="1">
              <a:buNone/>
            </a:pP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508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קשיים ובעיות של תלמידים</a:t>
            </a:r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219200" y="6410848"/>
            <a:ext cx="68580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4343400" y="1066800"/>
            <a:ext cx="457200" cy="441325"/>
          </a:xfrm>
        </p:spPr>
        <p:txBody>
          <a:bodyPr/>
          <a:lstStyle/>
          <a:p>
            <a:fld id="{49DBCE1C-1231-4F95-BD6D-C0FAC1BDF9D7}" type="slidenum">
              <a:rPr lang="en-US" smtClean="0"/>
              <a:t>3</a:t>
            </a:fld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492752"/>
          </a:xfrm>
        </p:spPr>
        <p:txBody>
          <a:bodyPr>
            <a:noAutofit/>
          </a:bodyPr>
          <a:lstStyle/>
          <a:p>
            <a:pPr marL="400050" indent="-40005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he-IL" sz="2400" dirty="0">
                <a:solidFill>
                  <a:srgbClr val="6600CC"/>
                </a:solidFill>
              </a:rPr>
              <a:t>למה צריך את זה? בשביל מה ירושה ? בשביל מה ממשקים?</a:t>
            </a:r>
            <a:endParaRPr lang="en-US" sz="2400" dirty="0">
              <a:solidFill>
                <a:srgbClr val="6600CC"/>
              </a:solidFill>
            </a:endParaRPr>
          </a:p>
          <a:p>
            <a:pPr marL="400050" indent="-40005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he-IL" sz="2400" dirty="0">
                <a:solidFill>
                  <a:srgbClr val="006600"/>
                </a:solidFill>
              </a:rPr>
              <a:t>ניתוח בעיה וקביעת המחלקות והיחסים ביניהן לפתרון הבעיה</a:t>
            </a:r>
            <a:r>
              <a:rPr lang="he-IL" sz="2400" dirty="0" smtClean="0">
                <a:solidFill>
                  <a:srgbClr val="006600"/>
                </a:solidFill>
              </a:rPr>
              <a:t>.</a:t>
            </a:r>
          </a:p>
          <a:p>
            <a:pPr marL="400050" indent="-40005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he-IL" sz="2400" dirty="0">
                <a:solidFill>
                  <a:srgbClr val="6600CC"/>
                </a:solidFill>
              </a:rPr>
              <a:t>הימנעות משיפול קוד</a:t>
            </a:r>
            <a:r>
              <a:rPr lang="he-IL" sz="2400" dirty="0" smtClean="0">
                <a:solidFill>
                  <a:srgbClr val="6600CC"/>
                </a:solidFill>
              </a:rPr>
              <a:t>.</a:t>
            </a:r>
          </a:p>
          <a:p>
            <a:pPr marL="400050" indent="-40005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he-IL" sz="2400" dirty="0">
                <a:solidFill>
                  <a:srgbClr val="006600"/>
                </a:solidFill>
              </a:rPr>
              <a:t>הבחנה בין תכונת מופע של עצם לעומת תכונת מחלקה.</a:t>
            </a:r>
            <a:endParaRPr lang="en-US" sz="2400" dirty="0">
              <a:solidFill>
                <a:srgbClr val="006600"/>
              </a:solidFill>
            </a:endParaRPr>
          </a:p>
          <a:p>
            <a:pPr marL="400050" indent="-40005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he-IL" sz="2400" dirty="0">
                <a:solidFill>
                  <a:srgbClr val="6600CC"/>
                </a:solidFill>
              </a:rPr>
              <a:t>מה עובר בירושה ומה לא ומה הקשר להרשאות הגישה.</a:t>
            </a:r>
            <a:endParaRPr lang="en-US" sz="2400" dirty="0">
              <a:solidFill>
                <a:srgbClr val="6600CC"/>
              </a:solidFill>
            </a:endParaRPr>
          </a:p>
          <a:p>
            <a:pPr marL="400050" indent="-400050" algn="r" rtl="1">
              <a:lnSpc>
                <a:spcPct val="170000"/>
              </a:lnSpc>
              <a:buFont typeface="Wingdings" panose="05000000000000000000" pitchFamily="2" charset="2"/>
              <a:buChar char="q"/>
            </a:pPr>
            <a:r>
              <a:rPr lang="he-IL" sz="2400" dirty="0">
                <a:solidFill>
                  <a:srgbClr val="006600"/>
                </a:solidFill>
              </a:rPr>
              <a:t>המרות. מתי אפשר? מתי צריך מפורש ומתי לא? </a:t>
            </a:r>
            <a:endParaRPr lang="en-US" sz="2400" dirty="0">
              <a:solidFill>
                <a:srgbClr val="006600"/>
              </a:solidFill>
            </a:endParaRPr>
          </a:p>
          <a:p>
            <a:pPr marL="400050" indent="-400050" algn="r" rtl="1">
              <a:lnSpc>
                <a:spcPct val="170000"/>
              </a:lnSpc>
              <a:buNone/>
            </a:pPr>
            <a:endParaRPr lang="he-IL" sz="2400" dirty="0" smtClean="0"/>
          </a:p>
        </p:txBody>
      </p:sp>
    </p:spTree>
    <p:extLst>
      <p:ext uri="{BB962C8B-B14F-4D97-AF65-F5344CB8AC3E}">
        <p14:creationId xmlns:p14="http://schemas.microsoft.com/office/powerpoint/2010/main" val="1926478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קשיים ובעיות של תלמידים</a:t>
            </a:r>
            <a:endParaRPr lang="en-US" dirty="0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1143000" y="6410848"/>
            <a:ext cx="68580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4</a:t>
            </a:fld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>
                <a:solidFill>
                  <a:srgbClr val="6600CC"/>
                </a:solidFill>
              </a:rPr>
              <a:t>הבחנה בין יחס הכלה ליחס ירושה.</a:t>
            </a:r>
            <a:endParaRPr lang="en-US" dirty="0" smtClean="0">
              <a:solidFill>
                <a:srgbClr val="6600CC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>
                <a:solidFill>
                  <a:srgbClr val="006600"/>
                </a:solidFill>
              </a:rPr>
              <a:t>נושא הפולימורפיזם ודריסת פעולות.</a:t>
            </a:r>
            <a:endParaRPr lang="en-US" dirty="0" smtClean="0">
              <a:solidFill>
                <a:srgbClr val="006600"/>
              </a:solidFill>
            </a:endParaRPr>
          </a:p>
          <a:p>
            <a:pPr marL="457200" indent="-457200" algn="r" rtl="1">
              <a:buFont typeface="Wingdings" panose="05000000000000000000" pitchFamily="2" charset="2"/>
              <a:buChar char="q"/>
            </a:pPr>
            <a:r>
              <a:rPr lang="he-IL" dirty="0" smtClean="0">
                <a:solidFill>
                  <a:srgbClr val="6600CC"/>
                </a:solidFill>
              </a:rPr>
              <a:t>מעקב אחר קוד הכולל יחסי ירושה בין המחלקות ודריסת פעולות במחלקות הבת.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>
                <a:solidFill>
                  <a:srgbClr val="006600"/>
                </a:solidFill>
              </a:rPr>
              <a:t>מתי ניתן להפעיל פעולה ומתי לא? 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>
                <a:solidFill>
                  <a:srgbClr val="6600CC"/>
                </a:solidFill>
              </a:rPr>
              <a:t>זיהוי שגיאות והבחנה בין שגיאת הידור לשגיאת ריצה.</a:t>
            </a:r>
            <a:endParaRPr lang="en-US" dirty="0" smtClean="0">
              <a:solidFill>
                <a:srgbClr val="6600CC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 smtClean="0">
                <a:solidFill>
                  <a:srgbClr val="006600"/>
                </a:solidFill>
              </a:rPr>
              <a:t>מתי יש דריסת פעולות ומתי העמסת פעולות.</a:t>
            </a:r>
          </a:p>
          <a:p>
            <a:pPr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92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קשיים ובעיות של תלמידים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1143000" y="6410848"/>
            <a:ext cx="67056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5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solidFill>
                  <a:srgbClr val="6600CC"/>
                </a:solidFill>
              </a:rPr>
              <a:t>ממשקים וההבדל ביניהם לבין ירושה בין מחלקות.</a:t>
            </a:r>
            <a:endParaRPr lang="en-US" dirty="0">
              <a:solidFill>
                <a:srgbClr val="6600CC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solidFill>
                  <a:srgbClr val="006600"/>
                </a:solidFill>
              </a:rPr>
              <a:t>פולימורפיזם </a:t>
            </a:r>
            <a:r>
              <a:rPr lang="he-IL" dirty="0" smtClean="0">
                <a:solidFill>
                  <a:srgbClr val="006600"/>
                </a:solidFill>
              </a:rPr>
              <a:t>בממשקים.</a:t>
            </a: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solidFill>
                  <a:srgbClr val="6600CC"/>
                </a:solidFill>
              </a:rPr>
              <a:t>למה צריך מחלקה מופשטת ומה ההבדל בינה לבין ממשק.</a:t>
            </a:r>
            <a:endParaRPr lang="en-US" dirty="0">
              <a:solidFill>
                <a:srgbClr val="6600CC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solidFill>
                  <a:srgbClr val="006600"/>
                </a:solidFill>
              </a:rPr>
              <a:t>קיום או אי קיום פעולה בונה במחלקה.</a:t>
            </a:r>
            <a:r>
              <a:rPr lang="he-IL" b="1" dirty="0">
                <a:solidFill>
                  <a:srgbClr val="006600"/>
                </a:solidFill>
              </a:rPr>
              <a:t>	</a:t>
            </a:r>
            <a:endParaRPr lang="en-US" dirty="0">
              <a:solidFill>
                <a:srgbClr val="006600"/>
              </a:solidFill>
            </a:endParaRPr>
          </a:p>
          <a:p>
            <a:pPr marL="457200" indent="-4572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solidFill>
                  <a:srgbClr val="6600CC"/>
                </a:solidFill>
              </a:rPr>
              <a:t>הפניות </a:t>
            </a:r>
            <a:r>
              <a:rPr lang="he-IL" dirty="0" smtClean="0">
                <a:solidFill>
                  <a:srgbClr val="6600CC"/>
                </a:solidFill>
              </a:rPr>
              <a:t>לעצמים.</a:t>
            </a:r>
          </a:p>
          <a:p>
            <a:pPr marL="457200" indent="-457200" algn="r" rtl="1">
              <a:lnSpc>
                <a:spcPct val="110000"/>
              </a:lnSpc>
              <a:buFont typeface="Wingdings" panose="05000000000000000000" pitchFamily="2" charset="2"/>
              <a:buChar char="q"/>
            </a:pPr>
            <a:r>
              <a:rPr lang="he-IL" dirty="0">
                <a:solidFill>
                  <a:srgbClr val="006600"/>
                </a:solidFill>
              </a:rPr>
              <a:t>הבחנה בין הפעלת פעולה בונה מעתיקה לפעולה בונה רגילה בהקשר של עצמים.</a:t>
            </a:r>
            <a:endParaRPr lang="en-US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006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קשיים ובעיות של תלמידים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990600" y="6410848"/>
            <a:ext cx="7086600" cy="365760"/>
          </a:xfrm>
        </p:spPr>
        <p:txBody>
          <a:bodyPr/>
          <a:lstStyle/>
          <a:p>
            <a:pPr algn="r" rtl="1"/>
            <a:r>
              <a:rPr lang="he-IL" smtClean="0"/>
              <a:t>קשיים של תלמידים ביחידת תכנות מונחה עצמים. חקרה וכתבה: אביטל  </a:t>
            </a:r>
            <a:r>
              <a:rPr lang="en-US" smtClean="0"/>
              <a:t>EVI  </a:t>
            </a:r>
            <a:r>
              <a:rPr lang="he-IL" smtClean="0"/>
              <a:t>גרינולד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6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342900" indent="-342900" algn="r" rtl="1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he-IL" dirty="0">
                <a:solidFill>
                  <a:srgbClr val="6600CC"/>
                </a:solidFill>
              </a:rPr>
              <a:t>שימוש ב </a:t>
            </a:r>
            <a:r>
              <a:rPr lang="en-US" b="1" dirty="0" err="1">
                <a:solidFill>
                  <a:srgbClr val="6600CC"/>
                </a:solidFill>
              </a:rPr>
              <a:t>instanceof</a:t>
            </a:r>
            <a:r>
              <a:rPr lang="en-US" dirty="0">
                <a:solidFill>
                  <a:srgbClr val="6600CC"/>
                </a:solidFill>
              </a:rPr>
              <a:t> </a:t>
            </a:r>
            <a:r>
              <a:rPr lang="he-IL" dirty="0" smtClean="0">
                <a:solidFill>
                  <a:srgbClr val="6600CC"/>
                </a:solidFill>
              </a:rPr>
              <a:t> לא </a:t>
            </a:r>
            <a:r>
              <a:rPr lang="he-IL" dirty="0">
                <a:solidFill>
                  <a:srgbClr val="6600CC"/>
                </a:solidFill>
              </a:rPr>
              <a:t>מספיק, כדי להפעיל פעולה שקיימת במחלקת הבת, יש לבצע קודם המרה מפורשת למחלקת הבת ואז להפעיל את הפעולה. בדיקה שנוצר ממחלקת הבת, לא מספיקה.</a:t>
            </a:r>
            <a:endParaRPr lang="en-US" dirty="0">
              <a:solidFill>
                <a:srgbClr val="6600CC"/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he-IL" dirty="0" smtClean="0">
              <a:solidFill>
                <a:srgbClr val="6600CC"/>
              </a:solidFill>
            </a:endParaRPr>
          </a:p>
          <a:p>
            <a:pPr marL="0" indent="0" algn="r" rtl="1">
              <a:lnSpc>
                <a:spcPct val="150000"/>
              </a:lnSpc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396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דוגמא1א – פעולה בונה ריקה ברירת מחדל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838200" y="6410848"/>
            <a:ext cx="73914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7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lnSpcReduction="10000"/>
          </a:bodyPr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he-IL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דוגמה 1 </a:t>
            </a:r>
            <a:r>
              <a:rPr lang="he-IL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א: </a:t>
            </a:r>
            <a:r>
              <a:rPr lang="he-IL" sz="2400" dirty="0" smtClean="0">
                <a:solidFill>
                  <a:srgbClr val="6600CC"/>
                </a:solidFill>
              </a:rPr>
              <a:t>האם הקוד תקין? מה הפלט?</a:t>
            </a:r>
            <a:endParaRPr lang="en-US" sz="2400" dirty="0">
              <a:solidFill>
                <a:srgbClr val="6600CC"/>
              </a:solidFill>
            </a:endParaRP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 smtClean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he-IL" sz="2400" dirty="0" smtClean="0">
                <a:solidFill>
                  <a:srgbClr val="0033CC"/>
                </a:solidFill>
              </a:rPr>
              <a:t>אין </a:t>
            </a:r>
            <a:r>
              <a:rPr lang="he-IL" sz="2400" dirty="0">
                <a:solidFill>
                  <a:srgbClr val="0033CC"/>
                </a:solidFill>
              </a:rPr>
              <a:t>בעיה בקוד המחלקות, הקוד </a:t>
            </a:r>
            <a:r>
              <a:rPr lang="he-IL" sz="2400" dirty="0" smtClean="0">
                <a:solidFill>
                  <a:srgbClr val="0033CC"/>
                </a:solidFill>
              </a:rPr>
              <a:t>תקין.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he-IL" sz="2400" dirty="0" smtClean="0">
                <a:solidFill>
                  <a:srgbClr val="0033CC"/>
                </a:solidFill>
              </a:rPr>
              <a:t>קיימות </a:t>
            </a:r>
            <a:r>
              <a:rPr lang="he-IL" sz="2400" dirty="0">
                <a:solidFill>
                  <a:srgbClr val="0033CC"/>
                </a:solidFill>
              </a:rPr>
              <a:t>במחלקות פעולה בונה ריקה כברירת מחדל</a:t>
            </a:r>
            <a:r>
              <a:rPr lang="he-IL" sz="2400" dirty="0" smtClean="0">
                <a:solidFill>
                  <a:srgbClr val="0033CC"/>
                </a:solidFill>
              </a:rPr>
              <a:t>.</a:t>
            </a:r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he-IL" sz="2400" dirty="0" smtClean="0">
                <a:solidFill>
                  <a:srgbClr val="FF0000"/>
                </a:solidFill>
              </a:rPr>
              <a:t>פלט הקוד:	        </a:t>
            </a:r>
            <a:r>
              <a:rPr lang="en-US" sz="2400" dirty="0" smtClean="0">
                <a:solidFill>
                  <a:srgbClr val="FF0000"/>
                </a:solidFill>
              </a:rPr>
              <a:t>    </a:t>
            </a:r>
            <a:r>
              <a:rPr lang="he-IL" sz="2400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A</a:t>
            </a:r>
          </a:p>
          <a:p>
            <a:pPr marL="1737360" lvl="6" indent="0" algn="r" rtl="1"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 </a:t>
            </a:r>
            <a:r>
              <a:rPr lang="he-IL" sz="2800" dirty="0" smtClean="0">
                <a:solidFill>
                  <a:srgbClr val="FF0000"/>
                </a:solidFill>
              </a:rPr>
              <a:t>	</a:t>
            </a:r>
            <a:r>
              <a:rPr lang="en-US" sz="2800" dirty="0" smtClean="0">
                <a:solidFill>
                  <a:srgbClr val="FF0000"/>
                </a:solidFill>
              </a:rPr>
              <a:t>  B</a:t>
            </a:r>
            <a:r>
              <a:rPr lang="en-US" sz="2800" dirty="0">
                <a:solidFill>
                  <a:srgbClr val="FF0000"/>
                </a:solidFill>
              </a:rPr>
              <a:t>, kind of A</a:t>
            </a:r>
          </a:p>
          <a:p>
            <a:pPr lvl="6" algn="r" rtl="1">
              <a:buFont typeface="Courier New" panose="02070309020205020404" pitchFamily="49" charset="0"/>
              <a:buChar char="o"/>
            </a:pPr>
            <a:endParaRPr lang="en-US" sz="1300" dirty="0" smtClean="0">
              <a:solidFill>
                <a:srgbClr val="FF0000"/>
              </a:solidFill>
            </a:endParaRPr>
          </a:p>
          <a:p>
            <a:pPr marL="0" indent="0" algn="r" rtl="1">
              <a:buNone/>
            </a:pPr>
            <a:endParaRPr lang="en-US" dirty="0"/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707633"/>
              </p:ext>
            </p:extLst>
          </p:nvPr>
        </p:nvGraphicFramePr>
        <p:xfrm>
          <a:off x="762000" y="2133600"/>
          <a:ext cx="7772400" cy="2057400"/>
        </p:xfrm>
        <a:graphic>
          <a:graphicData uri="http://schemas.openxmlformats.org/drawingml/2006/table">
            <a:tbl>
              <a:tblPr firstRow="1" firstCol="1" bandRow="1">
                <a:solidFill>
                  <a:schemeClr val="bg1"/>
                </a:solidFill>
                <a:tableStyleId>{C083E6E3-FA7D-4D7B-A595-EF9225AFEA82}</a:tableStyleId>
              </a:tblPr>
              <a:tblGrid>
                <a:gridCol w="2133600"/>
                <a:gridCol w="3161322"/>
                <a:gridCol w="2477478"/>
              </a:tblGrid>
              <a:tr h="20574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class A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public String </a:t>
                      </a:r>
                      <a:r>
                        <a:rPr lang="en-US" sz="1100" dirty="0" err="1">
                          <a:effectLst/>
                        </a:rPr>
                        <a:t>toString</a:t>
                      </a:r>
                      <a:r>
                        <a:rPr lang="en-US" sz="1100" dirty="0">
                          <a:effectLst/>
                        </a:rPr>
                        <a:t>()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return "A";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}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public class B extends A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public String </a:t>
                      </a:r>
                      <a:r>
                        <a:rPr lang="en-US" sz="1100" dirty="0" err="1">
                          <a:effectLst/>
                        </a:rPr>
                        <a:t>toString</a:t>
                      </a:r>
                      <a:r>
                        <a:rPr lang="en-US" sz="1100" dirty="0">
                          <a:effectLst/>
                        </a:rPr>
                        <a:t>()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return "B, kind of "+ </a:t>
                      </a:r>
                      <a:r>
                        <a:rPr lang="en-US" sz="1100" dirty="0" err="1">
                          <a:effectLst/>
                        </a:rPr>
                        <a:t>super.toString</a:t>
                      </a:r>
                      <a:r>
                        <a:rPr lang="en-US" sz="1100" dirty="0">
                          <a:effectLst/>
                        </a:rPr>
                        <a:t>();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}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}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A </a:t>
                      </a:r>
                      <a:r>
                        <a:rPr lang="en-US" sz="1100" dirty="0" err="1">
                          <a:effectLst/>
                        </a:rPr>
                        <a:t>a</a:t>
                      </a:r>
                      <a:r>
                        <a:rPr lang="en-US" sz="1100" dirty="0">
                          <a:effectLst/>
                        </a:rPr>
                        <a:t> = new A();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B </a:t>
                      </a:r>
                      <a:r>
                        <a:rPr lang="en-US" sz="1100" dirty="0" err="1">
                          <a:effectLst/>
                        </a:rPr>
                        <a:t>b</a:t>
                      </a:r>
                      <a:r>
                        <a:rPr lang="en-US" sz="1100" dirty="0">
                          <a:effectLst/>
                        </a:rPr>
                        <a:t> = new B();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</a:t>
                      </a:r>
                      <a:r>
                        <a:rPr lang="en-US" sz="1100" dirty="0" err="1">
                          <a:effectLst/>
                        </a:rPr>
                        <a:t>System.out.println</a:t>
                      </a:r>
                      <a:r>
                        <a:rPr lang="en-US" sz="1100" dirty="0">
                          <a:effectLst/>
                        </a:rPr>
                        <a:t>(a);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        </a:t>
                      </a:r>
                      <a:r>
                        <a:rPr lang="en-US" sz="1100" dirty="0" err="1">
                          <a:effectLst/>
                        </a:rPr>
                        <a:t>System.out.println</a:t>
                      </a:r>
                      <a:r>
                        <a:rPr lang="en-US" sz="1100" dirty="0">
                          <a:effectLst/>
                        </a:rPr>
                        <a:t>(b);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cell3D prstMaterial="dkEdge">
                      <a:bevel prst="cross"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9687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he-IL" dirty="0" smtClean="0"/>
              <a:t>דוגמא 1ב – אין פעולה בונה ריקה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304800" y="6410848"/>
            <a:ext cx="75438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8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r" rtl="1">
              <a:buFont typeface="Wingdings" panose="05000000000000000000" pitchFamily="2" charset="2"/>
              <a:buChar char="v"/>
            </a:pPr>
            <a:r>
              <a:rPr lang="he-IL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דוגמה </a:t>
            </a:r>
            <a:r>
              <a:rPr lang="he-IL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 ב</a:t>
            </a:r>
            <a:r>
              <a:rPr lang="he-IL" dirty="0" smtClean="0">
                <a:solidFill>
                  <a:srgbClr val="C00000"/>
                </a:solidFill>
              </a:rPr>
              <a:t>: </a:t>
            </a:r>
            <a:r>
              <a:rPr lang="he-IL" sz="2800" dirty="0" smtClean="0">
                <a:solidFill>
                  <a:srgbClr val="C00000"/>
                </a:solidFill>
              </a:rPr>
              <a:t> </a:t>
            </a:r>
            <a:r>
              <a:rPr lang="he-IL" sz="2400" dirty="0">
                <a:solidFill>
                  <a:srgbClr val="800000"/>
                </a:solidFill>
              </a:rPr>
              <a:t>אי קיום פעולה בונה ריקה כברירת מחדל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 algn="r" rtl="1">
              <a:buNone/>
            </a:pPr>
            <a:endParaRPr lang="en-US" sz="2800" dirty="0" smtClean="0">
              <a:solidFill>
                <a:srgbClr val="800000"/>
              </a:solidFill>
            </a:endParaRPr>
          </a:p>
          <a:p>
            <a:pPr marL="0" indent="0" algn="r" rtl="1">
              <a:buNone/>
            </a:pPr>
            <a:endParaRPr lang="he-IL" dirty="0" smtClean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marL="0" indent="0" algn="r" rtl="1">
              <a:buNone/>
            </a:pPr>
            <a:endParaRPr lang="he-IL" dirty="0"/>
          </a:p>
          <a:p>
            <a:pPr algn="r" rtl="1">
              <a:buFont typeface="Courier New" panose="02070309020205020404" pitchFamily="49" charset="0"/>
              <a:buChar char="o"/>
            </a:pPr>
            <a:r>
              <a:rPr lang="he-IL" sz="2400" dirty="0">
                <a:solidFill>
                  <a:srgbClr val="FF0000"/>
                </a:solidFill>
              </a:rPr>
              <a:t>הוספנו למחלקה </a:t>
            </a:r>
            <a:r>
              <a:rPr lang="en-US" sz="2400" b="1" dirty="0">
                <a:solidFill>
                  <a:srgbClr val="FF0000"/>
                </a:solidFill>
              </a:rPr>
              <a:t>A </a:t>
            </a:r>
            <a:r>
              <a:rPr lang="he-IL" sz="2400" dirty="0">
                <a:solidFill>
                  <a:srgbClr val="FF0000"/>
                </a:solidFill>
              </a:rPr>
              <a:t>, תכונה ופעולה בונה המקבלת פרמטר.</a:t>
            </a:r>
            <a:endParaRPr lang="en-US" sz="2400" dirty="0">
              <a:solidFill>
                <a:srgbClr val="FF0000"/>
              </a:solidFill>
            </a:endParaRPr>
          </a:p>
          <a:p>
            <a:pPr algn="r" rtl="1">
              <a:buFont typeface="Courier New" panose="02070309020205020404" pitchFamily="49" charset="0"/>
              <a:buChar char="o"/>
            </a:pPr>
            <a:endParaRPr lang="he-IL" sz="2400" dirty="0" smtClean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7998415"/>
              </p:ext>
            </p:extLst>
          </p:nvPr>
        </p:nvGraphicFramePr>
        <p:xfrm>
          <a:off x="762000" y="2286000"/>
          <a:ext cx="7543800" cy="1984756"/>
        </p:xfrm>
        <a:graphic>
          <a:graphicData uri="http://schemas.openxmlformats.org/drawingml/2006/table">
            <a:tbl>
              <a:tblPr firstRow="1" firstCol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{5940675A-B579-460E-94D1-54222C63F5DA}</a:tableStyleId>
              </a:tblPr>
              <a:tblGrid>
                <a:gridCol w="2286000"/>
                <a:gridCol w="3276600"/>
                <a:gridCol w="1981200"/>
              </a:tblGrid>
              <a:tr h="1984756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public class A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   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protected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</a:rPr>
                        <a:t>int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 x;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    public A(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</a:rPr>
                        <a:t>int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 x)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    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{    </a:t>
                      </a:r>
                      <a:r>
                        <a:rPr lang="en-US" sz="1100" b="1" dirty="0" err="1">
                          <a:solidFill>
                            <a:srgbClr val="FF0000"/>
                          </a:solidFill>
                          <a:effectLst/>
                        </a:rPr>
                        <a:t>this.x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 = x</a:t>
                      </a:r>
                      <a:r>
                        <a:rPr lang="en-US" sz="1100" b="1" dirty="0" smtClean="0">
                          <a:solidFill>
                            <a:srgbClr val="FF0000"/>
                          </a:solidFill>
                          <a:effectLst/>
                        </a:rPr>
                        <a:t>;       </a:t>
                      </a:r>
                      <a:r>
                        <a:rPr lang="en-US" sz="1100" b="1" dirty="0">
                          <a:solidFill>
                            <a:srgbClr val="FF0000"/>
                          </a:solidFill>
                          <a:effectLst/>
                        </a:rPr>
                        <a:t>}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   public String </a:t>
                      </a:r>
                      <a:r>
                        <a:rPr lang="en-US" sz="1100" b="1" dirty="0" err="1" smtClean="0">
                          <a:effectLst/>
                        </a:rPr>
                        <a:t>toString</a:t>
                      </a:r>
                      <a:r>
                        <a:rPr lang="en-US" sz="1100" b="1" dirty="0" smtClean="0">
                          <a:effectLst/>
                        </a:rPr>
                        <a:t>()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   { return </a:t>
                      </a:r>
                      <a:r>
                        <a:rPr lang="en-US" sz="1100" b="1" dirty="0">
                          <a:effectLst/>
                        </a:rPr>
                        <a:t>"A</a:t>
                      </a:r>
                      <a:r>
                        <a:rPr lang="en-US" sz="1100" b="1" dirty="0" smtClean="0">
                          <a:effectLst/>
                        </a:rPr>
                        <a:t>";        </a:t>
                      </a:r>
                      <a:r>
                        <a:rPr lang="en-US" sz="1100" b="1" dirty="0">
                          <a:effectLst/>
                        </a:rPr>
                        <a:t>}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}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public class B extends A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    public String </a:t>
                      </a:r>
                      <a:r>
                        <a:rPr lang="en-US" sz="1100" b="1" dirty="0" err="1">
                          <a:effectLst/>
                        </a:rPr>
                        <a:t>toString</a:t>
                      </a:r>
                      <a:r>
                        <a:rPr lang="en-US" sz="1100" b="1" dirty="0">
                          <a:effectLst/>
                        </a:rPr>
                        <a:t>()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    {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        return "B, kind of "+ </a:t>
                      </a:r>
                      <a:r>
                        <a:rPr lang="en-US" sz="1100" b="1" dirty="0" err="1">
                          <a:effectLst/>
                        </a:rPr>
                        <a:t>super.toString</a:t>
                      </a:r>
                      <a:r>
                        <a:rPr lang="en-US" sz="1100" b="1" dirty="0">
                          <a:effectLst/>
                        </a:rPr>
                        <a:t>();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    }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}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       A </a:t>
                      </a:r>
                      <a:r>
                        <a:rPr lang="en-US" sz="1100" b="1" dirty="0" err="1" smtClean="0">
                          <a:effectLst/>
                        </a:rPr>
                        <a:t>a</a:t>
                      </a:r>
                      <a:r>
                        <a:rPr lang="en-US" sz="1100" b="1" dirty="0" smtClean="0">
                          <a:effectLst/>
                        </a:rPr>
                        <a:t> = new A();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       B </a:t>
                      </a:r>
                      <a:r>
                        <a:rPr lang="en-US" sz="1100" b="1" dirty="0" err="1" smtClean="0">
                          <a:effectLst/>
                        </a:rPr>
                        <a:t>b</a:t>
                      </a:r>
                      <a:r>
                        <a:rPr lang="en-US" sz="1100" b="1" dirty="0" smtClean="0">
                          <a:effectLst/>
                        </a:rPr>
                        <a:t> = new B();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       </a:t>
                      </a:r>
                      <a:r>
                        <a:rPr lang="en-US" sz="1100" b="1" dirty="0" err="1" smtClean="0">
                          <a:effectLst/>
                        </a:rPr>
                        <a:t>System.out.println</a:t>
                      </a:r>
                      <a:r>
                        <a:rPr lang="en-US" sz="1100" b="1" dirty="0" smtClean="0">
                          <a:effectLst/>
                        </a:rPr>
                        <a:t>(a);</a:t>
                      </a:r>
                    </a:p>
                    <a:p>
                      <a:pPr marL="0" marR="0" algn="l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 smtClean="0">
                          <a:effectLst/>
                        </a:rPr>
                        <a:t>        </a:t>
                      </a:r>
                      <a:r>
                        <a:rPr lang="en-US" sz="1100" b="1" dirty="0" err="1" smtClean="0">
                          <a:effectLst/>
                        </a:rPr>
                        <a:t>System.out.println</a:t>
                      </a:r>
                      <a:r>
                        <a:rPr lang="en-US" sz="1100" b="1" dirty="0" smtClean="0">
                          <a:effectLst/>
                        </a:rPr>
                        <a:t>(b);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443426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 smtClean="0"/>
              <a:t>שאלות עבור דוגמה 1ב</a:t>
            </a:r>
            <a:endParaRPr lang="en-US" dirty="0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1143000" y="6410848"/>
            <a:ext cx="7315200" cy="365760"/>
          </a:xfrm>
        </p:spPr>
        <p:txBody>
          <a:bodyPr/>
          <a:lstStyle/>
          <a:p>
            <a:pPr algn="r" rtl="1"/>
            <a:r>
              <a:rPr lang="he-IL" dirty="0" smtClean="0"/>
              <a:t>קשיים של תלמידים ביחידת תכנות מונחה עצמים. חקרה וכתבה: אביטל  </a:t>
            </a:r>
            <a:r>
              <a:rPr lang="en-US" dirty="0" smtClean="0"/>
              <a:t>EVI  </a:t>
            </a:r>
            <a:r>
              <a:rPr lang="he-IL" dirty="0" smtClean="0"/>
              <a:t> </a:t>
            </a:r>
            <a:r>
              <a:rPr lang="he-IL" dirty="0" err="1" smtClean="0"/>
              <a:t>גרינולד</a:t>
            </a:r>
            <a:r>
              <a:rPr lang="he-IL" dirty="0" smtClean="0"/>
              <a:t> , סמינר קיץ מורי מדעי המחשב תשע"ז 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CE1C-1231-4F95-BD6D-C0FAC1BDF9D7}" type="slidenum">
              <a:rPr lang="en-US" smtClean="0"/>
              <a:t>9</a:t>
            </a:fld>
            <a:endParaRPr lang="en-US"/>
          </a:p>
        </p:txBody>
      </p:sp>
      <p:sp>
        <p:nvSpPr>
          <p:cNvPr id="5" name="מציין מיקום תוכן 4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428750" algn="r"/>
              </a:tabLst>
            </a:pPr>
            <a:r>
              <a:rPr lang="he-IL" sz="2400" u="sng" dirty="0" smtClean="0">
                <a:solidFill>
                  <a:srgbClr val="0033CC"/>
                </a:solidFill>
                <a:latin typeface="Calibri"/>
                <a:ea typeface="Calibri"/>
              </a:rPr>
              <a:t>שאלה</a:t>
            </a:r>
            <a:r>
              <a:rPr lang="he-IL" sz="2400" dirty="0" smtClean="0">
                <a:solidFill>
                  <a:srgbClr val="0033CC"/>
                </a:solidFill>
                <a:latin typeface="Calibri"/>
                <a:ea typeface="Calibri"/>
              </a:rPr>
              <a:t>:	</a:t>
            </a:r>
            <a:r>
              <a:rPr lang="he-IL" sz="2400" dirty="0" smtClean="0">
                <a:latin typeface="Calibri"/>
                <a:ea typeface="Calibri"/>
              </a:rPr>
              <a:t>מה </a:t>
            </a:r>
            <a:r>
              <a:rPr lang="he-IL" sz="2400" dirty="0">
                <a:latin typeface="Calibri"/>
                <a:ea typeface="Calibri"/>
              </a:rPr>
              <a:t>קרה ?</a:t>
            </a:r>
            <a:endParaRPr lang="en-US" sz="2400" dirty="0">
              <a:latin typeface="Calibri"/>
              <a:ea typeface="Calibri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428750" algn="r"/>
              </a:tabLst>
            </a:pPr>
            <a:r>
              <a:rPr lang="he-IL" sz="2400" u="sng" dirty="0" smtClean="0">
                <a:solidFill>
                  <a:srgbClr val="0033CC"/>
                </a:solidFill>
                <a:latin typeface="Calibri"/>
                <a:ea typeface="Calibri"/>
              </a:rPr>
              <a:t>תשובה</a:t>
            </a:r>
            <a:r>
              <a:rPr lang="he-IL" sz="2400" dirty="0" smtClean="0">
                <a:solidFill>
                  <a:srgbClr val="0033CC"/>
                </a:solidFill>
                <a:latin typeface="Calibri"/>
                <a:ea typeface="Calibri"/>
              </a:rPr>
              <a:t>:</a:t>
            </a:r>
            <a:r>
              <a:rPr lang="he-IL" sz="2400" dirty="0" smtClean="0">
                <a:latin typeface="Calibri"/>
                <a:ea typeface="Calibri"/>
              </a:rPr>
              <a:t>	הופיעה </a:t>
            </a:r>
            <a:r>
              <a:rPr lang="he-IL" sz="2400" dirty="0">
                <a:latin typeface="Calibri"/>
                <a:ea typeface="Calibri"/>
              </a:rPr>
              <a:t>שגיאת תחביר במחלקה </a:t>
            </a:r>
            <a:r>
              <a:rPr lang="en-US" sz="2400" b="1" dirty="0">
                <a:latin typeface="Calibri"/>
                <a:ea typeface="Calibri"/>
              </a:rPr>
              <a:t>B </a:t>
            </a:r>
            <a:r>
              <a:rPr lang="he-IL" sz="2400" dirty="0" smtClean="0">
                <a:latin typeface="Calibri"/>
                <a:ea typeface="Calibri"/>
              </a:rPr>
              <a:t>.</a:t>
            </a:r>
            <a:endParaRPr lang="en-US" sz="2400" dirty="0" smtClean="0">
              <a:latin typeface="Calibri"/>
              <a:ea typeface="Calibri"/>
            </a:endParaRPr>
          </a:p>
          <a:p>
            <a:pPr marL="0" marR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1428750" algn="r"/>
              </a:tabLst>
            </a:pPr>
            <a:endParaRPr lang="en-US" sz="2400" dirty="0">
              <a:latin typeface="Calibri"/>
              <a:ea typeface="Calibri"/>
            </a:endParaRP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428750" algn="r"/>
              </a:tabLst>
            </a:pPr>
            <a:r>
              <a:rPr lang="he-IL" sz="2400" u="sng" dirty="0">
                <a:solidFill>
                  <a:srgbClr val="0033CC"/>
                </a:solidFill>
                <a:latin typeface="Calibri"/>
                <a:ea typeface="Calibri"/>
              </a:rPr>
              <a:t>שאלה</a:t>
            </a:r>
            <a:r>
              <a:rPr lang="he-IL" sz="2400" dirty="0">
                <a:solidFill>
                  <a:srgbClr val="0033CC"/>
                </a:solidFill>
                <a:latin typeface="Calibri"/>
                <a:ea typeface="Calibri"/>
              </a:rPr>
              <a:t>:	</a:t>
            </a:r>
            <a:r>
              <a:rPr lang="he-IL" sz="2400" dirty="0">
                <a:latin typeface="Calibri"/>
                <a:ea typeface="Calibri"/>
              </a:rPr>
              <a:t>מדוע ?</a:t>
            </a:r>
            <a:endParaRPr lang="en-US" sz="2400" dirty="0">
              <a:latin typeface="Calibri"/>
              <a:ea typeface="Calibri"/>
            </a:endParaRPr>
          </a:p>
          <a:p>
            <a:pPr marL="0" marR="0" algn="r" rtl="1">
              <a:spcBef>
                <a:spcPts val="0"/>
              </a:spcBef>
              <a:spcAft>
                <a:spcPts val="0"/>
              </a:spcAft>
              <a:tabLst>
                <a:tab pos="1428750" algn="r"/>
              </a:tabLst>
            </a:pPr>
            <a:r>
              <a:rPr lang="he-IL" sz="2400" u="sng" dirty="0">
                <a:solidFill>
                  <a:srgbClr val="0033CC"/>
                </a:solidFill>
                <a:latin typeface="Calibri"/>
                <a:ea typeface="Calibri"/>
              </a:rPr>
              <a:t>תשובה</a:t>
            </a:r>
            <a:r>
              <a:rPr lang="he-IL" sz="2400" dirty="0">
                <a:solidFill>
                  <a:srgbClr val="0033CC"/>
                </a:solidFill>
                <a:latin typeface="Calibri"/>
                <a:ea typeface="Calibri"/>
              </a:rPr>
              <a:t>:</a:t>
            </a:r>
            <a:r>
              <a:rPr lang="he-IL" sz="2400" dirty="0">
                <a:latin typeface="Calibri"/>
                <a:ea typeface="Calibri"/>
              </a:rPr>
              <a:t>	ברגע שיצרנו פעולה בונה עם פרמטר, הפעולה הבונה ברירת המחדל </a:t>
            </a:r>
            <a:r>
              <a:rPr lang="he-IL" sz="2400" dirty="0" smtClean="0">
                <a:latin typeface="Calibri"/>
                <a:ea typeface="Calibri"/>
              </a:rPr>
              <a:t>	הריקה </a:t>
            </a:r>
            <a:r>
              <a:rPr lang="he-IL" sz="2400" dirty="0">
                <a:latin typeface="Calibri"/>
                <a:ea typeface="Calibri"/>
              </a:rPr>
              <a:t>לא קיימת יותר</a:t>
            </a:r>
            <a:r>
              <a:rPr lang="he-IL" sz="2400" dirty="0" smtClean="0">
                <a:latin typeface="Calibri"/>
                <a:ea typeface="Calibri"/>
              </a:rPr>
              <a:t>, </a:t>
            </a:r>
            <a:r>
              <a:rPr lang="he-IL" sz="2400" dirty="0"/>
              <a:t>לכן, במחלקה </a:t>
            </a:r>
            <a:r>
              <a:rPr lang="en-US" sz="2400" b="1" dirty="0"/>
              <a:t>B </a:t>
            </a:r>
            <a:r>
              <a:rPr lang="he-IL" sz="2400" dirty="0"/>
              <a:t>, מחלקת הבת, אי </a:t>
            </a:r>
            <a:r>
              <a:rPr lang="he-IL" sz="2400" dirty="0" smtClean="0"/>
              <a:t>אפשר</a:t>
            </a:r>
          </a:p>
          <a:p>
            <a:pPr marL="0" indent="0" algn="r" rtl="1">
              <a:spcBef>
                <a:spcPts val="0"/>
              </a:spcBef>
              <a:buNone/>
              <a:tabLst>
                <a:tab pos="1428750" algn="r"/>
              </a:tabLst>
            </a:pPr>
            <a:r>
              <a:rPr lang="en-US" sz="2400" dirty="0">
                <a:latin typeface="Calibri"/>
                <a:ea typeface="Calibri"/>
              </a:rPr>
              <a:t>	</a:t>
            </a:r>
            <a:r>
              <a:rPr lang="he-IL" sz="2400" dirty="0"/>
              <a:t>להפעיל יותר את הפעולה הבונה הריקה </a:t>
            </a:r>
            <a:r>
              <a:rPr lang="he-IL" sz="2400" dirty="0" smtClean="0"/>
              <a:t>שהייתה</a:t>
            </a:r>
            <a:r>
              <a:rPr lang="en-US" sz="2400" dirty="0" smtClean="0"/>
              <a:t> </a:t>
            </a:r>
            <a:r>
              <a:rPr lang="he-IL" sz="2400" dirty="0"/>
              <a:t>קיימת במחלקה </a:t>
            </a:r>
            <a:r>
              <a:rPr lang="en-US" sz="2400" b="1" dirty="0"/>
              <a:t>A</a:t>
            </a:r>
            <a:r>
              <a:rPr lang="he-IL" sz="2400" dirty="0"/>
              <a:t> .</a:t>
            </a:r>
            <a:endParaRPr lang="en-US" sz="2400" dirty="0"/>
          </a:p>
          <a:p>
            <a:pPr algn="r" rtl="1">
              <a:spcBef>
                <a:spcPts val="0"/>
              </a:spcBef>
              <a:tabLst>
                <a:tab pos="1428750" algn="r"/>
              </a:tabLst>
            </a:pPr>
            <a:r>
              <a:rPr lang="he-IL" sz="2400" u="sng" dirty="0" smtClean="0">
                <a:solidFill>
                  <a:srgbClr val="0033CC"/>
                </a:solidFill>
              </a:rPr>
              <a:t>הצעה לפתרון:</a:t>
            </a:r>
            <a:endParaRPr lang="en-US" sz="2400" u="sng" dirty="0">
              <a:solidFill>
                <a:srgbClr val="0033CC"/>
              </a:solidFill>
            </a:endParaRPr>
          </a:p>
          <a:p>
            <a:pPr marL="0" marR="0" indent="0" algn="r" rtl="1">
              <a:spcBef>
                <a:spcPts val="0"/>
              </a:spcBef>
              <a:spcAft>
                <a:spcPts val="0"/>
              </a:spcAft>
              <a:buNone/>
              <a:tabLst>
                <a:tab pos="285750" algn="r"/>
                <a:tab pos="1428750" algn="r"/>
              </a:tabLst>
            </a:pPr>
            <a:r>
              <a:rPr lang="he-IL" sz="2400" dirty="0">
                <a:latin typeface="Calibri"/>
                <a:ea typeface="Calibri"/>
              </a:rPr>
              <a:t>	</a:t>
            </a:r>
            <a:r>
              <a:rPr lang="he-IL" sz="2400" dirty="0" smtClean="0">
                <a:latin typeface="Calibri"/>
                <a:ea typeface="Calibri"/>
              </a:rPr>
              <a:t>להוסיף למחלקה </a:t>
            </a:r>
            <a:r>
              <a:rPr lang="en-US" sz="2400" dirty="0" smtClean="0">
                <a:latin typeface="Calibri"/>
                <a:ea typeface="Calibri"/>
              </a:rPr>
              <a:t>A</a:t>
            </a:r>
            <a:r>
              <a:rPr lang="he-IL" sz="2400" dirty="0" smtClean="0">
                <a:latin typeface="Calibri"/>
                <a:ea typeface="Calibri"/>
              </a:rPr>
              <a:t> פעולה בונה ריקה.</a:t>
            </a:r>
          </a:p>
          <a:p>
            <a:pPr marL="0" marR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tabLst>
                <a:tab pos="1428750" algn="r"/>
              </a:tabLst>
            </a:pPr>
            <a:endParaRPr lang="en-US" sz="2400" dirty="0">
              <a:latin typeface="Calibri"/>
              <a:ea typeface="Calibri"/>
            </a:endParaRPr>
          </a:p>
          <a:p>
            <a:pPr marL="0" indent="0" algn="r" rtl="1">
              <a:buNone/>
            </a:pPr>
            <a:endParaRPr lang="en-US" sz="2400" b="1" dirty="0"/>
          </a:p>
        </p:txBody>
      </p:sp>
      <p:pic>
        <p:nvPicPr>
          <p:cNvPr id="6" name="תמונה 5"/>
          <p:cNvPicPr/>
          <p:nvPr/>
        </p:nvPicPr>
        <p:blipFill>
          <a:blip r:embed="rId3"/>
          <a:stretch>
            <a:fillRect/>
          </a:stretch>
        </p:blipFill>
        <p:spPr>
          <a:xfrm>
            <a:off x="2057400" y="2743200"/>
            <a:ext cx="3200400" cy="560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83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אזרחי">
  <a:themeElements>
    <a:clrScheme name="חלון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אזרחי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אזרחי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676</TotalTime>
  <Words>1359</Words>
  <Application>Microsoft Office PowerPoint</Application>
  <PresentationFormat>‫הצגה על המסך (4:3)</PresentationFormat>
  <Paragraphs>272</Paragraphs>
  <Slides>19</Slides>
  <Notes>4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19</vt:i4>
      </vt:variant>
    </vt:vector>
  </HeadingPairs>
  <TitlesOfParts>
    <vt:vector size="20" baseType="lpstr">
      <vt:lpstr>אזרחי</vt:lpstr>
      <vt:lpstr>יחידה חמישית  תכנות מונחה עצמים</vt:lpstr>
      <vt:lpstr>במה עוסקת היחידה?</vt:lpstr>
      <vt:lpstr>קשיים ובעיות של תלמידים</vt:lpstr>
      <vt:lpstr>קשיים ובעיות של תלמידים</vt:lpstr>
      <vt:lpstr>קשיים ובעיות של תלמידים</vt:lpstr>
      <vt:lpstr>קשיים ובעיות של תלמידים</vt:lpstr>
      <vt:lpstr>דוגמא1א – פעולה בונה ריקה ברירת מחדל</vt:lpstr>
      <vt:lpstr>דוגמא 1ב – אין פעולה בונה ריקה</vt:lpstr>
      <vt:lpstr>שאלות עבור דוגמה 1ב</vt:lpstr>
      <vt:lpstr>דוגמא 2א -  בנאי ריק</vt:lpstr>
      <vt:lpstr>דוגמה 2ב – השמה של הפניות</vt:lpstr>
      <vt:lpstr>המשך דוגמה 2</vt:lpstr>
      <vt:lpstr>דוגמא 3 - זימון פולימורפי</vt:lpstr>
      <vt:lpstr>דוגמא 3 - שאלות</vt:lpstr>
      <vt:lpstr>דוגמא 3 - תשובות</vt:lpstr>
      <vt:lpstr>דוגמא 3 - תשובות</vt:lpstr>
      <vt:lpstr>המלצות</vt:lpstr>
      <vt:lpstr>המלצות - המשך</vt:lpstr>
      <vt:lpstr>יש עוד ...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שאלה עם שרשרת חוליות</dc:title>
  <dc:creator>evi</dc:creator>
  <cp:lastModifiedBy>evi</cp:lastModifiedBy>
  <cp:revision>178</cp:revision>
  <dcterms:created xsi:type="dcterms:W3CDTF">2015-02-16T16:40:58Z</dcterms:created>
  <dcterms:modified xsi:type="dcterms:W3CDTF">2017-06-22T19:31:23Z</dcterms:modified>
</cp:coreProperties>
</file>