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00" r:id="rId1"/>
  </p:sldMasterIdLst>
  <p:notesMasterIdLst>
    <p:notesMasterId r:id="rId24"/>
  </p:notesMasterIdLst>
  <p:sldIdLst>
    <p:sldId id="265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309" r:id="rId12"/>
    <p:sldId id="311" r:id="rId13"/>
    <p:sldId id="319" r:id="rId14"/>
    <p:sldId id="312" r:id="rId15"/>
    <p:sldId id="313" r:id="rId16"/>
    <p:sldId id="314" r:id="rId17"/>
    <p:sldId id="315" r:id="rId18"/>
    <p:sldId id="316" r:id="rId19"/>
    <p:sldId id="317" r:id="rId20"/>
    <p:sldId id="320" r:id="rId21"/>
    <p:sldId id="321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C000"/>
    <a:srgbClr val="93A299"/>
    <a:srgbClr val="BE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>
      <p:cViewPr varScale="1">
        <p:scale>
          <a:sx n="114" d="100"/>
          <a:sy n="114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/>
              <a:t>לחץ כדי לערוך סגנונות טקסט של תבנית בסיס</a:t>
            </a:r>
            <a:endParaRPr lang="en-US" altLang="en-US" noProof="0"/>
          </a:p>
          <a:p>
            <a:pPr lvl="1"/>
            <a:r>
              <a:rPr lang="he-IL" altLang="en-US" noProof="0"/>
              <a:t>רמה שנייה</a:t>
            </a:r>
            <a:endParaRPr lang="en-US" altLang="en-US" noProof="0"/>
          </a:p>
          <a:p>
            <a:pPr lvl="2"/>
            <a:r>
              <a:rPr lang="he-IL" altLang="en-US" noProof="0"/>
              <a:t>רמה שלישית</a:t>
            </a:r>
            <a:endParaRPr lang="en-US" altLang="en-US" noProof="0"/>
          </a:p>
          <a:p>
            <a:pPr lvl="3"/>
            <a:r>
              <a:rPr lang="he-IL" altLang="en-US" noProof="0"/>
              <a:t>רמה רביעית</a:t>
            </a:r>
            <a:endParaRPr lang="en-US" altLang="en-US" noProof="0"/>
          </a:p>
          <a:p>
            <a:pPr lvl="4"/>
            <a:r>
              <a:rPr lang="he-IL" altLang="en-US" noProof="0"/>
              <a:t>רמה חמישית</a:t>
            </a:r>
            <a:endParaRPr lang="en-US" altLang="en-US" noProof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9EAC472D-DED3-46DA-B656-DB3E81AAE7D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279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523ABC-C6E2-4926-B700-D08D83580E5E}" type="slidenum">
              <a:rPr lang="he-IL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 algn="ctr" rtl="1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ctr" rtl="1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0DFCE095-D682-4310-AFBC-89202B79F9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0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95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5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B8697-1124-4123-87A0-E95BF080944D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01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0AC46-FD53-4160-A88D-3D3A6427661B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49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4354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4278" y="6540435"/>
            <a:ext cx="1243546" cy="272941"/>
          </a:xfrm>
          <a:prstGeom prst="rect">
            <a:avLst/>
          </a:prstGeom>
        </p:spPr>
        <p:txBody>
          <a:bodyPr/>
          <a:lstStyle>
            <a:lvl1pPr algn="r" rtl="1">
              <a:defRPr lang="en-US" altLang="en-US" sz="10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735B8F7-A391-4814-9855-9E7DF48EF11B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1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1D48259-395A-4AFD-8F80-C2F1862F1235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13F437B-2170-4C6A-BC82-FE581020D6C3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3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E1F76-5F56-4F5A-B5E3-3A93B373344B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70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FCF-577B-4F39-AB6E-E79283DA7024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2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EA5D0-DD39-40D4-AF0E-420A6228B491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9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968948" y="5669036"/>
            <a:ext cx="766380" cy="3701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תשע"ז , יוני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587019B-B635-444E-8117-DB0DC8F3C688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4" name="תמונה 0" descr="נייר מכתבים001.jpg"/>
          <p:cNvPicPr/>
          <p:nvPr userDrawn="1"/>
        </p:nvPicPr>
        <p:blipFill>
          <a:blip r:embed="rId18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54734" t="61698" b="18634"/>
          <a:stretch>
            <a:fillRect/>
          </a:stretch>
        </p:blipFill>
        <p:spPr>
          <a:xfrm>
            <a:off x="1835696" y="6357968"/>
            <a:ext cx="3456020" cy="259080"/>
          </a:xfrm>
          <a:prstGeom prst="rect">
            <a:avLst/>
          </a:prstGeom>
        </p:spPr>
      </p:pic>
      <p:pic>
        <p:nvPicPr>
          <p:cNvPr id="35" name="תמונה 0" descr="נייר מכתבים001.jpg"/>
          <p:cNvPicPr/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" t="14286" r="46301" b="14286"/>
          <a:stretch>
            <a:fillRect/>
          </a:stretch>
        </p:blipFill>
        <p:spPr>
          <a:xfrm>
            <a:off x="5508104" y="6042640"/>
            <a:ext cx="3060065" cy="695960"/>
          </a:xfrm>
          <a:prstGeom prst="rect">
            <a:avLst/>
          </a:prstGeom>
        </p:spPr>
      </p:pic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1744278" y="6540435"/>
            <a:ext cx="1243546" cy="272941"/>
          </a:xfrm>
          <a:prstGeom prst="rect">
            <a:avLst/>
          </a:prstGeom>
        </p:spPr>
        <p:txBody>
          <a:bodyPr/>
          <a:lstStyle>
            <a:lvl1pPr>
              <a:defRPr lang="en-US" altLang="en-US" sz="10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rtl="1"/>
            <a:r>
              <a:rPr lang="he-IL"/>
              <a:t>תשע"ז , יוני 2017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65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/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908050"/>
            <a:ext cx="7772400" cy="23049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altLang="en-US" sz="4400" b="1" dirty="0"/>
              <a:t>משחק הזיכרון</a:t>
            </a:r>
            <a:br>
              <a:rPr lang="he-IL" altLang="en-US" sz="4400" b="1" dirty="0"/>
            </a:br>
            <a:r>
              <a:rPr lang="he-IL" altLang="en-US" sz="4400" b="1" dirty="0"/>
              <a:t>שולה מוקשים</a:t>
            </a:r>
            <a:br>
              <a:rPr lang="he-IL" altLang="en-US" sz="4400" b="1" dirty="0"/>
            </a:br>
            <a:r>
              <a:rPr lang="he-IL" altLang="en-US" sz="2400" b="1" dirty="0"/>
              <a:t>בסביבת חלונות</a:t>
            </a:r>
            <a:br>
              <a:rPr lang="en-US" altLang="en-US" sz="4400" b="1" dirty="0"/>
            </a:br>
            <a:endParaRPr lang="en-US" altLang="en-US" sz="2700" b="1" cap="non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501008"/>
            <a:ext cx="3671887" cy="1512962"/>
          </a:xfrm>
          <a:noFill/>
        </p:spPr>
        <p:txBody>
          <a:bodyPr>
            <a:normAutofit/>
          </a:bodyPr>
          <a:lstStyle/>
          <a:p>
            <a:pPr algn="ctr"/>
            <a:r>
              <a:rPr lang="he-IL" altLang="en-US" dirty="0">
                <a:solidFill>
                  <a:schemeClr val="accent2">
                    <a:lumMod val="50000"/>
                  </a:schemeClr>
                </a:solidFill>
              </a:rPr>
              <a:t>משה שטיינר</a:t>
            </a:r>
          </a:p>
          <a:p>
            <a:pPr algn="ctr"/>
            <a:r>
              <a:rPr lang="he-IL" altLang="en-US" sz="1600" dirty="0">
                <a:solidFill>
                  <a:schemeClr val="accent2">
                    <a:lumMod val="50000"/>
                  </a:schemeClr>
                </a:solidFill>
              </a:rPr>
              <a:t>בית הספר החקלאי – </a:t>
            </a:r>
            <a:r>
              <a:rPr lang="he-IL" altLang="en-US" sz="1600" dirty="0" err="1">
                <a:solidFill>
                  <a:schemeClr val="accent2">
                    <a:lumMod val="50000"/>
                  </a:schemeClr>
                </a:solidFill>
              </a:rPr>
              <a:t>ברנקו</a:t>
            </a:r>
            <a:r>
              <a:rPr lang="he-IL" altLang="en-US" sz="1600" dirty="0">
                <a:solidFill>
                  <a:schemeClr val="accent2">
                    <a:lumMod val="50000"/>
                  </a:schemeClr>
                </a:solidFill>
              </a:rPr>
              <a:t> וייס</a:t>
            </a:r>
          </a:p>
          <a:p>
            <a:pPr algn="ctr"/>
            <a:r>
              <a:rPr lang="he-IL" altLang="en-US" sz="1600" dirty="0">
                <a:solidFill>
                  <a:schemeClr val="accent2">
                    <a:lumMod val="50000"/>
                  </a:schemeClr>
                </a:solidFill>
              </a:rPr>
              <a:t>פרדס חנה - כרכור</a:t>
            </a:r>
          </a:p>
          <a:p>
            <a:pPr algn="ctr"/>
            <a:r>
              <a:rPr lang="he-IL" altLang="en-US" sz="1600" dirty="0">
                <a:solidFill>
                  <a:schemeClr val="accent2">
                    <a:lumMod val="50000"/>
                  </a:schemeClr>
                </a:solidFill>
              </a:rPr>
              <a:t>יוני 2017</a:t>
            </a:r>
            <a:endParaRPr lang="en-US" alt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טיפים נוספים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43544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e-IL" sz="1400" dirty="0"/>
              <a:t>שינוי צבע הרקע לכפתור:      </a:t>
            </a:r>
            <a:r>
              <a:rPr lang="en-US" sz="1400" dirty="0" err="1"/>
              <a:t>btn.BackColor</a:t>
            </a:r>
            <a:r>
              <a:rPr lang="en-US" sz="1400" dirty="0"/>
              <a:t> = </a:t>
            </a:r>
            <a:r>
              <a:rPr lang="en-US" sz="1400" dirty="0" err="1"/>
              <a:t>System.Drawing.Color.Beige</a:t>
            </a:r>
            <a:r>
              <a:rPr lang="en-US" sz="1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400" dirty="0"/>
              <a:t>שינוי הטקסט המוצג:                                                                </a:t>
            </a:r>
            <a:r>
              <a:rPr lang="en-US" sz="1400" dirty="0" err="1"/>
              <a:t>btn.Text</a:t>
            </a:r>
            <a:r>
              <a:rPr lang="en-US" sz="1400" dirty="0"/>
              <a:t> = "text";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400" dirty="0"/>
              <a:t>מומלץ אחרי שינוי תכונות של כפתור לבצע </a:t>
            </a:r>
            <a:r>
              <a:rPr lang="he-IL" sz="1400" dirty="0" err="1"/>
              <a:t>רענון</a:t>
            </a:r>
            <a:r>
              <a:rPr lang="he-IL" sz="1400" dirty="0"/>
              <a:t> לתצוגה:                  </a:t>
            </a:r>
            <a:r>
              <a:rPr lang="en-US" sz="1400" dirty="0" err="1"/>
              <a:t>btn.Refresh</a:t>
            </a:r>
            <a:r>
              <a:rPr lang="en-US" sz="1400" dirty="0"/>
              <a:t>()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400" dirty="0"/>
              <a:t>השהייה של שניה אחת:                      </a:t>
            </a:r>
            <a:r>
              <a:rPr lang="en-US" sz="1400" dirty="0" err="1"/>
              <a:t>System.Threading.Thread.Sleep</a:t>
            </a:r>
            <a:r>
              <a:rPr lang="en-US" sz="1400" dirty="0"/>
              <a:t>(1000);</a:t>
            </a:r>
          </a:p>
          <a:p>
            <a:pPr marL="0" indent="0">
              <a:buNone/>
            </a:pPr>
            <a:r>
              <a:rPr lang="he-IL" sz="1400" dirty="0"/>
              <a:t> 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e-IL" sz="1400" dirty="0"/>
              <a:t>בעת בניית מערך הכפתורים ניתן לכל כפתור שם המציין את מקומו במערך על מנת שנוכל לזהותו בעת לחיצה עליו:    </a:t>
            </a:r>
          </a:p>
          <a:p>
            <a:pPr marL="0" indent="0" algn="l" rtl="0">
              <a:buNone/>
            </a:pPr>
            <a:r>
              <a:rPr lang="he-IL" sz="1400" dirty="0"/>
              <a:t>   </a:t>
            </a:r>
            <a:r>
              <a:rPr lang="en-US" sz="1400" dirty="0" err="1"/>
              <a:t>btn.Name</a:t>
            </a:r>
            <a:r>
              <a:rPr lang="en-US" sz="1400" dirty="0"/>
              <a:t> = </a:t>
            </a:r>
            <a:r>
              <a:rPr lang="en-US" sz="1400" dirty="0" err="1"/>
              <a:t>String.Format</a:t>
            </a:r>
            <a:r>
              <a:rPr lang="en-US" sz="1400" dirty="0"/>
              <a:t>("{0},{1}", </a:t>
            </a:r>
            <a:r>
              <a:rPr lang="en-US" sz="1400" dirty="0" err="1"/>
              <a:t>i</a:t>
            </a:r>
            <a:r>
              <a:rPr lang="en-US" sz="1400" dirty="0"/>
              <a:t>, j);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1400" dirty="0"/>
              <a:t> המלצה: מערך הקלפים בגודל של עד 10</a:t>
            </a:r>
            <a:r>
              <a:rPr lang="en-US" sz="1400" dirty="0"/>
              <a:t>X</a:t>
            </a:r>
            <a:r>
              <a:rPr lang="he-IL" sz="1400" dirty="0"/>
              <a:t>10 על מנת לא לסבך את זיהוי הלחיצה.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דוגמת מסך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4" y="1871662"/>
            <a:ext cx="4906863" cy="33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קבוצה בגודל של 14 תלמידי ט'</a:t>
            </a:r>
          </a:p>
          <a:p>
            <a:r>
              <a:rPr lang="he-IL" dirty="0"/>
              <a:t>חלק מהתלמידים עבדו בזוגות, חלק לבד</a:t>
            </a:r>
          </a:p>
          <a:p>
            <a:r>
              <a:rPr lang="he-IL" dirty="0"/>
              <a:t>התרגיל נמשך 3-4 מפגשים של שעתיים</a:t>
            </a:r>
          </a:p>
          <a:p>
            <a:r>
              <a:rPr lang="he-IL" dirty="0"/>
              <a:t>כולם נהנו!  כולם המשיכו לשחק במשחק שבנו!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42416" y="1578497"/>
            <a:ext cx="6600451" cy="698375"/>
          </a:xfrm>
        </p:spPr>
        <p:txBody>
          <a:bodyPr>
            <a:normAutofit fontScale="90000"/>
          </a:bodyPr>
          <a:lstStyle/>
          <a:p>
            <a:r>
              <a:rPr lang="he-IL" altLang="en-US" sz="4000" b="1" dirty="0"/>
              <a:t>שולה מוקשים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40500"/>
            <a:ext cx="1243013" cy="273050"/>
          </a:xfrm>
        </p:spPr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64" y="3140968"/>
            <a:ext cx="1619250" cy="246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3" y="207862"/>
            <a:ext cx="2905125" cy="335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46706"/>
            <a:ext cx="15716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6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שולה מוקשים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5" y="1556792"/>
            <a:ext cx="6986736" cy="4354430"/>
          </a:xfrm>
        </p:spPr>
        <p:txBody>
          <a:bodyPr/>
          <a:lstStyle/>
          <a:p>
            <a:r>
              <a:rPr lang="he-IL" dirty="0"/>
              <a:t>מבוסס על המשחק של מיקרוסופט. </a:t>
            </a:r>
            <a:br>
              <a:rPr lang="en-US" dirty="0"/>
            </a:br>
            <a:r>
              <a:rPr lang="he-IL" dirty="0"/>
              <a:t>הוצג כאן בשנה שעברה </a:t>
            </a:r>
            <a:r>
              <a:rPr lang="he-IL" dirty="0" err="1"/>
              <a:t>בגירסת</a:t>
            </a:r>
            <a:r>
              <a:rPr lang="he-IL" dirty="0"/>
              <a:t> קונסול</a:t>
            </a:r>
          </a:p>
          <a:p>
            <a:endParaRPr lang="he-IL" dirty="0"/>
          </a:p>
          <a:p>
            <a:r>
              <a:rPr lang="he-IL" dirty="0"/>
              <a:t>קהל היעד – כיתה י' יסודות סי-שארפ.</a:t>
            </a:r>
          </a:p>
          <a:p>
            <a:r>
              <a:rPr lang="he-IL" dirty="0"/>
              <a:t>סביבת העבודה ויז'ואל סטודיו </a:t>
            </a:r>
            <a:r>
              <a:rPr lang="en-US" dirty="0"/>
              <a:t>Windows Form Application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788666"/>
          </a:xfrm>
        </p:spPr>
        <p:txBody>
          <a:bodyPr/>
          <a:lstStyle/>
          <a:p>
            <a:r>
              <a:rPr lang="he-IL" dirty="0"/>
              <a:t>מטרות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049314"/>
            <a:ext cx="6591985" cy="237968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dirty="0"/>
              <a:t>לוגיקה</a:t>
            </a:r>
          </a:p>
          <a:p>
            <a:pPr>
              <a:spcBef>
                <a:spcPts val="600"/>
              </a:spcBef>
            </a:pPr>
            <a:r>
              <a:rPr lang="he-IL" dirty="0"/>
              <a:t>ניהול "אפליקציה" מליאה מעבר לכתיבת פעולה...</a:t>
            </a:r>
          </a:p>
          <a:p>
            <a:pPr>
              <a:spcBef>
                <a:spcPts val="600"/>
              </a:spcBef>
            </a:pPr>
            <a:r>
              <a:rPr lang="he-IL" dirty="0"/>
              <a:t>עבודה עם מערכים דו-</a:t>
            </a:r>
            <a:r>
              <a:rPr lang="he-IL" dirty="0" err="1"/>
              <a:t>מימדיים</a:t>
            </a:r>
            <a:r>
              <a:rPr lang="he-IL" dirty="0"/>
              <a:t>. בדיקות חריגה מגבולות מערך</a:t>
            </a:r>
          </a:p>
          <a:p>
            <a:pPr>
              <a:spcBef>
                <a:spcPts val="600"/>
              </a:spcBef>
            </a:pPr>
            <a:r>
              <a:rPr lang="he-IL" dirty="0"/>
              <a:t>עבודה עם אובייקטים מורכבים</a:t>
            </a:r>
          </a:p>
          <a:p>
            <a:pPr>
              <a:spcBef>
                <a:spcPts val="600"/>
              </a:spcBef>
            </a:pPr>
            <a:r>
              <a:rPr lang="he-IL" dirty="0"/>
              <a:t>רקורסיה</a:t>
            </a:r>
          </a:p>
          <a:p>
            <a:pPr>
              <a:spcBef>
                <a:spcPts val="600"/>
              </a:spcBef>
            </a:pPr>
            <a:r>
              <a:rPr lang="he-IL" dirty="0"/>
              <a:t>היכרות והתנסות עם סביבת הפיתוח של חלונות</a:t>
            </a:r>
          </a:p>
          <a:p>
            <a:pPr>
              <a:spcBef>
                <a:spcPts val="600"/>
              </a:spcBef>
            </a:pPr>
            <a:r>
              <a:rPr lang="he-IL" dirty="0"/>
              <a:t>הנאה מהשגת תוצאה מוחשית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43241" y="3429000"/>
            <a:ext cx="6589199" cy="788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/>
              <a:t>לא מטרה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5657" y="4145658"/>
            <a:ext cx="705678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e-IL" dirty="0"/>
              <a:t>שליטה מליאה בסביבת </a:t>
            </a:r>
            <a:r>
              <a:rPr lang="en-US" dirty="0" err="1"/>
              <a:t>WinForm</a:t>
            </a:r>
            <a:endParaRPr lang="he-IL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574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הנחיות שקיבלו התלמידים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1600" dirty="0"/>
              <a:t>שלבי ביצוע:</a:t>
            </a:r>
            <a:endParaRPr lang="en-US" sz="1600" dirty="0"/>
          </a:p>
          <a:p>
            <a:pPr lvl="1"/>
            <a:r>
              <a:rPr lang="he-IL" sz="1400" dirty="0"/>
              <a:t>בשלב הראשון התבקשו התלמידים לשחק עם המשחק "המקורי"</a:t>
            </a:r>
          </a:p>
          <a:p>
            <a:pPr lvl="1"/>
            <a:r>
              <a:rPr lang="he-IL" sz="1400" dirty="0"/>
              <a:t>פיתחו </a:t>
            </a:r>
            <a:r>
              <a:rPr lang="he-IL" sz="1400" dirty="0" err="1"/>
              <a:t>פרוייקט</a:t>
            </a:r>
            <a:r>
              <a:rPr lang="he-IL" sz="1400" dirty="0"/>
              <a:t> חדש מסוג </a:t>
            </a:r>
            <a:r>
              <a:rPr lang="en-US" sz="1400" dirty="0" err="1"/>
              <a:t>WinForm</a:t>
            </a:r>
            <a:endParaRPr lang="en-US" sz="1400" dirty="0"/>
          </a:p>
          <a:p>
            <a:pPr lvl="1"/>
            <a:r>
              <a:rPr lang="he-IL" sz="1400" dirty="0"/>
              <a:t>הגדרת שטח בקרה ושטח לוח משחק על גבי הטופס</a:t>
            </a:r>
            <a:endParaRPr lang="en-US" sz="1400" dirty="0"/>
          </a:p>
          <a:p>
            <a:pPr lvl="1"/>
            <a:r>
              <a:rPr lang="he-IL" sz="1400" dirty="0"/>
              <a:t>בחלון סייר הפתרונות (</a:t>
            </a:r>
            <a:r>
              <a:rPr lang="en-US" sz="1400" dirty="0"/>
              <a:t>solution explorer</a:t>
            </a:r>
            <a:r>
              <a:rPr lang="he-IL" sz="1400" dirty="0"/>
              <a:t>), לחצו על </a:t>
            </a:r>
            <a:r>
              <a:rPr lang="en-US" sz="1400" dirty="0"/>
              <a:t>Form1 </a:t>
            </a:r>
            <a:r>
              <a:rPr lang="he-IL" sz="1400" dirty="0"/>
              <a:t> – קליק ימני. בחרו </a:t>
            </a:r>
            <a:r>
              <a:rPr lang="en-US" sz="1400" dirty="0"/>
              <a:t>view code</a:t>
            </a:r>
          </a:p>
          <a:p>
            <a:pPr lvl="1"/>
            <a:r>
              <a:rPr lang="he-IL" sz="1400" dirty="0"/>
              <a:t>כעת אתם נמצאים במחלקת הטופס </a:t>
            </a:r>
            <a:r>
              <a:rPr lang="en-US" sz="1400" dirty="0"/>
              <a:t>Form1</a:t>
            </a:r>
            <a:r>
              <a:rPr lang="he-IL" sz="1400" dirty="0"/>
              <a:t>. </a:t>
            </a:r>
            <a:br>
              <a:rPr lang="he-IL" sz="1400" dirty="0"/>
            </a:br>
            <a:r>
              <a:rPr lang="he-IL" sz="1400" dirty="0"/>
              <a:t>שימו לב לדרך בה מוגדרת המחלקה:    </a:t>
            </a:r>
            <a:r>
              <a:rPr lang="en-US" sz="1400" dirty="0"/>
              <a:t>public partial class Form1 : Form</a:t>
            </a:r>
            <a:br>
              <a:rPr lang="en-US" sz="1400" dirty="0"/>
            </a:br>
            <a:br>
              <a:rPr lang="en-US" sz="1400" dirty="0"/>
            </a:br>
            <a:r>
              <a:rPr lang="he-IL" sz="1400" dirty="0"/>
              <a:t>משמעות הגדרה זו: הטופס/החלון שאנו בונים (</a:t>
            </a:r>
            <a:r>
              <a:rPr lang="en-US" sz="1400" dirty="0"/>
              <a:t>Form1</a:t>
            </a:r>
            <a:r>
              <a:rPr lang="he-IL" sz="1400" dirty="0"/>
              <a:t>) "יורש" תכונות מאובייקט מסוג </a:t>
            </a:r>
            <a:r>
              <a:rPr lang="en-US" sz="1400" dirty="0"/>
              <a:t>Form</a:t>
            </a:r>
            <a:r>
              <a:rPr lang="he-IL" sz="1400" dirty="0"/>
              <a:t> שכל הגדרותיו מגיעות ממערכת </a:t>
            </a:r>
            <a:r>
              <a:rPr lang="en-US" sz="1400" dirty="0"/>
              <a:t>Windows</a:t>
            </a:r>
          </a:p>
          <a:p>
            <a:pPr lvl="1"/>
            <a:r>
              <a:rPr lang="he-IL" sz="1400" dirty="0"/>
              <a:t>הפעולה הבונה מזמנת פעולה שהוגדרה על ידי חלונות לבניית הטופס.  </a:t>
            </a:r>
            <a:br>
              <a:rPr lang="en-US" sz="1400" dirty="0"/>
            </a:br>
            <a:r>
              <a:rPr lang="he-IL" sz="1400" dirty="0"/>
              <a:t>נוסיף לה את פעולות הדרושות לנו לבניית המשחק.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84326"/>
            <a:ext cx="2232248" cy="18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0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דרישות מהפרויקט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פיתוח משחק שולה מוקשים בסביבת </a:t>
            </a:r>
            <a:r>
              <a:rPr lang="en-US" dirty="0"/>
              <a:t>Windows Form</a:t>
            </a:r>
          </a:p>
          <a:p>
            <a:pPr lvl="0"/>
            <a:r>
              <a:rPr lang="he-IL" dirty="0"/>
              <a:t>הצגת מצב הלוח אחרי כל  צעד (לחיצה)</a:t>
            </a:r>
            <a:endParaRPr lang="en-US" dirty="0"/>
          </a:p>
          <a:p>
            <a:pPr lvl="0"/>
            <a:r>
              <a:rPr lang="he-IL" dirty="0"/>
              <a:t>הצגת מספר הצעדים המצטבר</a:t>
            </a:r>
            <a:endParaRPr lang="en-US" dirty="0"/>
          </a:p>
          <a:p>
            <a:pPr lvl="0"/>
            <a:r>
              <a:rPr lang="he-IL" dirty="0"/>
              <a:t>הודעת ניצחון או הפסד בסוף המשחק</a:t>
            </a:r>
            <a:endParaRPr lang="en-US" dirty="0"/>
          </a:p>
          <a:p>
            <a:pPr lvl="0"/>
            <a:r>
              <a:rPr lang="he-IL" dirty="0"/>
              <a:t>אפשרויות הרחבה: </a:t>
            </a:r>
            <a:endParaRPr lang="en-US" dirty="0"/>
          </a:p>
          <a:p>
            <a:pPr lvl="1"/>
            <a:r>
              <a:rPr lang="he-IL" dirty="0"/>
              <a:t>הצגת שעון זמן </a:t>
            </a:r>
            <a:endParaRPr lang="en-US" dirty="0"/>
          </a:p>
          <a:p>
            <a:pPr lvl="1"/>
            <a:r>
              <a:rPr lang="he-IL" dirty="0"/>
              <a:t>אפשרות להתחיל את השלב מחדש (אותו סידור מוקשים)</a:t>
            </a:r>
            <a:endParaRPr lang="en-US" dirty="0"/>
          </a:p>
          <a:p>
            <a:pPr lvl="1"/>
            <a:r>
              <a:rPr lang="he-IL" dirty="0"/>
              <a:t>אפשרות לסמן משבצת חשודה, ולמחוק את הסימון (קליק ימני)</a:t>
            </a:r>
            <a:endParaRPr lang="en-US" dirty="0"/>
          </a:p>
          <a:p>
            <a:pPr lvl="1"/>
            <a:r>
              <a:rPr lang="he-IL" dirty="0"/>
              <a:t>מספר רמות קושי (גודל לוח וכמות מוקשים)</a:t>
            </a:r>
            <a:endParaRPr lang="en-US" dirty="0"/>
          </a:p>
          <a:p>
            <a:pPr lvl="1"/>
            <a:r>
              <a:rPr lang="he-IL" dirty="0"/>
              <a:t>חשיפת כל המוקשים על ידי פקודה מיוחדת (</a:t>
            </a:r>
            <a:r>
              <a:rPr lang="en-US" dirty="0"/>
              <a:t>cheat</a:t>
            </a:r>
            <a:r>
              <a:rPr lang="he-IL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דרישות נוספות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משבצת על לוח המשחק תוגדר כאובייקט עם התכונות הבאות: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האם זה מוקש? 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he-IL" dirty="0"/>
              <a:t>כמה שכנים מוקשים יש לו (לא כולל אותו)?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he-IL" dirty="0"/>
              <a:t>האם הוא מוצג?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he-IL" dirty="0"/>
              <a:t>האם יש עליו דגל סימון?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דפי הנחיה </a:t>
            </a:r>
            <a:r>
              <a:rPr lang="he-IL" sz="2800" dirty="0"/>
              <a:t>(דפים מדורגים)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סה"כ חולקו 5 דפים מעבר לדרישות הפרויקט</a:t>
            </a:r>
          </a:p>
          <a:p>
            <a:r>
              <a:rPr lang="he-IL" dirty="0"/>
              <a:t>דף 1:</a:t>
            </a:r>
            <a:r>
              <a:rPr lang="en-US" dirty="0"/>
              <a:t> </a:t>
            </a:r>
            <a:r>
              <a:rPr lang="he-IL" dirty="0"/>
              <a:t>בנית הטופס: שדות כותרת (</a:t>
            </a:r>
            <a:r>
              <a:rPr lang="en-US" dirty="0"/>
              <a:t>Label</a:t>
            </a:r>
            <a:r>
              <a:rPr lang="he-IL" dirty="0"/>
              <a:t>), שדות קלט (</a:t>
            </a:r>
            <a:r>
              <a:rPr lang="en-US" dirty="0"/>
              <a:t>Textbox</a:t>
            </a:r>
            <a:r>
              <a:rPr lang="he-IL" dirty="0"/>
              <a:t>), אזור המשחק (</a:t>
            </a:r>
            <a:r>
              <a:rPr lang="en-US" dirty="0" err="1"/>
              <a:t>PictureBox</a:t>
            </a:r>
            <a:r>
              <a:rPr lang="he-IL" dirty="0"/>
              <a:t>). רשימת תכונות לטופס, חישוב גודל אזור המשחק וכיו"ב. </a:t>
            </a:r>
            <a:br>
              <a:rPr lang="en-US" dirty="0"/>
            </a:br>
            <a:r>
              <a:rPr lang="he-IL" dirty="0"/>
              <a:t>בנוסף דף זה הכיל הסבר על שרטוט הלוח.</a:t>
            </a:r>
          </a:p>
          <a:p>
            <a:r>
              <a:rPr lang="he-IL" dirty="0"/>
              <a:t>דף 2: ניהול לחיצת עכבר. כיצד יודעים איזה כפתור והיכן נלחץ?</a:t>
            </a:r>
          </a:p>
          <a:p>
            <a:r>
              <a:rPr lang="he-IL" dirty="0"/>
              <a:t>דף 3: האובייקט </a:t>
            </a:r>
            <a:r>
              <a:rPr lang="en-US" dirty="0"/>
              <a:t>Cell</a:t>
            </a:r>
            <a:r>
              <a:rPr lang="he-IL" dirty="0"/>
              <a:t>, ניהול המוקשים וספירת השכנים.</a:t>
            </a:r>
          </a:p>
          <a:p>
            <a:r>
              <a:rPr lang="he-IL" dirty="0"/>
              <a:t>דף 4: הסבר על תהליך חשיפת תאים ריקים אחרי לחיצה. ללא הסבר על הרקורסיה.</a:t>
            </a:r>
          </a:p>
          <a:p>
            <a:r>
              <a:rPr lang="he-IL" dirty="0"/>
              <a:t>דף 5:</a:t>
            </a:r>
            <a:r>
              <a:rPr lang="en-US" dirty="0"/>
              <a:t> </a:t>
            </a:r>
            <a:r>
              <a:rPr lang="he-IL" dirty="0"/>
              <a:t>רשימת רעיונות לשיפורים ושדרוגים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337467"/>
            <a:ext cx="2952328" cy="249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9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j-cs"/>
              </a:rPr>
              <a:t>משחק הזיכרון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תזכורת</a:t>
            </a:r>
          </a:p>
          <a:p>
            <a:pPr lvl="1"/>
            <a:r>
              <a:rPr lang="he-IL" dirty="0"/>
              <a:t>זוגות (זהים) של קלפים פרוסים על פני השולחן כשפניהם כלפי מטה.</a:t>
            </a:r>
          </a:p>
          <a:p>
            <a:pPr lvl="1"/>
            <a:r>
              <a:rPr lang="he-IL" dirty="0"/>
              <a:t>המטרה: למצוא את הזוגות הזהים</a:t>
            </a:r>
          </a:p>
          <a:p>
            <a:pPr lvl="1"/>
            <a:r>
              <a:rPr lang="he-IL" dirty="0"/>
              <a:t>כל שחקן בתורו הופך שני קלפים. אם הם זהים, זכה בזוג, וזכאי לתור נוסף. אחרת, הופכים את הקלפים עם הפנים כלפי מטה והתור עובר.</a:t>
            </a:r>
          </a:p>
          <a:p>
            <a:endParaRPr lang="he-IL" dirty="0"/>
          </a:p>
          <a:p>
            <a:r>
              <a:rPr lang="he-IL" dirty="0"/>
              <a:t>קהל היעד – כיתה ט' יסודות סי-שארפ.</a:t>
            </a:r>
          </a:p>
          <a:p>
            <a:r>
              <a:rPr lang="he-IL" dirty="0"/>
              <a:t>סביבת העבודה ויז'ואל סטודיו </a:t>
            </a:r>
            <a:r>
              <a:rPr lang="en-US" dirty="0"/>
              <a:t>Windows Form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2" descr="תמונה קשור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9551" r="8942" b="25850"/>
          <a:stretch/>
        </p:blipFill>
        <p:spPr bwMode="auto">
          <a:xfrm rot="20724665">
            <a:off x="971576" y="4148690"/>
            <a:ext cx="1545402" cy="19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7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דוגמת קוד לחשיפה רקורסיבית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412776"/>
            <a:ext cx="7200799" cy="4752528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public void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RevealMines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row,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col)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if (mines[row, col].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isFlagged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return;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mines[row, col].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isRevealed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= true;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gr.FillRectangle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Brushes.White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col * side + 1, row * side + 1, side - 1, side - 1);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if (mines[row, col].neighbors != 0)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gr.DrawString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(mines[row, col].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neighbors.ToString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(), Font,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Brushes.Blue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col * side + side / 4, row * side + side / 4);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return;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for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= row - 1;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&lt;= row + 1;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for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j = col - 1; j &lt;= col + 1;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j++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if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&gt;= 0 &amp;&amp;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&lt; rows)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if (j &gt;= 0 &amp;&amp; j &lt; cols)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if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!= row || j != col)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if (!mines[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j].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isRevealed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RevealMines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j);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   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קבוצה חזקה מאד של תלמידי י'</a:t>
            </a:r>
          </a:p>
          <a:p>
            <a:r>
              <a:rPr lang="he-IL" dirty="0"/>
              <a:t>התלמידים עבדו לבד</a:t>
            </a:r>
          </a:p>
          <a:p>
            <a:r>
              <a:rPr lang="he-IL" dirty="0"/>
              <a:t>התרגיל נמשך 2 מפגשים של שעתיים</a:t>
            </a:r>
          </a:p>
          <a:p>
            <a:r>
              <a:rPr lang="he-IL" dirty="0"/>
              <a:t>כולם נהנו!  כמעט לכל אחד היה "גימיק" פרטי משלו. למשל: אייקונים, צבעים, הודעות ניצחון /הפסד</a:t>
            </a:r>
            <a:r>
              <a:rPr lang="he-IL"/>
              <a:t>, וכיו"ב.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842391"/>
          </a:xfrm>
        </p:spPr>
        <p:txBody>
          <a:bodyPr>
            <a:normAutofit/>
          </a:bodyPr>
          <a:lstStyle/>
          <a:p>
            <a:r>
              <a:rPr lang="he-IL" sz="4400" dirty="0"/>
              <a:t>תודה על ההקשבה!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40500"/>
            <a:ext cx="1243013" cy="273050"/>
          </a:xfrm>
        </p:spPr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787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788666"/>
          </a:xfrm>
        </p:spPr>
        <p:txBody>
          <a:bodyPr/>
          <a:lstStyle/>
          <a:p>
            <a:r>
              <a:rPr lang="he-IL" dirty="0"/>
              <a:t>מטרות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049314"/>
            <a:ext cx="6591985" cy="14401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dirty="0"/>
              <a:t>לוגיקה. ניהול "אפליקציה" מליאה מעבר לכתיבת פעולה...</a:t>
            </a:r>
          </a:p>
          <a:p>
            <a:pPr>
              <a:spcBef>
                <a:spcPts val="600"/>
              </a:spcBef>
            </a:pPr>
            <a:r>
              <a:rPr lang="he-IL" dirty="0"/>
              <a:t>עבודה עם מערכים דו-</a:t>
            </a:r>
            <a:r>
              <a:rPr lang="he-IL" dirty="0" err="1"/>
              <a:t>מימדיים</a:t>
            </a:r>
            <a:endParaRPr lang="he-IL" dirty="0"/>
          </a:p>
          <a:p>
            <a:pPr>
              <a:spcBef>
                <a:spcPts val="600"/>
              </a:spcBef>
            </a:pPr>
            <a:r>
              <a:rPr lang="he-IL" dirty="0"/>
              <a:t>סנכרון בין שני מערכים (מערך אובייקטים גרפיים, ומערך הקלפים)</a:t>
            </a:r>
          </a:p>
          <a:p>
            <a:pPr>
              <a:spcBef>
                <a:spcPts val="600"/>
              </a:spcBef>
            </a:pPr>
            <a:r>
              <a:rPr lang="he-IL" dirty="0"/>
              <a:t>היכרות והתנסות עם סביבת הפיתוח של חלונות</a:t>
            </a:r>
          </a:p>
          <a:p>
            <a:pPr>
              <a:spcBef>
                <a:spcPts val="600"/>
              </a:spcBef>
            </a:pPr>
            <a:r>
              <a:rPr lang="he-IL" dirty="0"/>
              <a:t>מטרות משנה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עבודה עם אובייקטים – "על הדרך"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הנאה מהשגת תוצאה מוחשית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43241" y="3429000"/>
            <a:ext cx="6589199" cy="788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/>
              <a:t>לא מטרות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5657" y="4145658"/>
            <a:ext cx="705678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e-IL" dirty="0"/>
              <a:t>שליטה בסביבת </a:t>
            </a:r>
            <a:r>
              <a:rPr lang="en-US" dirty="0" err="1"/>
              <a:t>WinForm</a:t>
            </a:r>
            <a:endParaRPr lang="he-IL" dirty="0"/>
          </a:p>
          <a:p>
            <a:pPr>
              <a:spcBef>
                <a:spcPts val="600"/>
              </a:spcBef>
            </a:pPr>
            <a:r>
              <a:rPr lang="he-IL" dirty="0"/>
              <a:t>שליטה באובייקטים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ולכן….. התלמידים קיבלו רשימת תכונות, ואת בסיס בנית לוח המשחק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הם נדרשו להשלים את לוגיקת הגרלת הקלפים, וניהול המשחק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17421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DC3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שינויים קלים בחוקי המשחק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שימוש במספרים במקום צורות/ציורים</a:t>
            </a:r>
          </a:p>
          <a:p>
            <a:r>
              <a:rPr lang="he-IL" dirty="0"/>
              <a:t>שחקן בודד משחק מול המחשב</a:t>
            </a:r>
          </a:p>
          <a:p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06">
            <a:off x="2430517" y="3016985"/>
            <a:ext cx="2556209" cy="1919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95533"/>
            <a:ext cx="1768035" cy="17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הנחיות שקיבלו התלמידים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1600" dirty="0"/>
              <a:t>שלבי ביצוע:</a:t>
            </a:r>
            <a:endParaRPr lang="en-US" sz="1600" dirty="0"/>
          </a:p>
          <a:p>
            <a:pPr lvl="1"/>
            <a:r>
              <a:rPr lang="he-IL" sz="1400" dirty="0"/>
              <a:t>פיתחו </a:t>
            </a:r>
            <a:r>
              <a:rPr lang="he-IL" sz="1400" dirty="0" err="1"/>
              <a:t>פרוייקט</a:t>
            </a:r>
            <a:r>
              <a:rPr lang="he-IL" sz="1400" dirty="0"/>
              <a:t> חדש מסוג </a:t>
            </a:r>
            <a:r>
              <a:rPr lang="en-US" sz="1400" dirty="0" err="1"/>
              <a:t>WinForm</a:t>
            </a:r>
            <a:r>
              <a:rPr lang="he-IL" sz="1400" dirty="0"/>
              <a:t>, בשם </a:t>
            </a:r>
            <a:r>
              <a:rPr lang="en-US" sz="1400" dirty="0" err="1"/>
              <a:t>MemoryGame</a:t>
            </a:r>
            <a:r>
              <a:rPr lang="en-US" sz="1400" dirty="0"/>
              <a:t> </a:t>
            </a:r>
          </a:p>
          <a:p>
            <a:pPr lvl="1"/>
            <a:r>
              <a:rPr lang="he-IL" sz="1400" dirty="0"/>
              <a:t>הגדילו את שטח הטופס שנפתח.</a:t>
            </a:r>
            <a:endParaRPr lang="en-US" sz="1400" dirty="0"/>
          </a:p>
          <a:p>
            <a:pPr lvl="1"/>
            <a:r>
              <a:rPr lang="he-IL" sz="1400" dirty="0"/>
              <a:t>בחלון סייר הפתרונות (</a:t>
            </a:r>
            <a:r>
              <a:rPr lang="en-US" sz="1400" dirty="0"/>
              <a:t>solution explorer</a:t>
            </a:r>
            <a:r>
              <a:rPr lang="he-IL" sz="1400" dirty="0"/>
              <a:t>), לחצו על </a:t>
            </a:r>
            <a:r>
              <a:rPr lang="en-US" sz="1400" dirty="0"/>
              <a:t>Form1 </a:t>
            </a:r>
            <a:r>
              <a:rPr lang="he-IL" sz="1400" dirty="0"/>
              <a:t> – קליק ימני. בחרו </a:t>
            </a:r>
            <a:r>
              <a:rPr lang="en-US" sz="1400" dirty="0"/>
              <a:t>view code</a:t>
            </a:r>
          </a:p>
          <a:p>
            <a:pPr lvl="1"/>
            <a:r>
              <a:rPr lang="he-IL" sz="1400" dirty="0"/>
              <a:t>כעת אתם נמצאים במחלקת הטופס </a:t>
            </a:r>
            <a:r>
              <a:rPr lang="en-US" sz="1400" dirty="0"/>
              <a:t>Form1</a:t>
            </a:r>
            <a:r>
              <a:rPr lang="he-IL" sz="1400" dirty="0"/>
              <a:t>. </a:t>
            </a:r>
            <a:br>
              <a:rPr lang="he-IL" sz="1400" dirty="0"/>
            </a:br>
            <a:r>
              <a:rPr lang="he-IL" sz="1400" dirty="0"/>
              <a:t>שימו לב לדרך בה מוגדרת המחלקה:    </a:t>
            </a:r>
            <a:r>
              <a:rPr lang="en-US" sz="1400" dirty="0"/>
              <a:t>public partial class Form1 : Form</a:t>
            </a:r>
            <a:br>
              <a:rPr lang="en-US" sz="1400" dirty="0"/>
            </a:br>
            <a:br>
              <a:rPr lang="en-US" sz="1400" dirty="0"/>
            </a:br>
            <a:r>
              <a:rPr lang="he-IL" sz="1400" dirty="0"/>
              <a:t>משמעות הגדרה זו: הטופס/החלון שאנו בונים (</a:t>
            </a:r>
            <a:r>
              <a:rPr lang="en-US" sz="1400" dirty="0"/>
              <a:t>Form1</a:t>
            </a:r>
            <a:r>
              <a:rPr lang="he-IL" sz="1400" dirty="0"/>
              <a:t>) "יורש" תכונות מאובייקט בשם </a:t>
            </a:r>
            <a:r>
              <a:rPr lang="en-US" sz="1400" dirty="0"/>
              <a:t>Form</a:t>
            </a:r>
            <a:r>
              <a:rPr lang="he-IL" sz="1400" dirty="0"/>
              <a:t> שכל הגדרותיו מגיעות ממערכת </a:t>
            </a:r>
            <a:r>
              <a:rPr lang="en-US" sz="1400" dirty="0"/>
              <a:t>Windows</a:t>
            </a:r>
          </a:p>
          <a:p>
            <a:pPr lvl="1"/>
            <a:r>
              <a:rPr lang="he-IL" sz="1400" dirty="0"/>
              <a:t>הפעולה הבונה מזמנת פעולה שהוגדרה על ידי חלונות לבניית הטופס.  נוסיף לה את פעולות הדרושות לנו לבניית המשחק.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התכונות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56792"/>
            <a:ext cx="6950065" cy="4354430"/>
          </a:xfrm>
        </p:spPr>
        <p:txBody>
          <a:bodyPr>
            <a:norm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[,] board;                     // </a:t>
            </a:r>
            <a:r>
              <a:rPr lang="he-IL" sz="1400" dirty="0">
                <a:latin typeface="Consolas" panose="020B0609020204030204" pitchFamily="49" charset="0"/>
              </a:rPr>
              <a:t>מערך ערכי הקלפים 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Button[,] matrix;                 //</a:t>
            </a:r>
            <a:r>
              <a:rPr lang="he-IL" sz="1400" dirty="0">
                <a:latin typeface="Consolas" panose="020B0609020204030204" pitchFamily="49" charset="0"/>
              </a:rPr>
              <a:t>מערך "כפתורים" 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ROWS = 4, COLS = 5;     //</a:t>
            </a:r>
            <a:r>
              <a:rPr lang="he-IL" sz="1400" dirty="0">
                <a:latin typeface="Consolas" panose="020B0609020204030204" pitchFamily="49" charset="0"/>
              </a:rPr>
              <a:t>הגדרת גודל הלוח 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ButtonHeight</a:t>
            </a:r>
            <a:r>
              <a:rPr lang="en-US" sz="1400" dirty="0">
                <a:latin typeface="Consolas" panose="020B0609020204030204" pitchFamily="49" charset="0"/>
              </a:rPr>
              <a:t> = 50;      //</a:t>
            </a:r>
            <a:r>
              <a:rPr lang="he-IL" sz="1400" dirty="0">
                <a:latin typeface="Consolas" panose="020B0609020204030204" pitchFamily="49" charset="0"/>
              </a:rPr>
              <a:t>הגדרת גודל כל כפתור 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ButtonWidth</a:t>
            </a:r>
            <a:r>
              <a:rPr lang="en-US" sz="1400" dirty="0">
                <a:latin typeface="Consolas" panose="020B0609020204030204" pitchFamily="49" charset="0"/>
              </a:rPr>
              <a:t> = 75;       //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count;                        //</a:t>
            </a:r>
            <a:r>
              <a:rPr lang="he-IL" sz="1400" dirty="0">
                <a:latin typeface="Consolas" panose="020B0609020204030204" pitchFamily="49" charset="0"/>
              </a:rPr>
              <a:t>מספר הניחושים המוצלחים 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bool </a:t>
            </a:r>
            <a:r>
              <a:rPr lang="en-US" sz="1400" dirty="0" err="1">
                <a:latin typeface="Consolas" panose="020B0609020204030204" pitchFamily="49" charset="0"/>
              </a:rPr>
              <a:t>firstClick</a:t>
            </a:r>
            <a:r>
              <a:rPr lang="en-US" sz="1400" dirty="0">
                <a:latin typeface="Consolas" panose="020B0609020204030204" pitchFamily="49" charset="0"/>
              </a:rPr>
              <a:t>;                  //</a:t>
            </a:r>
            <a:r>
              <a:rPr lang="he-IL" sz="1400" dirty="0">
                <a:latin typeface="Consolas" panose="020B0609020204030204" pitchFamily="49" charset="0"/>
              </a:rPr>
              <a:t>האם הקלקנו על קלף ראשון בזוג 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firstX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firstY</a:t>
            </a:r>
            <a:r>
              <a:rPr lang="en-US" sz="1400" dirty="0">
                <a:latin typeface="Consolas" panose="020B0609020204030204" pitchFamily="49" charset="0"/>
              </a:rPr>
              <a:t>;               //</a:t>
            </a:r>
            <a:r>
              <a:rPr lang="he-IL" sz="1400" dirty="0">
                <a:latin typeface="Consolas" panose="020B0609020204030204" pitchFamily="49" charset="0"/>
              </a:rPr>
              <a:t>מיקום הקלף הראשון במערך 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he-IL" sz="1400" dirty="0">
                <a:latin typeface="Consolas" panose="020B0609020204030204" pitchFamily="49" charset="0"/>
              </a:rPr>
              <a:t> 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5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בניית מערך הכפתורים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475252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public Form1()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rgbClr val="FF0000"/>
                </a:solidFill>
                <a:latin typeface="Consolas" panose="020B0609020204030204" pitchFamily="49" charset="0"/>
              </a:rPr>
              <a:t>InitializeComponent</a:t>
            </a:r>
            <a:r>
              <a:rPr lang="en-US" sz="1100" dirty="0">
                <a:solidFill>
                  <a:srgbClr val="FF0000"/>
                </a:solidFill>
                <a:latin typeface="Consolas" panose="020B0609020204030204" pitchFamily="49" charset="0"/>
              </a:rPr>
              <a:t>();          //  </a:t>
            </a:r>
            <a:r>
              <a:rPr lang="he-IL" sz="1100" dirty="0">
                <a:solidFill>
                  <a:srgbClr val="FF0000"/>
                </a:solidFill>
                <a:latin typeface="Consolas" panose="020B0609020204030204" pitchFamily="49" charset="0"/>
              </a:rPr>
              <a:t>בנית הטופס</a:t>
            </a:r>
            <a:endParaRPr lang="en-US" sz="11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int</a:t>
            </a:r>
            <a:r>
              <a:rPr lang="en-US" sz="1100" dirty="0">
                <a:latin typeface="Consolas" panose="020B0609020204030204" pitchFamily="49" charset="0"/>
              </a:rPr>
              <a:t> x0 = 75;          //  </a:t>
            </a:r>
            <a:r>
              <a:rPr lang="he-IL" sz="1100" dirty="0">
                <a:latin typeface="Consolas" panose="020B0609020204030204" pitchFamily="49" charset="0"/>
              </a:rPr>
              <a:t>מיקום הקלף הראשון</a:t>
            </a:r>
            <a:endParaRPr lang="en-US" sz="11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int</a:t>
            </a:r>
            <a:r>
              <a:rPr lang="en-US" sz="1100" dirty="0">
                <a:latin typeface="Consolas" panose="020B0609020204030204" pitchFamily="49" charset="0"/>
              </a:rPr>
              <a:t> y0 = 75;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 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board = new </a:t>
            </a:r>
            <a:r>
              <a:rPr lang="en-US" sz="1100" dirty="0" err="1">
                <a:latin typeface="Consolas" panose="020B0609020204030204" pitchFamily="49" charset="0"/>
              </a:rPr>
              <a:t>int</a:t>
            </a:r>
            <a:r>
              <a:rPr lang="en-US" sz="1100" dirty="0">
                <a:latin typeface="Consolas" panose="020B0609020204030204" pitchFamily="49" charset="0"/>
              </a:rPr>
              <a:t>[ROWS, COLS];               //  </a:t>
            </a:r>
            <a:r>
              <a:rPr lang="he-IL" sz="1100" dirty="0" err="1">
                <a:latin typeface="Consolas" panose="020B0609020204030204" pitchFamily="49" charset="0"/>
              </a:rPr>
              <a:t>איתחול</a:t>
            </a:r>
            <a:r>
              <a:rPr lang="he-IL" sz="1100" dirty="0">
                <a:latin typeface="Consolas" panose="020B0609020204030204" pitchFamily="49" charset="0"/>
              </a:rPr>
              <a:t> מערך הקלפים</a:t>
            </a:r>
            <a:endParaRPr lang="en-US" sz="11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matrix = new Button[ROWS, COLS];           //  </a:t>
            </a:r>
            <a:r>
              <a:rPr lang="he-IL" sz="1100" dirty="0" err="1">
                <a:latin typeface="Consolas" panose="020B0609020204030204" pitchFamily="49" charset="0"/>
              </a:rPr>
              <a:t>איתחול</a:t>
            </a:r>
            <a:r>
              <a:rPr lang="he-IL" sz="1100" dirty="0">
                <a:latin typeface="Consolas" panose="020B0609020204030204" pitchFamily="49" charset="0"/>
              </a:rPr>
              <a:t> מערך הכפתורים</a:t>
            </a:r>
            <a:endParaRPr lang="en-US" sz="11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for (</a:t>
            </a:r>
            <a:r>
              <a:rPr lang="en-US" sz="1100" dirty="0" err="1">
                <a:latin typeface="Consolas" panose="020B0609020204030204" pitchFamily="49" charset="0"/>
              </a:rPr>
              <a:t>int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 = 0; 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 &lt; ROWS; 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++)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for (</a:t>
            </a:r>
            <a:r>
              <a:rPr lang="en-US" sz="1100" dirty="0" err="1">
                <a:latin typeface="Consolas" panose="020B0609020204030204" pitchFamily="49" charset="0"/>
              </a:rPr>
              <a:t>int</a:t>
            </a:r>
            <a:r>
              <a:rPr lang="en-US" sz="1100" dirty="0">
                <a:latin typeface="Consolas" panose="020B0609020204030204" pitchFamily="49" charset="0"/>
              </a:rPr>
              <a:t> j = 0; j &lt; COLS; </a:t>
            </a:r>
            <a:r>
              <a:rPr lang="en-US" sz="1100" dirty="0" err="1">
                <a:latin typeface="Consolas" panose="020B0609020204030204" pitchFamily="49" charset="0"/>
              </a:rPr>
              <a:t>j++</a:t>
            </a:r>
            <a:r>
              <a:rPr lang="en-US" sz="1100" dirty="0">
                <a:latin typeface="Consolas" panose="020B0609020204030204" pitchFamily="49" charset="0"/>
              </a:rPr>
              <a:t>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 = new Button();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j].Height = </a:t>
            </a:r>
            <a:r>
              <a:rPr lang="en-US" sz="1100" dirty="0" err="1">
                <a:latin typeface="Consolas" panose="020B0609020204030204" pitchFamily="49" charset="0"/>
              </a:rPr>
              <a:t>ButtonHeight</a:t>
            </a:r>
            <a:r>
              <a:rPr lang="en-US" sz="1100" dirty="0"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j].Width = </a:t>
            </a:r>
            <a:r>
              <a:rPr lang="en-US" sz="1100" dirty="0" err="1">
                <a:latin typeface="Consolas" panose="020B0609020204030204" pitchFamily="49" charset="0"/>
              </a:rPr>
              <a:t>ButtonWidth</a:t>
            </a:r>
            <a:r>
              <a:rPr lang="en-US" sz="1100" dirty="0"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</a:t>
            </a:r>
            <a:r>
              <a:rPr lang="en-US" sz="1100" dirty="0" err="1">
                <a:latin typeface="Consolas" panose="020B0609020204030204" pitchFamily="49" charset="0"/>
              </a:rPr>
              <a:t>int</a:t>
            </a:r>
            <a:r>
              <a:rPr lang="en-US" sz="1100" dirty="0">
                <a:latin typeface="Consolas" panose="020B0609020204030204" pitchFamily="49" charset="0"/>
              </a:rPr>
              <a:t> y = y0 + (</a:t>
            </a:r>
            <a:r>
              <a:rPr lang="en-US" sz="1100" dirty="0" err="1">
                <a:latin typeface="Consolas" panose="020B0609020204030204" pitchFamily="49" charset="0"/>
              </a:rPr>
              <a:t>ButtonHeight</a:t>
            </a:r>
            <a:r>
              <a:rPr lang="en-US" sz="1100" dirty="0">
                <a:latin typeface="Consolas" panose="020B0609020204030204" pitchFamily="49" charset="0"/>
              </a:rPr>
              <a:t> + 5) * 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</a:t>
            </a:r>
            <a:r>
              <a:rPr lang="en-US" sz="1100" dirty="0" err="1">
                <a:latin typeface="Consolas" panose="020B0609020204030204" pitchFamily="49" charset="0"/>
              </a:rPr>
              <a:t>int</a:t>
            </a:r>
            <a:r>
              <a:rPr lang="en-US" sz="1100" dirty="0">
                <a:latin typeface="Consolas" panose="020B0609020204030204" pitchFamily="49" charset="0"/>
              </a:rPr>
              <a:t> x = x0 + (</a:t>
            </a:r>
            <a:r>
              <a:rPr lang="en-US" sz="1100" dirty="0" err="1">
                <a:latin typeface="Consolas" panose="020B0609020204030204" pitchFamily="49" charset="0"/>
              </a:rPr>
              <a:t>ButtonWidth</a:t>
            </a:r>
            <a:r>
              <a:rPr lang="en-US" sz="1100" dirty="0">
                <a:latin typeface="Consolas" panose="020B0609020204030204" pitchFamily="49" charset="0"/>
              </a:rPr>
              <a:t> + 5) * j;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Point </a:t>
            </a:r>
            <a:r>
              <a:rPr lang="en-US" sz="1100" dirty="0" err="1">
                <a:latin typeface="Consolas" panose="020B0609020204030204" pitchFamily="49" charset="0"/>
              </a:rPr>
              <a:t>pnt</a:t>
            </a:r>
            <a:r>
              <a:rPr lang="en-US" sz="1100" dirty="0">
                <a:latin typeface="Consolas" panose="020B0609020204030204" pitchFamily="49" charset="0"/>
              </a:rPr>
              <a:t> = new Point(x, y);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j].Location = </a:t>
            </a:r>
            <a:r>
              <a:rPr lang="en-US" sz="1100" dirty="0" err="1">
                <a:latin typeface="Consolas" panose="020B0609020204030204" pitchFamily="49" charset="0"/>
              </a:rPr>
              <a:t>pnt</a:t>
            </a:r>
            <a:r>
              <a:rPr lang="en-US" sz="1100" dirty="0"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j].Visible = true;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j].Name = </a:t>
            </a:r>
            <a:r>
              <a:rPr lang="en-US" sz="1100" dirty="0" err="1">
                <a:latin typeface="Consolas" panose="020B0609020204030204" pitchFamily="49" charset="0"/>
              </a:rPr>
              <a:t>String.Format</a:t>
            </a:r>
            <a:r>
              <a:rPr lang="en-US" sz="1100" dirty="0">
                <a:latin typeface="Consolas" panose="020B0609020204030204" pitchFamily="49" charset="0"/>
              </a:rPr>
              <a:t>("{0},{1}", 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j);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</a:t>
            </a:r>
            <a:r>
              <a:rPr lang="en-US" sz="1100" dirty="0" err="1">
                <a:latin typeface="Consolas" panose="020B0609020204030204" pitchFamily="49" charset="0"/>
              </a:rPr>
              <a:t>this.Controls.Add</a:t>
            </a:r>
            <a:r>
              <a:rPr lang="en-US" sz="1100" dirty="0">
                <a:latin typeface="Consolas" panose="020B0609020204030204" pitchFamily="49" charset="0"/>
              </a:rPr>
              <a:t>(matrix[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j]);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    matrix[</a:t>
            </a:r>
            <a:r>
              <a:rPr lang="en-US" sz="1100" dirty="0" err="1">
                <a:latin typeface="Consolas" panose="020B0609020204030204" pitchFamily="49" charset="0"/>
              </a:rPr>
              <a:t>i</a:t>
            </a:r>
            <a:r>
              <a:rPr lang="en-US" sz="1100" dirty="0">
                <a:latin typeface="Consolas" panose="020B0609020204030204" pitchFamily="49" charset="0"/>
              </a:rPr>
              <a:t>, j].Click += new </a:t>
            </a:r>
            <a:r>
              <a:rPr lang="en-US" sz="1100" dirty="0" err="1">
                <a:latin typeface="Consolas" panose="020B0609020204030204" pitchFamily="49" charset="0"/>
              </a:rPr>
              <a:t>EventHandler</a:t>
            </a:r>
            <a:r>
              <a:rPr lang="en-US" sz="1100" dirty="0">
                <a:latin typeface="Consolas" panose="020B0609020204030204" pitchFamily="49" charset="0"/>
              </a:rPr>
              <a:t>(</a:t>
            </a:r>
            <a:r>
              <a:rPr lang="en-US" sz="11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ButtonClick</a:t>
            </a:r>
            <a:r>
              <a:rPr lang="en-US" sz="1100" dirty="0">
                <a:latin typeface="Consolas" panose="020B0609020204030204" pitchFamily="49" charset="0"/>
              </a:rPr>
              <a:t>);      //  </a:t>
            </a:r>
            <a:r>
              <a:rPr lang="he-IL" sz="1100" dirty="0">
                <a:latin typeface="Consolas" panose="020B0609020204030204" pitchFamily="49" charset="0"/>
              </a:rPr>
              <a:t>הפנייה לפעולת ה-קליק</a:t>
            </a:r>
            <a:endParaRPr lang="en-US" sz="11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    }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}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this.count</a:t>
            </a:r>
            <a:r>
              <a:rPr lang="en-US" sz="1100" dirty="0">
                <a:latin typeface="Consolas" panose="020B0609020204030204" pitchFamily="49" charset="0"/>
              </a:rPr>
              <a:t> = 0;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this.firstClick</a:t>
            </a:r>
            <a:r>
              <a:rPr lang="en-US" sz="1100" dirty="0">
                <a:latin typeface="Consolas" panose="020B0609020204030204" pitchFamily="49" charset="0"/>
              </a:rPr>
              <a:t> = false;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this.firstX</a:t>
            </a:r>
            <a:r>
              <a:rPr lang="en-US" sz="1100" dirty="0">
                <a:latin typeface="Consolas" panose="020B0609020204030204" pitchFamily="49" charset="0"/>
              </a:rPr>
              <a:t> = 0;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this.firstY</a:t>
            </a:r>
            <a:r>
              <a:rPr lang="en-US" sz="1100" dirty="0">
                <a:latin typeface="Consolas" panose="020B0609020204030204" pitchFamily="49" charset="0"/>
              </a:rPr>
              <a:t> = 0;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DrawPairs</a:t>
            </a:r>
            <a:r>
              <a:rPr lang="en-US" sz="1100" dirty="0">
                <a:latin typeface="Consolas" panose="020B0609020204030204" pitchFamily="49" charset="0"/>
              </a:rPr>
              <a:t>();</a:t>
            </a:r>
            <a:r>
              <a:rPr lang="he-IL" sz="1100" dirty="0">
                <a:latin typeface="Consolas" panose="020B0609020204030204" pitchFamily="49" charset="0"/>
              </a:rPr>
              <a:t>    </a:t>
            </a:r>
            <a:r>
              <a:rPr lang="en-US" sz="1100" dirty="0">
                <a:latin typeface="Consolas" panose="020B0609020204030204" pitchFamily="49" charset="0"/>
              </a:rPr>
              <a:t>     //  </a:t>
            </a:r>
            <a:r>
              <a:rPr lang="he-IL" sz="1100" dirty="0">
                <a:latin typeface="Consolas" panose="020B0609020204030204" pitchFamily="49" charset="0"/>
              </a:rPr>
              <a:t>הגרלת מערך הקלפים</a:t>
            </a:r>
            <a:endParaRPr lang="en-US" sz="11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1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708920"/>
            <a:ext cx="1608179" cy="12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9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כתיבת פעולה המחלקת זוגות קלפים במיקום אקראי במערך הקלפים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2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82315"/>
            <a:ext cx="2680298" cy="15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39840"/>
              </p:ext>
            </p:extLst>
          </p:nvPr>
        </p:nvGraphicFramePr>
        <p:xfrm>
          <a:off x="2123728" y="3501008"/>
          <a:ext cx="302433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val="4092267650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1946638575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403180903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2652233333"/>
                    </a:ext>
                  </a:extLst>
                </a:gridCol>
                <a:gridCol w="604867">
                  <a:extLst>
                    <a:ext uri="{9D8B030D-6E8A-4147-A177-3AD203B41FA5}">
                      <a16:colId xmlns:a16="http://schemas.microsoft.com/office/drawing/2014/main" val="4190593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84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7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94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36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ButtonClick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void </a:t>
            </a:r>
            <a:r>
              <a:rPr lang="en-US" sz="1400" dirty="0" err="1">
                <a:latin typeface="Consolas" panose="020B0609020204030204" pitchFamily="49" charset="0"/>
              </a:rPr>
              <a:t>ButtonClick</a:t>
            </a:r>
            <a:r>
              <a:rPr lang="en-US" sz="1400" dirty="0">
                <a:latin typeface="Consolas" panose="020B0609020204030204" pitchFamily="49" charset="0"/>
              </a:rPr>
              <a:t>(Object sender, </a:t>
            </a:r>
            <a:r>
              <a:rPr lang="en-US" sz="1400" dirty="0" err="1">
                <a:latin typeface="Consolas" panose="020B0609020204030204" pitchFamily="49" charset="0"/>
              </a:rPr>
              <a:t>EventArgs</a:t>
            </a:r>
            <a:r>
              <a:rPr lang="en-US" sz="1400" dirty="0">
                <a:latin typeface="Consolas" panose="020B0609020204030204" pitchFamily="49" charset="0"/>
              </a:rPr>
              <a:t> e)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Button </a:t>
            </a:r>
            <a:r>
              <a:rPr lang="en-US" sz="1400" dirty="0" err="1">
                <a:latin typeface="Consolas" panose="020B0609020204030204" pitchFamily="49" charset="0"/>
              </a:rPr>
              <a:t>btn</a:t>
            </a:r>
            <a:r>
              <a:rPr lang="en-US" sz="1400" dirty="0">
                <a:latin typeface="Consolas" panose="020B0609020204030204" pitchFamily="49" charset="0"/>
              </a:rPr>
              <a:t> = (Button)sender;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if (!</a:t>
            </a:r>
            <a:r>
              <a:rPr lang="en-US" sz="1400" dirty="0" err="1">
                <a:latin typeface="Consolas" panose="020B0609020204030204" pitchFamily="49" charset="0"/>
              </a:rPr>
              <a:t>firstClick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// This is the first card click       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	   // Do Something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else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// This is the second card click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	   // Do Something: check the pair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if (count == ROWS * COLS / 2)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{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}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תשע"ז , יוני 2017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48B1-DC47-4354-BAA5-D4F6508D5F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23042"/>
            <a:ext cx="1440160" cy="10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19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8638</TotalTime>
  <Words>1136</Words>
  <Application>Microsoft Office PowerPoint</Application>
  <PresentationFormat>On-screen Show (4:3)</PresentationFormat>
  <Paragraphs>260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Consolas</vt:lpstr>
      <vt:lpstr>Gisha</vt:lpstr>
      <vt:lpstr>Wingdings 3</vt:lpstr>
      <vt:lpstr>Wisp</vt:lpstr>
      <vt:lpstr>משחק הזיכרון שולה מוקשים בסביבת חלונות </vt:lpstr>
      <vt:lpstr>משחק הזיכרון</vt:lpstr>
      <vt:lpstr>מטרות</vt:lpstr>
      <vt:lpstr>שינויים קלים בחוקי המשחק</vt:lpstr>
      <vt:lpstr>הנחיות שקיבלו התלמידים</vt:lpstr>
      <vt:lpstr>הגדרת התכונות</vt:lpstr>
      <vt:lpstr>בניית מערך הכפתורים</vt:lpstr>
      <vt:lpstr>DrawPairs</vt:lpstr>
      <vt:lpstr>ButtonClick</vt:lpstr>
      <vt:lpstr>טיפים נוספים</vt:lpstr>
      <vt:lpstr>דוגמת מסך</vt:lpstr>
      <vt:lpstr>סיכום</vt:lpstr>
      <vt:lpstr>שולה מוקשים</vt:lpstr>
      <vt:lpstr>שולה מוקשים</vt:lpstr>
      <vt:lpstr>מטרות</vt:lpstr>
      <vt:lpstr>הנחיות שקיבלו התלמידים</vt:lpstr>
      <vt:lpstr>דרישות מהפרויקט</vt:lpstr>
      <vt:lpstr>דרישות נוספות</vt:lpstr>
      <vt:lpstr>דפי הנחיה (דפים מדורגים)</vt:lpstr>
      <vt:lpstr>דוגמת קוד לחשיפה רקורסיבית</vt:lpstr>
      <vt:lpstr>סיכום</vt:lpstr>
      <vt:lpstr>תודה על ההקשבה!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קורס עיצוב תוכנה בשפת Java טיפוס המייצג ישות, טיפוס ראשי, פעולות בונות</dc:title>
  <dc:creator>נוע רגוניס</dc:creator>
  <cp:lastModifiedBy>steiner</cp:lastModifiedBy>
  <cp:revision>85</cp:revision>
  <dcterms:created xsi:type="dcterms:W3CDTF">2006-12-13T16:46:17Z</dcterms:created>
  <dcterms:modified xsi:type="dcterms:W3CDTF">2017-06-25T12:28:10Z</dcterms:modified>
</cp:coreProperties>
</file>