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67" r:id="rId4"/>
    <p:sldId id="265" r:id="rId5"/>
    <p:sldId id="266" r:id="rId6"/>
    <p:sldId id="268" r:id="rId7"/>
    <p:sldId id="269" r:id="rId8"/>
    <p:sldId id="279" r:id="rId9"/>
    <p:sldId id="270" r:id="rId10"/>
    <p:sldId id="271" r:id="rId11"/>
    <p:sldId id="273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FCF70-6487-43F9-907B-AE2BA4FA8BD7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89D1-6053-4CEF-910C-B98BF6D3B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4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0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7477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14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2905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7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2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4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5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0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4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9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0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B9E3E-C109-4719-93C8-B7FB0854458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78A627-E047-4A82-8A66-F71172CFA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1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48155" y="484093"/>
            <a:ext cx="7766936" cy="917671"/>
          </a:xfrm>
        </p:spPr>
        <p:txBody>
          <a:bodyPr/>
          <a:lstStyle/>
          <a:p>
            <a:pPr algn="ctr"/>
            <a:r>
              <a:rPr lang="he-IL" b="1" smtClean="0">
                <a:solidFill>
                  <a:schemeClr val="accent2">
                    <a:lumMod val="75000"/>
                  </a:schemeClr>
                </a:solidFill>
              </a:rPr>
              <a:t>אסמבלי פרוייקטים</a:t>
            </a:r>
            <a:endParaRPr lang="en-US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330" y="1401764"/>
            <a:ext cx="505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smtClean="0">
                <a:solidFill>
                  <a:schemeClr val="accent2">
                    <a:lumMod val="75000"/>
                  </a:schemeClr>
                </a:solidFill>
              </a:rPr>
              <a:t>פרלמן רחל</a:t>
            </a:r>
            <a:endParaRPr lang="en-US" b="1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תוצאת תמונה עבור ‪assembly 8086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895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smtClean="0"/>
              <a:t>שימוש במערך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394108"/>
            <a:ext cx="8596668" cy="536292"/>
          </a:xfrm>
        </p:spPr>
        <p:txBody>
          <a:bodyPr/>
          <a:lstStyle/>
          <a:p>
            <a:pPr algn="r" rtl="1"/>
            <a:r>
              <a:rPr lang="he-IL" smtClean="0"/>
              <a:t>יותר כייף לשמור נתונים במערך עבור משחק מאשר שאלת בגרות </a:t>
            </a:r>
            <a:endParaRPr lang="en-US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91" y="2714908"/>
            <a:ext cx="6086475" cy="408622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1930400"/>
            <a:ext cx="6029325" cy="3952875"/>
          </a:xfrm>
          <a:prstGeom prst="rect">
            <a:avLst/>
          </a:prstGeom>
        </p:spPr>
      </p:pic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287369" y="273615"/>
            <a:ext cx="3545042" cy="1120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arry db  0,0,0,0,0,0</a:t>
            </a:r>
          </a:p>
          <a:p>
            <a:r>
              <a:rPr lang="en-US" smtClean="0"/>
              <a:t>	cop db 1,2,3,3,1,2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286871"/>
            <a:ext cx="8596668" cy="1320800"/>
          </a:xfrm>
        </p:spPr>
        <p:txBody>
          <a:bodyPr/>
          <a:lstStyle/>
          <a:p>
            <a:pPr algn="ctr"/>
            <a:r>
              <a:rPr lang="he-IL" smtClean="0"/>
              <a:t>הנחיית תלמידים ליצירת פרוייקטים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027253"/>
            <a:ext cx="8596668" cy="1160835"/>
          </a:xfrm>
        </p:spPr>
        <p:txBody>
          <a:bodyPr/>
          <a:lstStyle/>
          <a:p>
            <a:pPr algn="r" rtl="1"/>
            <a:r>
              <a:rPr lang="he-IL" smtClean="0"/>
              <a:t>יצירת פרוייקט כיתתי – אירוע עכבר / מקלדת / טיימר – ליוי מדורג</a:t>
            </a:r>
          </a:p>
          <a:p>
            <a:pPr algn="r" rtl="1"/>
            <a:r>
              <a:rPr lang="he-IL" smtClean="0"/>
              <a:t>ורק לאחר מכן יציאה לפרוייקטים עצמאיים – עבודה עצמית</a:t>
            </a:r>
            <a:endParaRPr lang="en-US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580" y="2188088"/>
            <a:ext cx="6376126" cy="4427865"/>
          </a:xfrm>
          <a:prstGeom prst="rect">
            <a:avLst/>
          </a:prstGeom>
        </p:spPr>
      </p:pic>
      <p:pic>
        <p:nvPicPr>
          <p:cNvPr id="5" name="תמונה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53" y="2928470"/>
            <a:ext cx="2847975" cy="190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05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mtClean="0"/>
              <a:t>מה מרוויחים תלמידים שלומדים אסמבלי 30%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smtClean="0"/>
              <a:t>הבנת מבנה המחשב</a:t>
            </a:r>
          </a:p>
          <a:p>
            <a:pPr algn="r" rtl="1"/>
            <a:r>
              <a:rPr lang="he-IL" sz="2400" smtClean="0"/>
              <a:t>יכולת תרגום משפת עלית לשפת סף</a:t>
            </a:r>
          </a:p>
          <a:p>
            <a:pPr algn="r" rtl="1"/>
            <a:r>
              <a:rPr lang="he-IL" sz="2400" smtClean="0"/>
              <a:t>ויזואליות של זכרון המחשב</a:t>
            </a:r>
          </a:p>
          <a:p>
            <a:pPr algn="r" rtl="1"/>
            <a:r>
              <a:rPr lang="he-IL" sz="2400" smtClean="0"/>
              <a:t>הבנת הצורך בפרוצדורות</a:t>
            </a:r>
          </a:p>
          <a:p>
            <a:pPr algn="r" rtl="1"/>
            <a:r>
              <a:rPr lang="he-IL" sz="2400" smtClean="0"/>
              <a:t>שימוש במחסנית</a:t>
            </a:r>
          </a:p>
          <a:p>
            <a:pPr algn="r" rtl="1"/>
            <a:r>
              <a:rPr lang="he-IL" sz="2400" smtClean="0"/>
              <a:t>שימוש במערך , המחשה של הקצאת זכרון במחשב</a:t>
            </a:r>
          </a:p>
          <a:p>
            <a:pPr algn="r" rtl="1"/>
            <a:r>
              <a:rPr lang="he-IL" sz="2400" smtClean="0"/>
              <a:t>הנאה, יצירת משחק עם חוויה </a:t>
            </a:r>
            <a:r>
              <a:rPr lang="he-IL" sz="2400" smtClean="0">
                <a:sym typeface="Wingdings" panose="05000000000000000000" pitchFamily="2" charset="2"/>
              </a:rPr>
              <a:t>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925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89522" y="1359876"/>
            <a:ext cx="6581856" cy="533913"/>
          </a:xfrm>
        </p:spPr>
        <p:txBody>
          <a:bodyPr/>
          <a:lstStyle/>
          <a:p>
            <a:pPr algn="ctr"/>
            <a:r>
              <a:rPr lang="he-IL" sz="7200" b="1" dirty="0" smtClean="0">
                <a:solidFill>
                  <a:schemeClr val="accent1">
                    <a:lumMod val="50000"/>
                  </a:schemeClr>
                </a:solidFill>
              </a:rPr>
              <a:t>לולאות ותנאים</a:t>
            </a:r>
            <a:endParaRPr lang="en-U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02" y="2672861"/>
            <a:ext cx="9771292" cy="390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8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3325" y="2217152"/>
            <a:ext cx="5593122" cy="1470025"/>
          </a:xfrm>
        </p:spPr>
        <p:txBody>
          <a:bodyPr/>
          <a:lstStyle/>
          <a:p>
            <a:r>
              <a:rPr lang="he-IL" dirty="0" smtClean="0">
                <a:sym typeface="Wingdings" panose="05000000000000000000" pitchFamily="2" charset="2"/>
              </a:rPr>
              <a:t>קצת גרפיקה  </a:t>
            </a:r>
            <a:endParaRPr lang="en-US" dirty="0"/>
          </a:p>
        </p:txBody>
      </p:sp>
      <p:pic>
        <p:nvPicPr>
          <p:cNvPr id="3" name="תמונה 2"/>
          <p:cNvPicPr/>
          <p:nvPr/>
        </p:nvPicPr>
        <p:blipFill>
          <a:blip r:embed="rId2"/>
          <a:stretch>
            <a:fillRect/>
          </a:stretch>
        </p:blipFill>
        <p:spPr>
          <a:xfrm>
            <a:off x="917201" y="929622"/>
            <a:ext cx="2800350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מעבר למצב גרפי</a:t>
            </a:r>
            <a:r>
              <a:rPr lang="en-US" dirty="0" smtClean="0"/>
              <a:t> Graphic mode -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2160590"/>
            <a:ext cx="2385180" cy="177278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/>
              <a:t>ax, 13h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10h</a:t>
            </a:r>
          </a:p>
        </p:txBody>
      </p:sp>
      <p:grpSp>
        <p:nvGrpSpPr>
          <p:cNvPr id="10" name="קבוצה 9"/>
          <p:cNvGrpSpPr/>
          <p:nvPr/>
        </p:nvGrpSpPr>
        <p:grpSpPr>
          <a:xfrm>
            <a:off x="2860222" y="1930400"/>
            <a:ext cx="6210300" cy="4143375"/>
            <a:chOff x="2860222" y="1930400"/>
            <a:chExt cx="6210300" cy="4143375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60222" y="1930400"/>
              <a:ext cx="6210300" cy="4143375"/>
            </a:xfrm>
            <a:prstGeom prst="rect">
              <a:avLst/>
            </a:prstGeom>
          </p:spPr>
        </p:pic>
        <p:sp>
          <p:nvSpPr>
            <p:cNvPr id="5" name="מלבן 4"/>
            <p:cNvSpPr/>
            <p:nvPr/>
          </p:nvSpPr>
          <p:spPr>
            <a:xfrm>
              <a:off x="2860222" y="2160590"/>
              <a:ext cx="837719" cy="5153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0,0</a:t>
              </a:r>
              <a:endParaRPr lang="en-US" dirty="0"/>
            </a:p>
          </p:txBody>
        </p:sp>
        <p:sp>
          <p:nvSpPr>
            <p:cNvPr id="6" name="מלבן 5"/>
            <p:cNvSpPr/>
            <p:nvPr/>
          </p:nvSpPr>
          <p:spPr>
            <a:xfrm>
              <a:off x="8109058" y="2160589"/>
              <a:ext cx="837719" cy="5153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320,0</a:t>
              </a:r>
              <a:endParaRPr lang="en-US" dirty="0"/>
            </a:p>
          </p:txBody>
        </p:sp>
        <p:sp>
          <p:nvSpPr>
            <p:cNvPr id="7" name="מלבן 6"/>
            <p:cNvSpPr/>
            <p:nvPr/>
          </p:nvSpPr>
          <p:spPr>
            <a:xfrm>
              <a:off x="2860222" y="5463699"/>
              <a:ext cx="837719" cy="5153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0,200</a:t>
              </a:r>
              <a:endParaRPr lang="en-US" dirty="0"/>
            </a:p>
          </p:txBody>
        </p:sp>
        <p:sp>
          <p:nvSpPr>
            <p:cNvPr id="8" name="מלבן 7"/>
            <p:cNvSpPr/>
            <p:nvPr/>
          </p:nvSpPr>
          <p:spPr>
            <a:xfrm>
              <a:off x="7906871" y="5463699"/>
              <a:ext cx="1039905" cy="5153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320,200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556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; Print one dot</a:t>
            </a:r>
            <a:br>
              <a:rPr lang="en-US" dirty="0"/>
            </a:b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2160589"/>
            <a:ext cx="3208866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 </a:t>
            </a:r>
            <a:r>
              <a:rPr lang="en-US" dirty="0" err="1" smtClean="0"/>
              <a:t>one_dot</a:t>
            </a:r>
            <a:endParaRPr lang="en-US" dirty="0" smtClean="0"/>
          </a:p>
          <a:p>
            <a:pPr marL="400050" lvl="1" indent="0"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</a:t>
            </a:r>
            <a:r>
              <a:rPr lang="en-US" sz="1800" dirty="0"/>
              <a:t>bh,0h</a:t>
            </a:r>
          </a:p>
          <a:p>
            <a:pPr marL="400050" lvl="1" indent="0">
              <a:buNone/>
            </a:pPr>
            <a:r>
              <a:rPr lang="en-US" sz="1800" dirty="0" err="1"/>
              <a:t>mov</a:t>
            </a:r>
            <a:r>
              <a:rPr lang="en-US" sz="1800" dirty="0"/>
              <a:t> cx,[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]</a:t>
            </a:r>
          </a:p>
          <a:p>
            <a:pPr marL="400050" lvl="1" indent="0">
              <a:buNone/>
            </a:pPr>
            <a:r>
              <a:rPr lang="en-US" sz="1800" dirty="0" err="1"/>
              <a:t>mov</a:t>
            </a:r>
            <a:r>
              <a:rPr lang="en-US" sz="1800" dirty="0"/>
              <a:t> dx,[</a:t>
            </a:r>
            <a:r>
              <a:rPr lang="en-US" sz="1800" dirty="0">
                <a:solidFill>
                  <a:srgbClr val="FF0000"/>
                </a:solidFill>
              </a:rPr>
              <a:t>y</a:t>
            </a:r>
            <a:r>
              <a:rPr lang="en-US" sz="1800" dirty="0"/>
              <a:t>]</a:t>
            </a:r>
          </a:p>
          <a:p>
            <a:pPr marL="400050" lvl="1" indent="0">
              <a:buNone/>
            </a:pPr>
            <a:r>
              <a:rPr lang="en-US" sz="1800" dirty="0" err="1"/>
              <a:t>mov</a:t>
            </a:r>
            <a:r>
              <a:rPr lang="en-US" sz="1800" dirty="0"/>
              <a:t> al,[</a:t>
            </a:r>
            <a:r>
              <a:rPr lang="en-US" sz="1800" dirty="0">
                <a:solidFill>
                  <a:srgbClr val="FF0000"/>
                </a:solidFill>
              </a:rPr>
              <a:t>color</a:t>
            </a:r>
            <a:r>
              <a:rPr lang="en-US" sz="1800" dirty="0"/>
              <a:t>]</a:t>
            </a:r>
          </a:p>
          <a:p>
            <a:pPr marL="400050" lvl="1" indent="0">
              <a:buNone/>
            </a:pPr>
            <a:r>
              <a:rPr lang="en-US" sz="1800" dirty="0" err="1"/>
              <a:t>mov</a:t>
            </a:r>
            <a:r>
              <a:rPr lang="en-US" sz="1800" dirty="0"/>
              <a:t> ah,0ch</a:t>
            </a:r>
          </a:p>
          <a:p>
            <a:pPr marL="400050" lvl="1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smtClean="0"/>
              <a:t>10h</a:t>
            </a:r>
          </a:p>
          <a:p>
            <a:pPr marL="0" indent="0">
              <a:buNone/>
            </a:pPr>
            <a:r>
              <a:rPr lang="en-US" dirty="0" smtClean="0"/>
              <a:t>ret</a:t>
            </a:r>
          </a:p>
          <a:p>
            <a:pPr marL="0" indent="0">
              <a:buNone/>
            </a:pPr>
            <a:r>
              <a:rPr lang="en-US" dirty="0" err="1" smtClean="0"/>
              <a:t>endp</a:t>
            </a:r>
            <a:r>
              <a:rPr lang="en-US" dirty="0" smtClean="0"/>
              <a:t> </a:t>
            </a:r>
            <a:r>
              <a:rPr lang="en-US" dirty="0" err="1"/>
              <a:t>one_dot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4272181" y="2160589"/>
            <a:ext cx="6256866" cy="2787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/>
              <a:t>function </a:t>
            </a:r>
            <a:r>
              <a:rPr lang="en-US" sz="2300" dirty="0" err="1"/>
              <a:t>one_dot</a:t>
            </a:r>
            <a:r>
              <a:rPr lang="en-US" sz="2300" dirty="0"/>
              <a:t>(</a:t>
            </a:r>
            <a:r>
              <a:rPr lang="en-US" sz="2300" dirty="0" err="1">
                <a:solidFill>
                  <a:srgbClr val="FF0000"/>
                </a:solidFill>
              </a:rPr>
              <a:t>x</a:t>
            </a:r>
            <a:r>
              <a:rPr lang="en-US" sz="2300" dirty="0" err="1"/>
              <a:t>,</a:t>
            </a:r>
            <a:r>
              <a:rPr lang="en-US" sz="2300" dirty="0" err="1">
                <a:solidFill>
                  <a:srgbClr val="FF0000"/>
                </a:solidFill>
              </a:rPr>
              <a:t>y</a:t>
            </a:r>
            <a:r>
              <a:rPr lang="en-US" sz="2300" dirty="0" err="1"/>
              <a:t>,</a:t>
            </a:r>
            <a:r>
              <a:rPr lang="en-US" sz="2300" dirty="0" err="1">
                <a:solidFill>
                  <a:srgbClr val="FF0000"/>
                </a:solidFill>
              </a:rPr>
              <a:t>color</a:t>
            </a:r>
            <a:r>
              <a:rPr lang="en-US" sz="2300" dirty="0" smtClean="0"/>
              <a:t>){</a:t>
            </a:r>
            <a:endParaRPr lang="en-US" sz="2300" dirty="0"/>
          </a:p>
          <a:p>
            <a:pPr marL="400050" lvl="1" indent="0">
              <a:buNone/>
            </a:pPr>
            <a:r>
              <a:rPr lang="en-US" altLang="en-US" sz="2100" dirty="0" err="1"/>
              <a:t>ctx.beginPath</a:t>
            </a:r>
            <a:r>
              <a:rPr lang="en-US" altLang="en-US" sz="2100" dirty="0"/>
              <a:t>(); </a:t>
            </a:r>
            <a:endParaRPr lang="en-US" altLang="en-US" sz="2100" dirty="0" smtClean="0"/>
          </a:p>
          <a:p>
            <a:pPr marL="400050" lvl="1" indent="0">
              <a:buNone/>
            </a:pPr>
            <a:r>
              <a:rPr lang="en-US" altLang="en-US" sz="2100" dirty="0" err="1" smtClean="0"/>
              <a:t>ctx.fillStyle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= </a:t>
            </a:r>
            <a:r>
              <a:rPr lang="en-US" altLang="en-US" sz="2100" dirty="0" smtClean="0">
                <a:solidFill>
                  <a:srgbClr val="FF0000"/>
                </a:solidFill>
              </a:rPr>
              <a:t>color</a:t>
            </a:r>
            <a:r>
              <a:rPr lang="en-US" altLang="en-US" sz="2100" dirty="0" smtClean="0"/>
              <a:t>;</a:t>
            </a:r>
          </a:p>
          <a:p>
            <a:pPr marL="400050" lvl="1" indent="0">
              <a:buNone/>
            </a:pPr>
            <a:r>
              <a:rPr lang="en-US" altLang="en-US" sz="2100" dirty="0" smtClean="0"/>
              <a:t>ctx.arc(</a:t>
            </a:r>
            <a:r>
              <a:rPr lang="en-US" altLang="en-US" sz="2100" dirty="0" smtClean="0">
                <a:solidFill>
                  <a:srgbClr val="FF0000"/>
                </a:solidFill>
              </a:rPr>
              <a:t>x</a:t>
            </a:r>
            <a:r>
              <a:rPr lang="en-US" altLang="en-US" sz="2100" dirty="0" smtClean="0"/>
              <a:t>, </a:t>
            </a:r>
            <a:r>
              <a:rPr lang="en-US" altLang="en-US" sz="2100" dirty="0" smtClean="0">
                <a:solidFill>
                  <a:srgbClr val="FF0000"/>
                </a:solidFill>
              </a:rPr>
              <a:t>y</a:t>
            </a:r>
            <a:r>
              <a:rPr lang="en-US" altLang="en-US" sz="2100" dirty="0" smtClean="0"/>
              <a:t>, </a:t>
            </a:r>
            <a:r>
              <a:rPr lang="en-US" altLang="en-US" sz="2100" dirty="0"/>
              <a:t>40, 0, </a:t>
            </a:r>
            <a:r>
              <a:rPr lang="en-US" altLang="en-US" sz="2100" dirty="0" err="1"/>
              <a:t>Math.PI</a:t>
            </a:r>
            <a:r>
              <a:rPr lang="en-US" altLang="en-US" sz="2100" dirty="0"/>
              <a:t> * 2, true); </a:t>
            </a:r>
            <a:r>
              <a:rPr lang="en-US" altLang="en-US" sz="2100" dirty="0" err="1"/>
              <a:t>ctx.fill</a:t>
            </a:r>
            <a:r>
              <a:rPr lang="en-US" altLang="en-US" sz="2100" dirty="0"/>
              <a:t>();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41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mtClean="0"/>
              <a:t>ציור שורה של פיקסלים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91182" y="2214377"/>
            <a:ext cx="2428937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proc </a:t>
            </a:r>
            <a:r>
              <a:rPr lang="en-US" dirty="0" err="1"/>
              <a:t>one_dot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 err="1" smtClean="0">
                <a:solidFill>
                  <a:srgbClr val="00B050"/>
                </a:solidFill>
              </a:rPr>
              <a:t>pusha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mov</a:t>
            </a:r>
            <a:r>
              <a:rPr lang="en-US" dirty="0"/>
              <a:t> bh,0h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mov</a:t>
            </a:r>
            <a:r>
              <a:rPr lang="en-US" dirty="0"/>
              <a:t> cx,[x]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mov</a:t>
            </a:r>
            <a:r>
              <a:rPr lang="en-US" dirty="0"/>
              <a:t> dx,[y]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mov</a:t>
            </a:r>
            <a:r>
              <a:rPr lang="en-US" dirty="0"/>
              <a:t> al,[color]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mov</a:t>
            </a:r>
            <a:r>
              <a:rPr lang="en-US" dirty="0"/>
              <a:t> ah,0ch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10h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err="1" smtClean="0">
                <a:solidFill>
                  <a:srgbClr val="00B050"/>
                </a:solidFill>
              </a:rPr>
              <a:t>popa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ret</a:t>
            </a:r>
          </a:p>
          <a:p>
            <a:pPr marL="0" indent="0">
              <a:buNone/>
            </a:pPr>
            <a:r>
              <a:rPr lang="en-US" dirty="0" err="1"/>
              <a:t>endp</a:t>
            </a:r>
            <a:r>
              <a:rPr lang="en-US" dirty="0"/>
              <a:t> </a:t>
            </a:r>
            <a:r>
              <a:rPr lang="en-US" dirty="0" err="1"/>
              <a:t>one_dot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מלבן 4"/>
          <p:cNvSpPr/>
          <p:nvPr/>
        </p:nvSpPr>
        <p:spPr>
          <a:xfrm>
            <a:off x="883024" y="2321953"/>
            <a:ext cx="2411506" cy="375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start: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	mov ax, @data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	mov ds, ax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	call grafic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17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mov </a:t>
            </a:r>
            <a:r>
              <a:rPr lang="en-US" sz="2000" b="1" smtClean="0">
                <a:solidFill>
                  <a:schemeClr val="accent2">
                    <a:lumMod val="75000"/>
                  </a:schemeClr>
                </a:solidFill>
              </a:rPr>
              <a:t>cx</a:t>
            </a:r>
            <a:r>
              <a:rPr lang="en-US" sz="17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,50</a:t>
            </a:r>
            <a:endParaRPr lang="en-US" sz="17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row:	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	call </a:t>
            </a:r>
            <a:r>
              <a:rPr lang="en-US" sz="17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one_dot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inc [x]</a:t>
            </a:r>
            <a:endParaRPr lang="en-US" sz="17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2000" b="1">
                <a:solidFill>
                  <a:schemeClr val="accent2">
                    <a:lumMod val="75000"/>
                  </a:schemeClr>
                </a:solidFill>
              </a:rPr>
              <a:t>loop</a:t>
            </a: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 row</a:t>
            </a:r>
          </a:p>
          <a:p>
            <a:pPr defTabSz="457200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965" y="2565867"/>
            <a:ext cx="3458952" cy="230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8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447"/>
          </a:xfrm>
        </p:spPr>
        <p:txBody>
          <a:bodyPr/>
          <a:lstStyle/>
          <a:p>
            <a:pPr algn="ctr"/>
            <a:r>
              <a:rPr lang="he-IL" smtClean="0"/>
              <a:t>שימוש במחסנית - ציור של מלבן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385048"/>
            <a:ext cx="3827431" cy="4696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	mov cx,20</a:t>
            </a:r>
          </a:p>
          <a:p>
            <a:pPr marL="0" indent="0">
              <a:buNone/>
            </a:pPr>
            <a:r>
              <a:rPr lang="en-US" b="1">
                <a:solidFill>
                  <a:srgbClr val="C00000"/>
                </a:solidFill>
              </a:rPr>
              <a:t>doit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b="1"/>
              <a:t>push</a:t>
            </a:r>
            <a:r>
              <a:rPr lang="en-US"/>
              <a:t> [x]</a:t>
            </a:r>
          </a:p>
          <a:p>
            <a:pPr marL="0" indent="0">
              <a:buNone/>
            </a:pPr>
            <a:r>
              <a:rPr lang="en-US"/>
              <a:t>    </a:t>
            </a:r>
            <a:r>
              <a:rPr lang="he-IL" smtClean="0"/>
              <a:t>   </a:t>
            </a:r>
            <a:r>
              <a:rPr lang="en-US" b="1" smtClean="0"/>
              <a:t>push</a:t>
            </a:r>
            <a:r>
              <a:rPr lang="en-US" smtClean="0"/>
              <a:t> </a:t>
            </a:r>
            <a:r>
              <a:rPr lang="en-US"/>
              <a:t>cx		</a:t>
            </a:r>
          </a:p>
          <a:p>
            <a:pPr marL="0" indent="0">
              <a:buNone/>
            </a:pPr>
            <a:r>
              <a:rPr lang="en-US"/>
              <a:t>	mov cx,50</a:t>
            </a:r>
          </a:p>
          <a:p>
            <a:pPr marL="0" indent="0">
              <a:buNone/>
            </a:pPr>
            <a:r>
              <a:rPr lang="en-US" b="1">
                <a:solidFill>
                  <a:srgbClr val="00B050"/>
                </a:solidFill>
              </a:rPr>
              <a:t>row</a:t>
            </a:r>
            <a:r>
              <a:rPr lang="en-US"/>
              <a:t>:	</a:t>
            </a:r>
          </a:p>
          <a:p>
            <a:pPr marL="0" indent="0">
              <a:buNone/>
            </a:pPr>
            <a:r>
              <a:rPr lang="en-US"/>
              <a:t>	call one_dot</a:t>
            </a:r>
          </a:p>
          <a:p>
            <a:pPr marL="0" indent="0">
              <a:buNone/>
            </a:pPr>
            <a:r>
              <a:rPr lang="en-US"/>
              <a:t>	inc [x]</a:t>
            </a:r>
          </a:p>
          <a:p>
            <a:pPr marL="0" indent="0">
              <a:buNone/>
            </a:pPr>
            <a:r>
              <a:rPr lang="en-US"/>
              <a:t>	loop </a:t>
            </a:r>
            <a:r>
              <a:rPr lang="en-US" b="1">
                <a:solidFill>
                  <a:srgbClr val="00B050"/>
                </a:solidFill>
              </a:rPr>
              <a:t>row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b="1"/>
              <a:t>pop</a:t>
            </a:r>
            <a:r>
              <a:rPr lang="en-US"/>
              <a:t> cx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b="1"/>
              <a:t>pop</a:t>
            </a:r>
            <a:r>
              <a:rPr lang="en-US"/>
              <a:t> [x]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b="1"/>
              <a:t>inc</a:t>
            </a:r>
            <a:r>
              <a:rPr lang="en-US"/>
              <a:t> [y]</a:t>
            </a:r>
          </a:p>
          <a:p>
            <a:pPr marL="0" indent="0">
              <a:buNone/>
            </a:pPr>
            <a:r>
              <a:rPr lang="en-US"/>
              <a:t>	loop </a:t>
            </a:r>
            <a:r>
              <a:rPr lang="en-US" b="1">
                <a:solidFill>
                  <a:srgbClr val="C00000"/>
                </a:solidFill>
              </a:rPr>
              <a:t>doit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147" y="1304220"/>
            <a:ext cx="3629644" cy="24291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6203" y="4427996"/>
            <a:ext cx="4168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mtClean="0"/>
              <a:t>הבנת השימוש במחסנית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mtClean="0"/>
              <a:t>הבנת החשיבות של הזהירות במחסנית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mtClean="0"/>
              <a:t>אין </a:t>
            </a:r>
            <a:r>
              <a:rPr lang="en-US" smtClean="0"/>
              <a:t>isEmpty() </a:t>
            </a:r>
            <a:r>
              <a:rPr lang="he-IL" smtClean="0"/>
              <a:t> תמיד יצא משהו מפתיע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20302" y="488577"/>
            <a:ext cx="7310730" cy="1320800"/>
          </a:xfrm>
        </p:spPr>
        <p:txBody>
          <a:bodyPr/>
          <a:lstStyle/>
          <a:p>
            <a:pPr algn="r" rtl="1"/>
            <a:r>
              <a:rPr lang="he-IL" smtClean="0"/>
              <a:t>ויזואליות של המחסנית, הזכרון</a:t>
            </a:r>
            <a:endParaRPr lang="en-US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703" y="1930400"/>
            <a:ext cx="6875929" cy="459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1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64288" y="183776"/>
            <a:ext cx="3733301" cy="654424"/>
          </a:xfrm>
        </p:spPr>
        <p:txBody>
          <a:bodyPr/>
          <a:lstStyle/>
          <a:p>
            <a:pPr algn="ctr"/>
            <a:r>
              <a:rPr lang="he-IL" smtClean="0"/>
              <a:t>שחמט - אסמבלי</a:t>
            </a:r>
            <a:endParaRPr lang="en-US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03" y="179294"/>
            <a:ext cx="3111874" cy="4197188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396" y="961744"/>
            <a:ext cx="3486150" cy="4181475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9124" y="2601446"/>
            <a:ext cx="328612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646</TotalTime>
  <Words>201</Words>
  <Application>Microsoft Office PowerPoint</Application>
  <PresentationFormat>מסך רחב</PresentationFormat>
  <Paragraphs>83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9" baseType="lpstr">
      <vt:lpstr>Arial</vt:lpstr>
      <vt:lpstr>Calibri</vt:lpstr>
      <vt:lpstr>Gisha</vt:lpstr>
      <vt:lpstr>Trebuchet MS</vt:lpstr>
      <vt:lpstr>Wingdings</vt:lpstr>
      <vt:lpstr>Wingdings 3</vt:lpstr>
      <vt:lpstr>פיאה</vt:lpstr>
      <vt:lpstr>אסמבלי פרוייקטים</vt:lpstr>
      <vt:lpstr>לולאות ותנאים</vt:lpstr>
      <vt:lpstr>קצת גרפיקה  </vt:lpstr>
      <vt:lpstr>מעבר למצב גרפי Graphic mode -  </vt:lpstr>
      <vt:lpstr>; Print one dot </vt:lpstr>
      <vt:lpstr>ציור שורה של פיקסלים</vt:lpstr>
      <vt:lpstr>שימוש במחסנית - ציור של מלבן</vt:lpstr>
      <vt:lpstr>ויזואליות של המחסנית, הזכרון</vt:lpstr>
      <vt:lpstr>שחמט - אסמבלי</vt:lpstr>
      <vt:lpstr>שימוש במערך</vt:lpstr>
      <vt:lpstr>הנחיית תלמידים ליצירת פרוייקטים</vt:lpstr>
      <vt:lpstr>מה מרוויחים תלמידים שלומדים אסמבלי 30%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אסמבלי פרוייקטים</dc:title>
  <dc:creator>Rachel Perlman</dc:creator>
  <cp:lastModifiedBy>Rachel Perlman</cp:lastModifiedBy>
  <cp:revision>14</cp:revision>
  <dcterms:created xsi:type="dcterms:W3CDTF">2017-06-26T11:18:28Z</dcterms:created>
  <dcterms:modified xsi:type="dcterms:W3CDTF">2017-07-05T04:09:21Z</dcterms:modified>
</cp:coreProperties>
</file>