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14"/>
  </p:notesMasterIdLst>
  <p:sldIdLst>
    <p:sldId id="264" r:id="rId2"/>
    <p:sldId id="262" r:id="rId3"/>
    <p:sldId id="257" r:id="rId4"/>
    <p:sldId id="259" r:id="rId5"/>
    <p:sldId id="260" r:id="rId6"/>
    <p:sldId id="261" r:id="rId7"/>
    <p:sldId id="263" r:id="rId8"/>
    <p:sldId id="265" r:id="rId9"/>
    <p:sldId id="266" r:id="rId10"/>
    <p:sldId id="268" r:id="rId11"/>
    <p:sldId id="269" r:id="rId12"/>
    <p:sldId id="267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34" autoAdjust="0"/>
    <p:restoredTop sz="98765" autoAdjust="0"/>
  </p:normalViewPr>
  <p:slideViewPr>
    <p:cSldViewPr snapToGrid="0">
      <p:cViewPr>
        <p:scale>
          <a:sx n="160" d="100"/>
          <a:sy n="160" d="100"/>
        </p:scale>
        <p:origin x="-108" y="3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5AB971-3194-4EFE-A480-B288A9D939A3}" type="datetimeFigureOut">
              <a:rPr lang="he-IL" smtClean="0"/>
              <a:pPr/>
              <a:t>ז'/סיון/תשע"ז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9E0CBB-6842-4895-9138-A924E08D24B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C7B1-4DB9-418C-BF5D-FAE070AC8AB4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DB5-CCB8-4F82-BA10-F04750548E53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B76-98B5-4910-B17F-495E2D9523E1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CA09-FF95-4CAD-BD27-255496CCDE6E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CA2A-3EA7-4D96-8A5D-918B8836EE35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95B8-286A-4FD0-8484-532083C463B8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C535-BDFD-48BD-9AE8-F88858E19F29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DCFF-35AF-4E09-A4F8-B4CC73C0FB7E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8DB0-4BD5-4391-B52D-634B913F9D6C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DABC-3144-40B8-BC79-74BE31C191EA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D6B4-2766-4F3B-82BB-324EB208BB52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E3BBE3-11FB-47EF-BD7F-CEAAAA957CE7}" type="datetime8">
              <a:rPr lang="he-IL" smtClean="0"/>
              <a:pPr/>
              <a:t>01 יוני 17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he-IL" smtClean="0"/>
              <a:t>© כל הזכויות שמורות לדפנה מינסטר</a:t>
            </a:r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AEA9C0-8FD3-4676-AD37-07A7E2D53D3B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hyperlink" Target="http://www.ebah.com.br/content/ABAAAfvX8AB/ferramentas-gestao-enfermagem" TargetMode="External"/><Relationship Id="rId7" Type="http://schemas.openxmlformats.org/officeDocument/2006/relationships/hyperlink" Target="http://www.packliquids.com/blow-fill-seal-technology.html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hyperlink" Target="http://fontograph.chez.com/utilities.htm" TargetMode="External"/><Relationship Id="rId10" Type="http://schemas.openxmlformats.org/officeDocument/2006/relationships/image" Target="../media/image15.gif"/><Relationship Id="rId4" Type="http://schemas.openxmlformats.org/officeDocument/2006/relationships/image" Target="../media/image12.jpeg"/><Relationship Id="rId9" Type="http://schemas.openxmlformats.org/officeDocument/2006/relationships/hyperlink" Target="https://www.google.co.il/url?sa=i&amp;rct=j&amp;q=&amp;esrc=s&amp;source=images&amp;cd=&amp;cad=rja&amp;uact=8&amp;ved=0ahUKEwjno9vV_5rUAhVJbxQKHV8bCaYQjRwIBw&amp;url=http://wahspace.com/?page=WAHtoolbox&amp;psig=AFQjCNE0nPCUTu8SVYZfdsFlBU6kv_pK9Q&amp;ust=149634947460368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city.co.il/profile.asp?user=530081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hyperlink" Target="http://alterimages.fr/table-mamm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5" Type="http://schemas.openxmlformats.org/officeDocument/2006/relationships/image" Target="../media/image4.png"/><Relationship Id="rId10" Type="http://schemas.openxmlformats.org/officeDocument/2006/relationships/hyperlink" Target="https://www.123rf.com/clipart-vector/family_room.html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123rf.com/clipart-vector/family_roo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2.jpeg"/><Relationship Id="rId4" Type="http://schemas.openxmlformats.org/officeDocument/2006/relationships/hyperlink" Target="http://alterimages.fr/table-mammu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hyperlink" Target="http://alterimages.fr/table-mamm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lterimages.fr/table-mammu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1199" y="740331"/>
            <a:ext cx="10939517" cy="221563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8000" dirty="0" smtClean="0">
                <a:cs typeface="David" pitchFamily="2" charset="-79"/>
              </a:rPr>
              <a:t>מהי כותרת של המצגת </a:t>
            </a:r>
            <a:r>
              <a:rPr lang="he-IL" sz="72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What is the Title ?</a:t>
            </a:r>
            <a:endParaRPr lang="he-IL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11200" y="3749553"/>
            <a:ext cx="10472928" cy="2336692"/>
          </a:xfrm>
        </p:spPr>
        <p:txBody>
          <a:bodyPr>
            <a:normAutofit lnSpcReduction="10000"/>
          </a:bodyPr>
          <a:lstStyle/>
          <a:p>
            <a:pPr algn="ctr"/>
            <a:r>
              <a:rPr lang="he-IL" sz="4400" b="1" dirty="0" smtClean="0">
                <a:cs typeface="David" pitchFamily="2" charset="-79"/>
              </a:rPr>
              <a:t>דפנה </a:t>
            </a:r>
            <a:r>
              <a:rPr lang="he-IL" sz="4400" b="1" dirty="0" err="1" smtClean="0">
                <a:cs typeface="David" pitchFamily="2" charset="-79"/>
              </a:rPr>
              <a:t>מינסטר</a:t>
            </a:r>
            <a:r>
              <a:rPr lang="he-IL" sz="4400" b="1" dirty="0" smtClean="0">
                <a:cs typeface="David" pitchFamily="2" charset="-79"/>
              </a:rPr>
              <a:t>  -  </a:t>
            </a:r>
            <a:r>
              <a:rPr lang="en-US" sz="4400" b="1" dirty="0" err="1" smtClean="0">
                <a:cs typeface="David" pitchFamily="2" charset="-79"/>
              </a:rPr>
              <a:t>Dafna</a:t>
            </a:r>
            <a:r>
              <a:rPr lang="en-US" sz="4400" b="1" dirty="0" smtClean="0">
                <a:cs typeface="David" pitchFamily="2" charset="-79"/>
              </a:rPr>
              <a:t> Minster</a:t>
            </a:r>
            <a:endParaRPr lang="he-IL" sz="4400" b="1" dirty="0" smtClean="0">
              <a:cs typeface="David" pitchFamily="2" charset="-79"/>
            </a:endParaRPr>
          </a:p>
          <a:p>
            <a:pPr algn="ctr"/>
            <a:r>
              <a:rPr lang="he-IL" sz="4400" b="1" dirty="0" smtClean="0">
                <a:cs typeface="David" pitchFamily="2" charset="-79"/>
              </a:rPr>
              <a:t>סמינר מורים מובילים</a:t>
            </a:r>
          </a:p>
          <a:p>
            <a:pPr algn="ctr"/>
            <a:r>
              <a:rPr lang="he-IL" sz="4400" b="1" dirty="0" smtClean="0">
                <a:cs typeface="David" pitchFamily="2" charset="-79"/>
              </a:rPr>
              <a:t>תשע"ז  2017</a:t>
            </a:r>
            <a:endParaRPr lang="he-IL" sz="4400" b="1" dirty="0">
              <a:cs typeface="David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5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01264" y="787197"/>
            <a:ext cx="10515600" cy="701731"/>
          </a:xfrm>
        </p:spPr>
        <p:txBody>
          <a:bodyPr>
            <a:noAutofit/>
          </a:bodyPr>
          <a:lstStyle/>
          <a:p>
            <a:pPr algn="ctr"/>
            <a:r>
              <a:rPr lang="he-IL" sz="6600" b="1" dirty="0" smtClean="0">
                <a:cs typeface="David" pitchFamily="2" charset="-79"/>
              </a:rPr>
              <a:t>ארוחת בוקר  </a:t>
            </a:r>
            <a:r>
              <a:rPr lang="he-IL" sz="6000" b="1" dirty="0" smtClean="0">
                <a:cs typeface="David" pitchFamily="2" charset="-79"/>
              </a:rPr>
              <a:t>-  </a:t>
            </a:r>
            <a:r>
              <a:rPr lang="en-US" sz="6000" b="1" dirty="0" smtClean="0">
                <a:latin typeface="Times New Roman" pitchFamily="18" charset="0"/>
                <a:cs typeface="David" pitchFamily="2" charset="-79"/>
              </a:rPr>
              <a:t>Breakfast</a:t>
            </a:r>
            <a:endParaRPr lang="he-IL" sz="6000" b="1" dirty="0"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8636000" y="1484416"/>
            <a:ext cx="3448050" cy="4813971"/>
          </a:xfrm>
          <a:prstGeom prst="roundRect">
            <a:avLst>
              <a:gd name="adj" fmla="val 1073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1" anchor="ctr"/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public class </a:t>
            </a:r>
            <a:r>
              <a:rPr lang="en-US" b="1" dirty="0" err="1" smtClean="0">
                <a:solidFill>
                  <a:srgbClr val="FF0000"/>
                </a:solidFill>
                <a:cs typeface="Times New Roman" pitchFamily="18" charset="0"/>
              </a:rPr>
              <a:t>UtilBreakfast</a:t>
            </a:r>
            <a:endParaRPr lang="en-US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28600" lvl="0" indent="-228600" algn="l" rtl="0">
              <a:spcAft>
                <a:spcPts val="200"/>
              </a:spcAft>
              <a:defRPr/>
            </a:pPr>
            <a:r>
              <a:rPr lang="en-US" sz="1200" b="1" dirty="0" smtClean="0">
                <a:solidFill>
                  <a:srgbClr val="FF3300"/>
                </a:solidFill>
                <a:latin typeface="Times New Roman" pitchFamily="18" charset="0"/>
                <a:cs typeface="David" pitchFamily="2" charset="-79"/>
              </a:rPr>
              <a:t>	public  static 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400" b="1" dirty="0" smtClean="0">
                <a:solidFill>
                  <a:srgbClr val="FF3300"/>
                </a:solidFill>
                <a:cs typeface="David" pitchFamily="2" charset="-79"/>
              </a:rPr>
              <a:t>צ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לוחית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  </a:t>
            </a:r>
            <a:r>
              <a:rPr lang="he-IL" sz="12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200" dirty="0" err="1" smtClean="0">
                <a:solidFill>
                  <a:srgbClr val="FF3300"/>
                </a:solidFill>
                <a:cs typeface="David" pitchFamily="2" charset="-79"/>
              </a:rPr>
              <a:t>הכן</a:t>
            </a:r>
            <a:r>
              <a:rPr lang="he-IL" sz="1400" b="1" dirty="0" err="1" smtClean="0">
                <a:solidFill>
                  <a:srgbClr val="FF3300"/>
                </a:solidFill>
                <a:cs typeface="David" pitchFamily="2" charset="-79"/>
              </a:rPr>
              <a:t>א</a:t>
            </a:r>
            <a:r>
              <a:rPr lang="he-IL" sz="1200" dirty="0" err="1" smtClean="0">
                <a:solidFill>
                  <a:srgbClr val="FF3300"/>
                </a:solidFill>
                <a:cs typeface="David" pitchFamily="2" charset="-79"/>
              </a:rPr>
              <a:t>רוחה</a:t>
            </a:r>
            <a:endParaRPr lang="en-US" sz="1200" dirty="0" smtClean="0">
              <a:solidFill>
                <a:srgbClr val="FF3300"/>
              </a:solidFill>
              <a:cs typeface="David" pitchFamily="2" charset="-79"/>
            </a:endParaRPr>
          </a:p>
          <a:p>
            <a:pPr marL="180000" lvl="0" indent="-180000" algn="l" rtl="0">
              <a:lnSpc>
                <a:spcPct val="90000"/>
              </a:lnSpc>
              <a:defRPr/>
            </a:pP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	             	 (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חלב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קורנפלקס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צלוחית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כפית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 )</a:t>
            </a:r>
          </a:p>
          <a:p>
            <a:pPr marL="228600" lvl="0" indent="-228600" algn="l" rtl="0">
              <a:defRPr/>
            </a:pP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	{</a:t>
            </a:r>
          </a:p>
          <a:p>
            <a:pPr marL="228600" lvl="0" indent="-228600" algn="l" defTabSz="360000" rtl="0"/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			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השמת</a:t>
            </a:r>
            <a:r>
              <a:rPr lang="he-IL" sz="1200" b="1" dirty="0" smtClean="0">
                <a:solidFill>
                  <a:srgbClr val="FF3300"/>
                </a:solidFill>
                <a:cs typeface="David" pitchFamily="2" charset="-79"/>
              </a:rPr>
              <a:t>30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גרם</a:t>
            </a:r>
            <a:r>
              <a:rPr lang="he-IL" sz="1400" b="1" dirty="0" smtClean="0">
                <a:solidFill>
                  <a:srgbClr val="FF3300"/>
                </a:solidFill>
                <a:cs typeface="David" pitchFamily="2" charset="-79"/>
              </a:rPr>
              <a:t>ק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ורנפלקס	</a:t>
            </a:r>
            <a:endParaRPr lang="en-US" sz="1200" dirty="0" smtClean="0">
              <a:solidFill>
                <a:srgbClr val="FF3300"/>
              </a:solidFill>
              <a:cs typeface="David" pitchFamily="2" charset="-79"/>
            </a:endParaRPr>
          </a:p>
          <a:p>
            <a:pPr marL="228600" lvl="0" indent="-228600" algn="l" defTabSz="360000" rtl="0"/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( קורנפלקס , צלוחית )                                                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;</a:t>
            </a:r>
            <a:endParaRPr lang="en-US" sz="1200" b="1" dirty="0" smtClean="0">
              <a:solidFill>
                <a:srgbClr val="FF3300"/>
              </a:solidFill>
              <a:cs typeface="David" pitchFamily="2" charset="-79"/>
            </a:endParaRPr>
          </a:p>
          <a:p>
            <a:pPr marL="228600" lvl="0" indent="-228600" algn="l" defTabSz="360000" rtl="0"/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			</a:t>
            </a:r>
            <a:r>
              <a:rPr lang="he-IL" sz="1200" dirty="0" err="1" smtClean="0">
                <a:solidFill>
                  <a:srgbClr val="FF3300"/>
                </a:solidFill>
                <a:cs typeface="David" pitchFamily="2" charset="-79"/>
              </a:rPr>
              <a:t>הוספת</a:t>
            </a:r>
            <a:r>
              <a:rPr lang="he-IL" sz="1400" b="1" dirty="0" err="1" smtClean="0">
                <a:solidFill>
                  <a:srgbClr val="FF3300"/>
                </a:solidFill>
                <a:cs typeface="David" pitchFamily="2" charset="-79"/>
              </a:rPr>
              <a:t>ח</a:t>
            </a:r>
            <a:r>
              <a:rPr lang="he-IL" sz="1200" dirty="0" err="1" smtClean="0">
                <a:solidFill>
                  <a:srgbClr val="FF3300"/>
                </a:solidFill>
                <a:cs typeface="David" pitchFamily="2" charset="-79"/>
              </a:rPr>
              <a:t>לב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( חלב , צלוחית ) 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;</a:t>
            </a:r>
          </a:p>
          <a:p>
            <a:pPr marL="228600" indent="-228600" algn="l" defTabSz="360000" rtl="0"/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			</a:t>
            </a:r>
            <a:r>
              <a:rPr lang="he-IL" sz="1200" dirty="0" err="1" smtClean="0">
                <a:solidFill>
                  <a:srgbClr val="FF3300"/>
                </a:solidFill>
                <a:cs typeface="David" pitchFamily="2" charset="-79"/>
              </a:rPr>
              <a:t>הוספת</a:t>
            </a:r>
            <a:r>
              <a:rPr lang="he-IL" sz="1400" b="1" dirty="0" err="1" smtClean="0">
                <a:solidFill>
                  <a:srgbClr val="FF3300"/>
                </a:solidFill>
                <a:cs typeface="David" pitchFamily="2" charset="-79"/>
              </a:rPr>
              <a:t>כ</a:t>
            </a:r>
            <a:r>
              <a:rPr lang="he-IL" sz="1200" dirty="0" err="1" smtClean="0">
                <a:solidFill>
                  <a:srgbClr val="FF3300"/>
                </a:solidFill>
                <a:cs typeface="David" pitchFamily="2" charset="-79"/>
              </a:rPr>
              <a:t>פית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( צלוחית , כפית ) 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;</a:t>
            </a:r>
          </a:p>
          <a:p>
            <a:pPr marL="228600" indent="-228600" algn="l" defTabSz="360000" rtl="0">
              <a:spcBef>
                <a:spcPts val="200"/>
              </a:spcBef>
            </a:pPr>
            <a:r>
              <a:rPr lang="en-US" sz="1200" b="1" dirty="0" smtClean="0">
                <a:solidFill>
                  <a:srgbClr val="FF3300"/>
                </a:solidFill>
              </a:rPr>
              <a:t>	      	</a:t>
            </a:r>
            <a:r>
              <a:rPr lang="en-US" sz="1200" b="1" dirty="0" smtClean="0">
                <a:solidFill>
                  <a:srgbClr val="FF3300"/>
                </a:solidFill>
                <a:latin typeface="Times New Roman" pitchFamily="18" charset="0"/>
                <a:cs typeface="David" pitchFamily="2" charset="-79"/>
              </a:rPr>
              <a:t>return </a:t>
            </a:r>
            <a:r>
              <a:rPr lang="en-US" sz="1200" b="1" dirty="0" smtClean="0">
                <a:solidFill>
                  <a:srgbClr val="FF3300"/>
                </a:solidFill>
              </a:rPr>
              <a:t>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צלוחית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;</a:t>
            </a:r>
            <a:endParaRPr lang="he-IL" sz="1200" dirty="0" smtClean="0">
              <a:solidFill>
                <a:srgbClr val="FF3300"/>
              </a:solidFill>
              <a:cs typeface="David" pitchFamily="2" charset="-79"/>
            </a:endParaRPr>
          </a:p>
          <a:p>
            <a:pPr marL="228600" lvl="0" indent="-228600" algn="l" rtl="0">
              <a:defRPr/>
            </a:pP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	}</a:t>
            </a:r>
          </a:p>
          <a:p>
            <a:pPr marL="228600" lvl="0" indent="-228600" algn="l" rtl="0">
              <a:defRPr/>
            </a:pPr>
            <a:endParaRPr lang="he-IL" sz="1200" b="1" dirty="0" smtClean="0">
              <a:solidFill>
                <a:srgbClr val="FF3300"/>
              </a:solidFill>
              <a:cs typeface="David" pitchFamily="2" charset="-79"/>
            </a:endParaRPr>
          </a:p>
          <a:p>
            <a:pPr marL="228600" lvl="0" indent="-228600" algn="l" rtl="0"/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	 </a:t>
            </a:r>
            <a:r>
              <a:rPr lang="en-US" sz="1200" b="1" dirty="0" smtClean="0">
                <a:solidFill>
                  <a:srgbClr val="FF3300"/>
                </a:solidFill>
                <a:latin typeface="Times New Roman" pitchFamily="18" charset="0"/>
                <a:cs typeface="David" pitchFamily="2" charset="-79"/>
              </a:rPr>
              <a:t>public  static void </a:t>
            </a:r>
            <a:r>
              <a:rPr lang="he-IL" sz="12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השמת</a:t>
            </a:r>
            <a:r>
              <a:rPr lang="he-IL" sz="1200" b="1" dirty="0" smtClean="0">
                <a:solidFill>
                  <a:srgbClr val="FF3300"/>
                </a:solidFill>
                <a:cs typeface="David" pitchFamily="2" charset="-79"/>
              </a:rPr>
              <a:t>30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גרם</a:t>
            </a:r>
            <a:r>
              <a:rPr lang="he-IL" sz="1400" b="1" dirty="0" smtClean="0">
                <a:solidFill>
                  <a:srgbClr val="FF3300"/>
                </a:solidFill>
                <a:cs typeface="David" pitchFamily="2" charset="-79"/>
              </a:rPr>
              <a:t>ק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ורנפלקס</a:t>
            </a:r>
            <a:r>
              <a:rPr lang="he-IL" sz="12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endParaRPr lang="en-US" sz="1200" dirty="0" smtClean="0">
              <a:solidFill>
                <a:srgbClr val="FF3300"/>
              </a:solidFill>
              <a:cs typeface="David" pitchFamily="2" charset="-79"/>
            </a:endParaRPr>
          </a:p>
          <a:p>
            <a:pPr marL="228600" lvl="0" indent="-228600" algn="l" rtl="0"/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( קורנפלקס , צלוחית )                                         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{ . . . }</a:t>
            </a:r>
            <a:endParaRPr lang="en-US" sz="1200" b="1" dirty="0" smtClean="0">
              <a:solidFill>
                <a:srgbClr val="FF3300"/>
              </a:solidFill>
              <a:cs typeface="David" pitchFamily="2" charset="-79"/>
            </a:endParaRPr>
          </a:p>
          <a:p>
            <a:pPr marL="228600" lvl="0" indent="-228600" algn="l" rtl="0"/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	 </a:t>
            </a:r>
            <a:r>
              <a:rPr lang="en-US" sz="1200" b="1" dirty="0" smtClean="0">
                <a:solidFill>
                  <a:srgbClr val="FF3300"/>
                </a:solidFill>
                <a:latin typeface="Times New Roman" pitchFamily="18" charset="0"/>
                <a:cs typeface="David" pitchFamily="2" charset="-79"/>
              </a:rPr>
              <a:t>public  static void 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200" dirty="0" err="1" smtClean="0">
                <a:solidFill>
                  <a:srgbClr val="FF3300"/>
                </a:solidFill>
                <a:cs typeface="David" pitchFamily="2" charset="-79"/>
              </a:rPr>
              <a:t>הוספת</a:t>
            </a:r>
            <a:r>
              <a:rPr lang="he-IL" sz="1400" b="1" dirty="0" err="1" smtClean="0">
                <a:solidFill>
                  <a:srgbClr val="FF3300"/>
                </a:solidFill>
                <a:cs typeface="David" pitchFamily="2" charset="-79"/>
              </a:rPr>
              <a:t>ח</a:t>
            </a:r>
            <a:r>
              <a:rPr lang="he-IL" sz="1200" dirty="0" err="1" smtClean="0">
                <a:solidFill>
                  <a:srgbClr val="FF3300"/>
                </a:solidFill>
                <a:cs typeface="David" pitchFamily="2" charset="-79"/>
              </a:rPr>
              <a:t>לב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( חלב , צלוחית )</a:t>
            </a:r>
            <a:endParaRPr lang="en-US" sz="1200" dirty="0" smtClean="0">
              <a:solidFill>
                <a:srgbClr val="FF3300"/>
              </a:solidFill>
              <a:cs typeface="David" pitchFamily="2" charset="-79"/>
            </a:endParaRPr>
          </a:p>
          <a:p>
            <a:pPr marL="228600" lvl="0" indent="-228600" algn="l" rtl="0"/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	 { . . . }</a:t>
            </a:r>
          </a:p>
          <a:p>
            <a:pPr marL="228600" indent="-228600" algn="l" rtl="0"/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	 </a:t>
            </a:r>
            <a:r>
              <a:rPr lang="en-US" sz="1200" b="1" dirty="0" smtClean="0">
                <a:solidFill>
                  <a:srgbClr val="FF3300"/>
                </a:solidFill>
                <a:latin typeface="Times New Roman" pitchFamily="18" charset="0"/>
                <a:cs typeface="David" pitchFamily="2" charset="-79"/>
              </a:rPr>
              <a:t>public  static void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  </a:t>
            </a:r>
            <a:r>
              <a:rPr lang="he-IL" sz="1200" dirty="0" err="1" smtClean="0">
                <a:solidFill>
                  <a:srgbClr val="FF3300"/>
                </a:solidFill>
                <a:cs typeface="David" pitchFamily="2" charset="-79"/>
              </a:rPr>
              <a:t>הוספת</a:t>
            </a:r>
            <a:r>
              <a:rPr lang="he-IL" sz="1400" b="1" dirty="0" err="1" smtClean="0">
                <a:solidFill>
                  <a:srgbClr val="FF3300"/>
                </a:solidFill>
                <a:cs typeface="David" pitchFamily="2" charset="-79"/>
              </a:rPr>
              <a:t>כ</a:t>
            </a:r>
            <a:r>
              <a:rPr lang="he-IL" sz="1200" dirty="0" err="1" smtClean="0">
                <a:solidFill>
                  <a:srgbClr val="FF3300"/>
                </a:solidFill>
                <a:cs typeface="David" pitchFamily="2" charset="-79"/>
              </a:rPr>
              <a:t>פית</a:t>
            </a:r>
            <a:endParaRPr lang="en-US" sz="1200" dirty="0" smtClean="0">
              <a:solidFill>
                <a:srgbClr val="FF3300"/>
              </a:solidFill>
              <a:cs typeface="David" pitchFamily="2" charset="-79"/>
            </a:endParaRPr>
          </a:p>
          <a:p>
            <a:pPr marL="228600" indent="-228600" algn="l" rtl="0"/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		           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( צלוחית , כפית ) 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       { . . . }</a:t>
            </a:r>
            <a:endParaRPr lang="en-US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he-IL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Aft>
                <a:spcPts val="600"/>
              </a:spcAft>
            </a:pPr>
            <a:endParaRPr lang="he-IL" sz="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מציין מיקום של כותרת תחתונה 35"/>
          <p:cNvSpPr>
            <a:spLocks noGrp="1"/>
          </p:cNvSpPr>
          <p:nvPr>
            <p:ph type="ftr" sz="quarter" idx="11"/>
          </p:nvPr>
        </p:nvSpPr>
        <p:spPr>
          <a:xfrm>
            <a:off x="9417500" y="6592186"/>
            <a:ext cx="2679405" cy="265814"/>
          </a:xfrm>
        </p:spPr>
        <p:txBody>
          <a:bodyPr/>
          <a:lstStyle/>
          <a:p>
            <a:r>
              <a:rPr lang="he-IL" sz="1400" b="1" dirty="0" smtClean="0">
                <a:solidFill>
                  <a:srgbClr val="FF3300"/>
                </a:solidFill>
              </a:rPr>
              <a:t>© כל הזכויות </a:t>
            </a:r>
            <a:r>
              <a:rPr lang="he-IL" sz="1600" b="1" dirty="0" smtClean="0">
                <a:solidFill>
                  <a:srgbClr val="FF3300"/>
                </a:solidFill>
              </a:rPr>
              <a:t>שמורות לדפנה </a:t>
            </a:r>
            <a:r>
              <a:rPr lang="he-IL" sz="1600" b="1" dirty="0" err="1" smtClean="0">
                <a:solidFill>
                  <a:srgbClr val="FF3300"/>
                </a:solidFill>
              </a:rPr>
              <a:t>מינסטר</a:t>
            </a:r>
            <a:endParaRPr lang="he-IL" sz="1400" b="1" dirty="0">
              <a:solidFill>
                <a:srgbClr val="FF3300"/>
              </a:solidFill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118750" y="1520043"/>
            <a:ext cx="3835733" cy="5217308"/>
          </a:xfrm>
          <a:prstGeom prst="roundRect">
            <a:avLst>
              <a:gd name="adj" fmla="val 12042"/>
            </a:avLst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l" defTabSz="360000" rtl="0"/>
            <a:endParaRPr lang="en-US" b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algn="l" defTabSz="360000" rt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public  class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BreakfastObject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algn="l" defTabSz="360000" rt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{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private 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קרטון</a:t>
            </a:r>
            <a:r>
              <a:rPr lang="he-IL" sz="14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ח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לב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  </a:t>
            </a:r>
            <a:r>
              <a:rPr lang="he-IL" sz="14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ק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רטון 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;			</a:t>
            </a:r>
          </a:p>
          <a:p>
            <a:pPr algn="l" defTabSz="360000" rtl="0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private  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שקית</a:t>
            </a:r>
            <a:r>
              <a:rPr lang="he-IL" sz="14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ק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ורנפלקס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   </a:t>
            </a:r>
            <a:r>
              <a:rPr lang="he-IL" sz="14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ש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קית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;		</a:t>
            </a:r>
            <a:endParaRPr lang="he-IL" sz="12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private 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צלוחית  </a:t>
            </a:r>
            <a:r>
              <a:rPr lang="he-IL" sz="14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צ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לוחית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;			</a:t>
            </a:r>
            <a:endParaRPr lang="he-IL" sz="12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private 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כפית      </a:t>
            </a:r>
            <a:r>
              <a:rPr lang="he-IL" sz="14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כ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פית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;			</a:t>
            </a:r>
          </a:p>
          <a:p>
            <a:pPr algn="l" defTabSz="360000" rtl="0"/>
            <a:endParaRPr lang="en-US" sz="12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public  </a:t>
            </a:r>
            <a:r>
              <a:rPr lang="en-US" sz="12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B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reakfast</a:t>
            </a:r>
            <a:r>
              <a:rPr lang="en-US" sz="12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O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bject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algn="l" defTabSz="360000" rtl="0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	(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</a:rPr>
              <a:t>חלב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</a:rPr>
              <a:t>קורנפלקס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</a:rPr>
              <a:t>צלוחית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</a:rPr>
              <a:t>כפית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) 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{ . . . }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r>
              <a:rPr lang="en-US" sz="1200" b="1" dirty="0" smtClean="0">
                <a:cs typeface="David" pitchFamily="2" charset="-79"/>
              </a:rPr>
              <a:t> 	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public  void  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  השמת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30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גרם</a:t>
            </a:r>
            <a:r>
              <a:rPr lang="he-IL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ק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ורנפלקס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{ . . . }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public  void  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הוספת</a:t>
            </a:r>
            <a:r>
              <a:rPr lang="he-IL" sz="14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ח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לב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</a:p>
          <a:p>
            <a:pPr algn="l" defTabSz="360000" rtl="0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{ . . . }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public  void 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הוספת</a:t>
            </a:r>
            <a:r>
              <a:rPr lang="he-IL" sz="14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כ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פית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;</a:t>
            </a:r>
          </a:p>
          <a:p>
            <a:pPr algn="l" defTabSz="360000" rtl="0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{ . . . }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endParaRPr lang="en-US" sz="12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marL="228600" lvl="0" indent="-228600" algn="l" rtl="0">
              <a:defRPr/>
            </a:pP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David" pitchFamily="2" charset="-79"/>
              </a:rPr>
              <a:t>	public  </a:t>
            </a:r>
            <a:r>
              <a:rPr lang="he-IL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צ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לוחית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 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הכן</a:t>
            </a:r>
            <a:r>
              <a:rPr lang="he-IL" sz="14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א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רוחה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</a:t>
            </a:r>
          </a:p>
          <a:p>
            <a:pPr marL="228600" lvl="0" indent="-228600" algn="l" rtl="0">
              <a:defRPr/>
            </a:pP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{</a:t>
            </a:r>
          </a:p>
          <a:p>
            <a:pPr marL="228600" lvl="0" indent="-228600" algn="l" rtl="0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	this.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 השמת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30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גרם</a:t>
            </a:r>
            <a:r>
              <a:rPr lang="he-IL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ק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ורנפלקס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;</a:t>
            </a:r>
          </a:p>
          <a:p>
            <a:pPr marL="228600" lvl="0" indent="-228600" algn="l" rtl="0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	this.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הוספת</a:t>
            </a:r>
            <a:r>
              <a:rPr lang="he-IL" sz="14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ח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לב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;</a:t>
            </a:r>
          </a:p>
          <a:p>
            <a:pPr marL="228600" indent="-228600" algn="l" rtl="0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	this.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הוספת</a:t>
            </a:r>
            <a:r>
              <a:rPr lang="he-IL" sz="14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כ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פית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;</a:t>
            </a:r>
          </a:p>
          <a:p>
            <a:pPr marL="288000" indent="-228600" algn="l" rtl="0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David" pitchFamily="2" charset="-79"/>
              </a:rPr>
              <a:t>return 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this.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צלוחית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;</a:t>
            </a:r>
            <a:endParaRPr lang="he-IL" sz="12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marL="228600" lvl="0" indent="-228600" algn="l" rtl="0">
              <a:defRPr/>
            </a:pPr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}</a:t>
            </a:r>
          </a:p>
          <a:p>
            <a:pPr algn="l" defTabSz="360000" rt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}</a:t>
            </a:r>
          </a:p>
          <a:p>
            <a:pPr algn="l" defTabSz="360000" rtl="0">
              <a:spcBef>
                <a:spcPts val="200"/>
              </a:spcBef>
            </a:pPr>
            <a:endParaRPr lang="he-IL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4114800" y="1527892"/>
            <a:ext cx="4387516" cy="5113539"/>
          </a:xfrm>
          <a:prstGeom prst="roundRect">
            <a:avLst>
              <a:gd name="adj" fmla="val 9202"/>
            </a:avLst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l" defTabSz="360000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public  class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MainBreakfast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defTabSz="360000" rtl="0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 defTabSz="360000" rtl="0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	public  static  void  main  ( String [ ] 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args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l" defTabSz="360000" rtl="0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 algn="l" defTabSz="360000" rtl="0"/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e-IL" sz="1200" dirty="0" err="1" smtClean="0">
                <a:solidFill>
                  <a:schemeClr val="tx1"/>
                </a:solidFill>
                <a:cs typeface="David" pitchFamily="2" charset="-79"/>
              </a:rPr>
              <a:t>קרטון</a:t>
            </a:r>
            <a:r>
              <a:rPr lang="he-IL" sz="1400" dirty="0" err="1" smtClean="0">
                <a:solidFill>
                  <a:schemeClr val="tx1"/>
                </a:solidFill>
                <a:cs typeface="David" pitchFamily="2" charset="-79"/>
              </a:rPr>
              <a:t>ח</a:t>
            </a:r>
            <a:r>
              <a:rPr lang="he-IL" sz="1200" dirty="0" err="1" smtClean="0">
                <a:solidFill>
                  <a:schemeClr val="tx1"/>
                </a:solidFill>
                <a:cs typeface="David" pitchFamily="2" charset="-79"/>
              </a:rPr>
              <a:t>לב</a:t>
            </a:r>
            <a:r>
              <a:rPr lang="he-IL" sz="1200" dirty="0" smtClean="0">
                <a:solidFill>
                  <a:schemeClr val="tx1"/>
                </a:solidFill>
                <a:cs typeface="David" pitchFamily="2" charset="-79"/>
              </a:rPr>
              <a:t>   </a:t>
            </a:r>
            <a:r>
              <a:rPr lang="he-IL" sz="1400" b="1" dirty="0" smtClean="0">
                <a:solidFill>
                  <a:schemeClr val="tx1"/>
                </a:solidFill>
                <a:cs typeface="David" pitchFamily="2" charset="-79"/>
              </a:rPr>
              <a:t>ק</a:t>
            </a:r>
            <a:r>
              <a:rPr lang="he-IL" sz="1200" dirty="0" smtClean="0">
                <a:solidFill>
                  <a:schemeClr val="tx1"/>
                </a:solidFill>
                <a:cs typeface="David" pitchFamily="2" charset="-79"/>
              </a:rPr>
              <a:t>רטון</a:t>
            </a:r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  =  new </a:t>
            </a:r>
            <a:r>
              <a:rPr lang="he-IL" sz="1000" dirty="0" smtClean="0">
                <a:solidFill>
                  <a:schemeClr val="tx1"/>
                </a:solidFill>
                <a:cs typeface="David" pitchFamily="2" charset="-79"/>
              </a:rPr>
              <a:t>ליטר</a:t>
            </a:r>
            <a:r>
              <a:rPr lang="he-IL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sz="1400" b="1" dirty="0" smtClean="0">
                <a:solidFill>
                  <a:schemeClr val="tx1"/>
                </a:solidFill>
                <a:cs typeface="David" pitchFamily="2" charset="-79"/>
              </a:rPr>
              <a:t>ק</a:t>
            </a:r>
            <a:r>
              <a:rPr lang="he-IL" sz="1200" dirty="0" smtClean="0">
                <a:solidFill>
                  <a:schemeClr val="tx1"/>
                </a:solidFill>
                <a:cs typeface="David" pitchFamily="2" charset="-79"/>
              </a:rPr>
              <a:t>רטון  </a:t>
            </a:r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1 ) ;	</a:t>
            </a:r>
          </a:p>
          <a:p>
            <a:pPr algn="l" defTabSz="360000" rtl="0"/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he-IL" sz="1200" dirty="0" err="1" smtClean="0">
                <a:solidFill>
                  <a:schemeClr val="tx1"/>
                </a:solidFill>
                <a:cs typeface="David" pitchFamily="2" charset="-79"/>
              </a:rPr>
              <a:t>שקית</a:t>
            </a:r>
            <a:r>
              <a:rPr lang="he-IL" sz="1400" dirty="0" err="1" smtClean="0">
                <a:solidFill>
                  <a:schemeClr val="tx1"/>
                </a:solidFill>
                <a:cs typeface="David" pitchFamily="2" charset="-79"/>
              </a:rPr>
              <a:t>ק</a:t>
            </a:r>
            <a:r>
              <a:rPr lang="he-IL" sz="1200" dirty="0" err="1" smtClean="0">
                <a:solidFill>
                  <a:schemeClr val="tx1"/>
                </a:solidFill>
                <a:cs typeface="David" pitchFamily="2" charset="-79"/>
              </a:rPr>
              <a:t>ורנפלקס</a:t>
            </a:r>
            <a:r>
              <a:rPr lang="he-IL" sz="1200" dirty="0" smtClean="0">
                <a:solidFill>
                  <a:schemeClr val="tx1"/>
                </a:solidFill>
                <a:cs typeface="David" pitchFamily="2" charset="-79"/>
              </a:rPr>
              <a:t>    </a:t>
            </a:r>
            <a:r>
              <a:rPr lang="he-IL" sz="1400" b="1" dirty="0" smtClean="0">
                <a:solidFill>
                  <a:schemeClr val="tx1"/>
                </a:solidFill>
                <a:cs typeface="David" pitchFamily="2" charset="-79"/>
              </a:rPr>
              <a:t>ש</a:t>
            </a:r>
            <a:r>
              <a:rPr lang="he-IL" sz="1200" dirty="0" smtClean="0">
                <a:solidFill>
                  <a:schemeClr val="tx1"/>
                </a:solidFill>
                <a:cs typeface="David" pitchFamily="2" charset="-79"/>
              </a:rPr>
              <a:t>קית</a:t>
            </a:r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  =  new </a:t>
            </a:r>
            <a:r>
              <a:rPr lang="he-IL" sz="1000" dirty="0" smtClean="0">
                <a:solidFill>
                  <a:schemeClr val="tx1"/>
                </a:solidFill>
                <a:cs typeface="David" pitchFamily="2" charset="-79"/>
              </a:rPr>
              <a:t>גרם </a:t>
            </a:r>
            <a:r>
              <a:rPr lang="he-IL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sz="1000" dirty="0" smtClean="0">
                <a:solidFill>
                  <a:schemeClr val="tx1"/>
                </a:solidFill>
                <a:cs typeface="David" pitchFamily="2" charset="-79"/>
              </a:rPr>
              <a:t> </a:t>
            </a:r>
            <a:r>
              <a:rPr lang="he-IL" sz="1400" b="1" dirty="0" smtClean="0">
                <a:solidFill>
                  <a:schemeClr val="tx1"/>
                </a:solidFill>
                <a:cs typeface="David" pitchFamily="2" charset="-79"/>
              </a:rPr>
              <a:t>ש</a:t>
            </a:r>
            <a:r>
              <a:rPr lang="he-IL" sz="1200" dirty="0" smtClean="0">
                <a:solidFill>
                  <a:schemeClr val="tx1"/>
                </a:solidFill>
                <a:cs typeface="David" pitchFamily="2" charset="-79"/>
              </a:rPr>
              <a:t>קית  </a:t>
            </a:r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500 ) ;</a:t>
            </a:r>
            <a:endParaRPr lang="he-IL" sz="1200" dirty="0" smtClean="0">
              <a:solidFill>
                <a:schemeClr val="tx1"/>
              </a:solidFill>
              <a:cs typeface="David" pitchFamily="2" charset="-79"/>
            </a:endParaRPr>
          </a:p>
          <a:p>
            <a:pPr algn="l" defTabSz="360000" rtl="0"/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he-IL" sz="1200" dirty="0" smtClean="0">
                <a:solidFill>
                  <a:schemeClr val="tx1"/>
                </a:solidFill>
                <a:cs typeface="David" pitchFamily="2" charset="-79"/>
              </a:rPr>
              <a:t>צלוחית  </a:t>
            </a:r>
            <a:r>
              <a:rPr lang="he-IL" sz="1400" b="1" dirty="0" err="1" smtClean="0">
                <a:solidFill>
                  <a:schemeClr val="tx1"/>
                </a:solidFill>
                <a:cs typeface="David" pitchFamily="2" charset="-79"/>
              </a:rPr>
              <a:t>צ</a:t>
            </a:r>
            <a:r>
              <a:rPr lang="he-IL" sz="1200" dirty="0" err="1" smtClean="0">
                <a:solidFill>
                  <a:schemeClr val="tx1"/>
                </a:solidFill>
                <a:cs typeface="David" pitchFamily="2" charset="-79"/>
              </a:rPr>
              <a:t>לוחית</a:t>
            </a:r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  = new </a:t>
            </a:r>
            <a:r>
              <a:rPr lang="he-IL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e-IL" sz="1400" b="1" dirty="0" smtClean="0">
                <a:solidFill>
                  <a:schemeClr val="tx1"/>
                </a:solidFill>
                <a:cs typeface="David" pitchFamily="2" charset="-79"/>
              </a:rPr>
              <a:t>צ</a:t>
            </a:r>
            <a:r>
              <a:rPr lang="he-IL" sz="1200" dirty="0" smtClean="0">
                <a:solidFill>
                  <a:schemeClr val="tx1"/>
                </a:solidFill>
                <a:cs typeface="David" pitchFamily="2" charset="-79"/>
              </a:rPr>
              <a:t>לוחית  </a:t>
            </a:r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 </a:t>
            </a:r>
            <a:r>
              <a:rPr lang="he-IL" sz="1000" dirty="0" smtClean="0">
                <a:solidFill>
                  <a:schemeClr val="tx1"/>
                </a:solidFill>
                <a:cs typeface="David" pitchFamily="2" charset="-79"/>
              </a:rPr>
              <a:t>ס"מ</a:t>
            </a:r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10 ) ;</a:t>
            </a:r>
            <a:endParaRPr lang="he-IL" sz="1200" dirty="0" smtClean="0">
              <a:solidFill>
                <a:schemeClr val="tx1"/>
              </a:solidFill>
              <a:cs typeface="David" pitchFamily="2" charset="-79"/>
            </a:endParaRPr>
          </a:p>
          <a:p>
            <a:pPr algn="l" defTabSz="360000" rtl="0"/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he-IL" sz="1200" dirty="0" smtClean="0">
                <a:solidFill>
                  <a:schemeClr val="tx1"/>
                </a:solidFill>
                <a:cs typeface="David" pitchFamily="2" charset="-79"/>
              </a:rPr>
              <a:t>כפית      </a:t>
            </a:r>
            <a:r>
              <a:rPr lang="he-IL" sz="1400" b="1" dirty="0" err="1" smtClean="0">
                <a:solidFill>
                  <a:schemeClr val="tx1"/>
                </a:solidFill>
                <a:cs typeface="David" pitchFamily="2" charset="-79"/>
              </a:rPr>
              <a:t>כ</a:t>
            </a:r>
            <a:r>
              <a:rPr lang="he-IL" sz="1200" dirty="0" err="1" smtClean="0">
                <a:solidFill>
                  <a:schemeClr val="tx1"/>
                </a:solidFill>
                <a:cs typeface="David" pitchFamily="2" charset="-79"/>
              </a:rPr>
              <a:t>פית</a:t>
            </a:r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  =  new </a:t>
            </a:r>
            <a:r>
              <a:rPr lang="he-IL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e-IL" sz="1400" b="1" dirty="0" smtClean="0">
                <a:solidFill>
                  <a:schemeClr val="tx1"/>
                </a:solidFill>
                <a:cs typeface="David" pitchFamily="2" charset="-79"/>
              </a:rPr>
              <a:t>כ</a:t>
            </a:r>
            <a:r>
              <a:rPr lang="he-IL" sz="1200" dirty="0" smtClean="0">
                <a:solidFill>
                  <a:schemeClr val="tx1"/>
                </a:solidFill>
                <a:cs typeface="David" pitchFamily="2" charset="-79"/>
              </a:rPr>
              <a:t>פית  </a:t>
            </a:r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 </a:t>
            </a:r>
            <a:r>
              <a:rPr lang="he-IL" sz="1000" dirty="0" smtClean="0">
                <a:solidFill>
                  <a:schemeClr val="tx1"/>
                </a:solidFill>
                <a:cs typeface="David" pitchFamily="2" charset="-79"/>
              </a:rPr>
              <a:t>ס"מ</a:t>
            </a:r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7 ) ;	</a:t>
            </a:r>
          </a:p>
          <a:p>
            <a:pPr algn="l" defTabSz="360000" rtl="0"/>
            <a:endParaRPr lang="en-US" dirty="0" smtClean="0">
              <a:solidFill>
                <a:schemeClr val="tx1"/>
              </a:solidFill>
              <a:cs typeface="David" pitchFamily="2" charset="-79"/>
            </a:endParaRPr>
          </a:p>
          <a:p>
            <a:pPr algn="l" defTabSz="360000" rtl="0"/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cs typeface="David" pitchFamily="2" charset="-79"/>
              </a:rPr>
              <a:t>//  </a:t>
            </a:r>
            <a:r>
              <a:rPr lang="he-IL" sz="1200" dirty="0" smtClean="0">
                <a:solidFill>
                  <a:schemeClr val="accent5">
                    <a:lumMod val="75000"/>
                  </a:schemeClr>
                </a:solidFill>
                <a:cs typeface="David" pitchFamily="2" charset="-79"/>
              </a:rPr>
              <a:t>בניית אובייקט ארוחת בוקר</a:t>
            </a:r>
            <a:endParaRPr lang="en-US" sz="1200" dirty="0" smtClean="0">
              <a:solidFill>
                <a:schemeClr val="accent5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r>
              <a:rPr lang="en-US" sz="1200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en-US" sz="12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BreakfastObject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</a:t>
            </a:r>
            <a:r>
              <a:rPr lang="en-US" sz="1200" b="1" dirty="0" smtClean="0">
                <a:solidFill>
                  <a:schemeClr val="tx1"/>
                </a:solidFill>
                <a:cs typeface="Times New Roman" pitchFamily="18" charset="0"/>
              </a:rPr>
              <a:t>bf  =  </a:t>
            </a:r>
          </a:p>
          <a:p>
            <a:pPr algn="l" defTabSz="360000" rtl="0"/>
            <a:r>
              <a:rPr lang="en-US" sz="1200" b="1" dirty="0" smtClean="0">
                <a:solidFill>
                  <a:schemeClr val="tx1"/>
                </a:solidFill>
                <a:cs typeface="Times New Roman" pitchFamily="18" charset="0"/>
              </a:rPr>
              <a:t>			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new </a:t>
            </a:r>
            <a:r>
              <a:rPr lang="en-US" sz="12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BreakfastObject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algn="l" defTabSz="360000" rtl="0">
              <a:spcAft>
                <a:spcPts val="600"/>
              </a:spcAft>
            </a:pP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			      ( </a:t>
            </a:r>
            <a:r>
              <a:rPr lang="he-IL" sz="1200" dirty="0" smtClean="0">
                <a:solidFill>
                  <a:schemeClr val="tx1"/>
                </a:solidFill>
              </a:rPr>
              <a:t>חלב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he-IL" sz="1200" dirty="0" smtClean="0">
                <a:solidFill>
                  <a:schemeClr val="tx1"/>
                </a:solidFill>
              </a:rPr>
              <a:t>קורנפלקס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he-IL" sz="1200" dirty="0" smtClean="0">
                <a:solidFill>
                  <a:schemeClr val="tx1"/>
                </a:solidFill>
              </a:rPr>
              <a:t>צלוחית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he-IL" sz="1200" dirty="0" smtClean="0">
                <a:solidFill>
                  <a:schemeClr val="tx1"/>
                </a:solidFill>
              </a:rPr>
              <a:t>כפית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) </a:t>
            </a:r>
            <a:r>
              <a:rPr lang="en-US" sz="1200" b="1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pPr algn="l" defTabSz="360000" rtl="0"/>
            <a:r>
              <a:rPr lang="en-US" sz="1200" b="1" dirty="0" smtClean="0">
                <a:solidFill>
                  <a:schemeClr val="tx1"/>
                </a:solidFill>
                <a:cs typeface="Times New Roman" pitchFamily="18" charset="0"/>
              </a:rPr>
              <a:t>		</a:t>
            </a:r>
            <a:r>
              <a:rPr lang="en-US" sz="1200" b="1" dirty="0" err="1" smtClean="0">
                <a:solidFill>
                  <a:schemeClr val="tx1"/>
                </a:solidFill>
                <a:cs typeface="Times New Roman" pitchFamily="18" charset="0"/>
              </a:rPr>
              <a:t>System.out.println</a:t>
            </a:r>
            <a:r>
              <a:rPr lang="en-US" sz="1200" b="1" dirty="0" smtClean="0">
                <a:solidFill>
                  <a:schemeClr val="tx1"/>
                </a:solidFill>
                <a:cs typeface="Times New Roman" pitchFamily="18" charset="0"/>
              </a:rPr>
              <a:t> ( bf.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הכן</a:t>
            </a:r>
            <a:r>
              <a:rPr lang="he-IL" sz="14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א</a:t>
            </a:r>
            <a:r>
              <a:rPr lang="he-IL" sz="12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רוחה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 </a:t>
            </a:r>
            <a:r>
              <a:rPr lang="en-US" sz="1200" b="1" dirty="0" smtClean="0">
                <a:solidFill>
                  <a:schemeClr val="tx1"/>
                </a:solidFill>
                <a:cs typeface="David" pitchFamily="2" charset="-79"/>
              </a:rPr>
              <a:t>) ;</a:t>
            </a:r>
          </a:p>
          <a:p>
            <a:pPr algn="l" defTabSz="360000" rtl="0"/>
            <a:endParaRPr lang="en-US" b="1" dirty="0" smtClean="0">
              <a:solidFill>
                <a:schemeClr val="tx1"/>
              </a:solidFill>
              <a:cs typeface="David" pitchFamily="2" charset="-79"/>
            </a:endParaRPr>
          </a:p>
          <a:p>
            <a:pPr algn="l" defTabSz="360000" rtl="0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cs typeface="David" pitchFamily="2" charset="-79"/>
              </a:rPr>
              <a:t>		//  </a:t>
            </a:r>
            <a:r>
              <a:rPr lang="he-IL" sz="1200" dirty="0" smtClean="0">
                <a:solidFill>
                  <a:schemeClr val="accent5">
                    <a:lumMod val="75000"/>
                  </a:schemeClr>
                </a:solidFill>
                <a:cs typeface="David" pitchFamily="2" charset="-79"/>
              </a:rPr>
              <a:t>בניית ארוחת בוקר עם תכניות שרות</a:t>
            </a:r>
            <a:endParaRPr lang="en-US" sz="1200" b="1" dirty="0" smtClean="0">
              <a:solidFill>
                <a:schemeClr val="accent5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r>
              <a:rPr lang="en-US" sz="1200" b="1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en-US" sz="12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cs typeface="Times New Roman" pitchFamily="18" charset="0"/>
              </a:rPr>
              <a:t>System.out.println</a:t>
            </a:r>
            <a:r>
              <a:rPr lang="en-US" sz="12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1000" b="1" dirty="0" err="1" smtClean="0">
                <a:solidFill>
                  <a:srgbClr val="FF0000"/>
                </a:solidFill>
                <a:cs typeface="Times New Roman" pitchFamily="18" charset="0"/>
              </a:rPr>
              <a:t>UtilBreakfast</a:t>
            </a:r>
            <a:r>
              <a:rPr lang="en-US" sz="1200" b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200" dirty="0" err="1" smtClean="0">
                <a:solidFill>
                  <a:srgbClr val="FF0000"/>
                </a:solidFill>
                <a:cs typeface="David" pitchFamily="2" charset="-79"/>
              </a:rPr>
              <a:t>הכן</a:t>
            </a:r>
            <a:r>
              <a:rPr lang="he-IL" sz="1400" b="1" dirty="0" err="1" smtClean="0">
                <a:solidFill>
                  <a:srgbClr val="FF0000"/>
                </a:solidFill>
                <a:cs typeface="David" pitchFamily="2" charset="-79"/>
              </a:rPr>
              <a:t>א</a:t>
            </a:r>
            <a:r>
              <a:rPr lang="he-IL" sz="1200" dirty="0" err="1" smtClean="0">
                <a:solidFill>
                  <a:srgbClr val="FF0000"/>
                </a:solidFill>
                <a:cs typeface="David" pitchFamily="2" charset="-79"/>
              </a:rPr>
              <a:t>רוחה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			    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(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חלב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קורנפלקס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צלוחית</a:t>
            </a:r>
            <a:r>
              <a:rPr lang="en-US" sz="12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200" dirty="0" smtClean="0">
                <a:solidFill>
                  <a:srgbClr val="FF3300"/>
                </a:solidFill>
                <a:cs typeface="David" pitchFamily="2" charset="-79"/>
              </a:rPr>
              <a:t>כפית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 )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cs typeface="David" pitchFamily="2" charset="-79"/>
              </a:rPr>
              <a:t>) ;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defTabSz="360000" rtl="0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 algn="l" defTabSz="360000" rtl="0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he-IL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01264" y="787197"/>
            <a:ext cx="10515600" cy="701731"/>
          </a:xfrm>
        </p:spPr>
        <p:txBody>
          <a:bodyPr>
            <a:noAutofit/>
          </a:bodyPr>
          <a:lstStyle/>
          <a:p>
            <a:pPr algn="ctr"/>
            <a:r>
              <a:rPr lang="he-IL" sz="6600" b="1" dirty="0" smtClean="0">
                <a:cs typeface="David" pitchFamily="2" charset="-79"/>
              </a:rPr>
              <a:t>ארוחת בוקר  </a:t>
            </a:r>
            <a:r>
              <a:rPr lang="he-IL" sz="6000" b="1" dirty="0" smtClean="0">
                <a:cs typeface="David" pitchFamily="2" charset="-79"/>
              </a:rPr>
              <a:t>-  </a:t>
            </a:r>
            <a:r>
              <a:rPr lang="en-US" sz="6000" b="1" dirty="0" smtClean="0">
                <a:latin typeface="Times New Roman" pitchFamily="18" charset="0"/>
                <a:cs typeface="David" pitchFamily="2" charset="-79"/>
              </a:rPr>
              <a:t>Breakfast</a:t>
            </a:r>
            <a:endParaRPr lang="he-IL" sz="6000" b="1" dirty="0"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125191" y="4221678"/>
            <a:ext cx="5159327" cy="2545950"/>
          </a:xfrm>
          <a:prstGeom prst="roundRect">
            <a:avLst>
              <a:gd name="adj" fmla="val 6028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1" anchor="ctr"/>
          <a:lstStyle/>
          <a:p>
            <a:pPr algn="l" rtl="0"/>
            <a:r>
              <a:rPr lang="en-US" sz="1600" b="1" dirty="0" smtClean="0">
                <a:solidFill>
                  <a:srgbClr val="FF0000"/>
                </a:solidFill>
                <a:cs typeface="Times New Roman" pitchFamily="18" charset="0"/>
              </a:rPr>
              <a:t>public class </a:t>
            </a:r>
            <a:r>
              <a:rPr lang="en-US" sz="1600" b="1" dirty="0" err="1" smtClean="0">
                <a:solidFill>
                  <a:srgbClr val="FF0000"/>
                </a:solidFill>
                <a:cs typeface="Times New Roman" pitchFamily="18" charset="0"/>
              </a:rPr>
              <a:t>UtilBreakfast</a:t>
            </a:r>
            <a:endParaRPr lang="en-US" sz="1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l" rtl="0"/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28600" lvl="0" indent="-228600" algn="l" rtl="0">
              <a:spcAft>
                <a:spcPts val="200"/>
              </a:spcAft>
              <a:defRPr/>
            </a:pPr>
            <a:r>
              <a:rPr lang="en-US" sz="1200" b="1" dirty="0" smtClean="0">
                <a:solidFill>
                  <a:srgbClr val="FF3300"/>
                </a:solidFill>
                <a:latin typeface="Times New Roman" pitchFamily="18" charset="0"/>
                <a:cs typeface="David" pitchFamily="2" charset="-79"/>
              </a:rPr>
              <a:t>	</a:t>
            </a:r>
            <a:r>
              <a:rPr lang="en-US" sz="1400" b="1" dirty="0" smtClean="0">
                <a:solidFill>
                  <a:srgbClr val="FF3300"/>
                </a:solidFill>
                <a:latin typeface="Times New Roman" pitchFamily="18" charset="0"/>
                <a:cs typeface="David" pitchFamily="2" charset="-79"/>
              </a:rPr>
              <a:t>public  static </a:t>
            </a:r>
            <a:r>
              <a:rPr lang="en-US" sz="14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600" b="1" dirty="0" smtClean="0">
                <a:solidFill>
                  <a:srgbClr val="FF3300"/>
                </a:solidFill>
                <a:cs typeface="David" pitchFamily="2" charset="-79"/>
              </a:rPr>
              <a:t>צ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לוחית</a:t>
            </a:r>
            <a:r>
              <a:rPr lang="en-US" sz="1400" b="1" dirty="0" smtClean="0">
                <a:solidFill>
                  <a:srgbClr val="FF3300"/>
                </a:solidFill>
                <a:cs typeface="David" pitchFamily="2" charset="-79"/>
              </a:rPr>
              <a:t>  </a:t>
            </a:r>
            <a:r>
              <a:rPr lang="he-IL" sz="14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400" dirty="0" err="1" smtClean="0">
                <a:solidFill>
                  <a:srgbClr val="FF3300"/>
                </a:solidFill>
                <a:cs typeface="David" pitchFamily="2" charset="-79"/>
              </a:rPr>
              <a:t>הכן</a:t>
            </a:r>
            <a:r>
              <a:rPr lang="he-IL" sz="1600" b="1" dirty="0" err="1" smtClean="0">
                <a:solidFill>
                  <a:srgbClr val="FF3300"/>
                </a:solidFill>
                <a:cs typeface="David" pitchFamily="2" charset="-79"/>
              </a:rPr>
              <a:t>א</a:t>
            </a:r>
            <a:r>
              <a:rPr lang="he-IL" sz="1400" dirty="0" err="1" smtClean="0">
                <a:solidFill>
                  <a:srgbClr val="FF3300"/>
                </a:solidFill>
                <a:cs typeface="David" pitchFamily="2" charset="-79"/>
              </a:rPr>
              <a:t>רוחה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(</a:t>
            </a:r>
            <a:r>
              <a:rPr lang="en-US" sz="14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חלב</a:t>
            </a:r>
            <a:r>
              <a:rPr lang="en-US" sz="14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קורנפלקס</a:t>
            </a:r>
            <a:r>
              <a:rPr lang="en-US" sz="14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צלוחית</a:t>
            </a:r>
            <a:r>
              <a:rPr lang="en-US" sz="14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כפית</a:t>
            </a:r>
            <a:r>
              <a:rPr lang="en-US" sz="14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)</a:t>
            </a:r>
          </a:p>
          <a:p>
            <a:pPr marL="228600" lvl="0" indent="-228600" algn="l" rtl="0">
              <a:defRPr/>
            </a:pPr>
            <a:r>
              <a:rPr lang="en-US" sz="1400" b="1" dirty="0" smtClean="0">
                <a:solidFill>
                  <a:srgbClr val="FF3300"/>
                </a:solidFill>
                <a:cs typeface="David" pitchFamily="2" charset="-79"/>
              </a:rPr>
              <a:t>	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{</a:t>
            </a:r>
          </a:p>
          <a:p>
            <a:pPr marL="228600" lvl="0" indent="-228600" algn="l" defTabSz="360000" rtl="0"/>
            <a:r>
              <a:rPr lang="en-US" sz="1400" b="1" dirty="0" smtClean="0">
                <a:solidFill>
                  <a:srgbClr val="FF3300"/>
                </a:solidFill>
                <a:cs typeface="David" pitchFamily="2" charset="-79"/>
              </a:rPr>
              <a:t>			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השמת</a:t>
            </a:r>
            <a:r>
              <a:rPr lang="he-IL" sz="1400" b="1" dirty="0" smtClean="0">
                <a:solidFill>
                  <a:srgbClr val="FF3300"/>
                </a:solidFill>
                <a:cs typeface="David" pitchFamily="2" charset="-79"/>
              </a:rPr>
              <a:t>30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גרם</a:t>
            </a:r>
            <a:r>
              <a:rPr lang="he-IL" sz="1600" b="1" dirty="0" smtClean="0">
                <a:solidFill>
                  <a:srgbClr val="FF3300"/>
                </a:solidFill>
                <a:cs typeface="David" pitchFamily="2" charset="-79"/>
              </a:rPr>
              <a:t>ק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ורנפלקס</a:t>
            </a:r>
            <a:r>
              <a:rPr lang="en-US" sz="1400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( קורנפלקס , צלוחית 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)</a:t>
            </a:r>
            <a:r>
              <a:rPr lang="en-US" sz="1400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en-US" sz="1400" dirty="0" smtClean="0">
                <a:solidFill>
                  <a:srgbClr val="FF3300"/>
                </a:solidFill>
                <a:cs typeface="David" pitchFamily="2" charset="-79"/>
              </a:rPr>
              <a:t>;</a:t>
            </a:r>
            <a:endParaRPr lang="en-US" sz="1400" b="1" dirty="0" smtClean="0">
              <a:solidFill>
                <a:srgbClr val="FF3300"/>
              </a:solidFill>
              <a:cs typeface="David" pitchFamily="2" charset="-79"/>
            </a:endParaRPr>
          </a:p>
          <a:p>
            <a:pPr marL="228600" lvl="0" indent="-228600" algn="l" defTabSz="360000" rtl="0"/>
            <a:r>
              <a:rPr lang="en-US" sz="1400" b="1" dirty="0" smtClean="0">
                <a:solidFill>
                  <a:srgbClr val="FF3300"/>
                </a:solidFill>
                <a:cs typeface="David" pitchFamily="2" charset="-79"/>
              </a:rPr>
              <a:t>			</a:t>
            </a:r>
            <a:r>
              <a:rPr lang="he-IL" sz="1400" dirty="0" err="1" smtClean="0">
                <a:solidFill>
                  <a:srgbClr val="FF3300"/>
                </a:solidFill>
                <a:cs typeface="David" pitchFamily="2" charset="-79"/>
              </a:rPr>
              <a:t>הוספת</a:t>
            </a:r>
            <a:r>
              <a:rPr lang="he-IL" sz="1600" b="1" dirty="0" err="1" smtClean="0">
                <a:solidFill>
                  <a:srgbClr val="FF3300"/>
                </a:solidFill>
                <a:cs typeface="David" pitchFamily="2" charset="-79"/>
              </a:rPr>
              <a:t>ח</a:t>
            </a:r>
            <a:r>
              <a:rPr lang="he-IL" sz="1400" dirty="0" err="1" smtClean="0">
                <a:solidFill>
                  <a:srgbClr val="FF3300"/>
                </a:solidFill>
                <a:cs typeface="David" pitchFamily="2" charset="-79"/>
              </a:rPr>
              <a:t>לב</a:t>
            </a:r>
            <a:r>
              <a:rPr lang="en-US" sz="14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( חלב , 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צלוחית ) </a:t>
            </a:r>
            <a:r>
              <a:rPr lang="en-US" sz="1400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en-US" sz="1400" dirty="0" smtClean="0">
                <a:solidFill>
                  <a:srgbClr val="FF3300"/>
                </a:solidFill>
                <a:cs typeface="David" pitchFamily="2" charset="-79"/>
              </a:rPr>
              <a:t>;</a:t>
            </a:r>
          </a:p>
          <a:p>
            <a:pPr marL="228600" indent="-228600" algn="l" defTabSz="360000" rtl="0"/>
            <a:r>
              <a:rPr lang="en-US" sz="1400" b="1" dirty="0" smtClean="0">
                <a:solidFill>
                  <a:srgbClr val="FF3300"/>
                </a:solidFill>
                <a:cs typeface="David" pitchFamily="2" charset="-79"/>
              </a:rPr>
              <a:t>			</a:t>
            </a:r>
            <a:r>
              <a:rPr lang="he-IL" sz="1400" dirty="0" err="1" smtClean="0">
                <a:solidFill>
                  <a:srgbClr val="FF3300"/>
                </a:solidFill>
                <a:cs typeface="David" pitchFamily="2" charset="-79"/>
              </a:rPr>
              <a:t>הוספת</a:t>
            </a:r>
            <a:r>
              <a:rPr lang="he-IL" sz="1600" b="1" dirty="0" err="1" smtClean="0">
                <a:solidFill>
                  <a:srgbClr val="FF3300"/>
                </a:solidFill>
                <a:cs typeface="David" pitchFamily="2" charset="-79"/>
              </a:rPr>
              <a:t>כ</a:t>
            </a:r>
            <a:r>
              <a:rPr lang="he-IL" sz="1400" dirty="0" err="1" smtClean="0">
                <a:solidFill>
                  <a:srgbClr val="FF3300"/>
                </a:solidFill>
                <a:cs typeface="David" pitchFamily="2" charset="-79"/>
              </a:rPr>
              <a:t>פית</a:t>
            </a:r>
            <a:r>
              <a:rPr lang="en-US" sz="1400" b="1" dirty="0" smtClean="0">
                <a:solidFill>
                  <a:srgbClr val="FF3300"/>
                </a:solidFill>
                <a:cs typeface="David" pitchFamily="2" charset="-79"/>
              </a:rPr>
              <a:t> 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( צלוחית , כפית ) </a:t>
            </a:r>
            <a:r>
              <a:rPr lang="en-US" sz="1400" dirty="0" smtClean="0">
                <a:solidFill>
                  <a:srgbClr val="FF3300"/>
                </a:solidFill>
                <a:cs typeface="David" pitchFamily="2" charset="-79"/>
              </a:rPr>
              <a:t> ;</a:t>
            </a:r>
          </a:p>
          <a:p>
            <a:pPr marL="228600" indent="-228600" algn="l" defTabSz="360000" rtl="0"/>
            <a:r>
              <a:rPr lang="en-US" sz="1400" b="1" dirty="0" smtClean="0">
                <a:solidFill>
                  <a:srgbClr val="FF3300"/>
                </a:solidFill>
              </a:rPr>
              <a:t>	      	</a:t>
            </a:r>
            <a:r>
              <a:rPr lang="en-US" sz="1400" b="1" dirty="0" smtClean="0">
                <a:solidFill>
                  <a:srgbClr val="FF3300"/>
                </a:solidFill>
                <a:latin typeface="Times New Roman" pitchFamily="18" charset="0"/>
                <a:cs typeface="David" pitchFamily="2" charset="-79"/>
              </a:rPr>
              <a:t>return </a:t>
            </a:r>
            <a:r>
              <a:rPr lang="en-US" sz="1400" b="1" dirty="0" smtClean="0">
                <a:solidFill>
                  <a:srgbClr val="FF3300"/>
                </a:solidFill>
              </a:rPr>
              <a:t> </a:t>
            </a:r>
            <a:r>
              <a:rPr lang="he-IL" sz="1400" dirty="0" smtClean="0">
                <a:solidFill>
                  <a:srgbClr val="FF3300"/>
                </a:solidFill>
                <a:cs typeface="David" pitchFamily="2" charset="-79"/>
              </a:rPr>
              <a:t>צלוחית</a:t>
            </a:r>
            <a:r>
              <a:rPr lang="en-US" sz="1400" dirty="0" smtClean="0">
                <a:solidFill>
                  <a:srgbClr val="FF3300"/>
                </a:solidFill>
                <a:cs typeface="David" pitchFamily="2" charset="-79"/>
              </a:rPr>
              <a:t> ;</a:t>
            </a:r>
            <a:endParaRPr lang="he-IL" sz="1400" dirty="0" smtClean="0">
              <a:solidFill>
                <a:srgbClr val="FF3300"/>
              </a:solidFill>
              <a:cs typeface="David" pitchFamily="2" charset="-79"/>
            </a:endParaRPr>
          </a:p>
          <a:p>
            <a:pPr marL="228600" lvl="0" indent="-228600" algn="l" rtl="0">
              <a:defRPr/>
            </a:pPr>
            <a:r>
              <a:rPr lang="en-US" sz="1400" b="1" dirty="0" smtClean="0">
                <a:solidFill>
                  <a:srgbClr val="FF3300"/>
                </a:solidFill>
                <a:cs typeface="David" pitchFamily="2" charset="-79"/>
              </a:rPr>
              <a:t>	</a:t>
            </a:r>
            <a:r>
              <a:rPr lang="en-US" sz="1200" b="1" dirty="0" smtClean="0">
                <a:solidFill>
                  <a:srgbClr val="FF3300"/>
                </a:solidFill>
                <a:cs typeface="David" pitchFamily="2" charset="-79"/>
              </a:rPr>
              <a:t>}</a:t>
            </a:r>
          </a:p>
          <a:p>
            <a:pPr marL="228600" lvl="0" indent="-228600" algn="l" rtl="0"/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. . . .</a:t>
            </a:r>
            <a:endParaRPr lang="en-US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he-IL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Aft>
                <a:spcPts val="600"/>
              </a:spcAft>
            </a:pPr>
            <a:endParaRPr lang="he-IL" sz="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מציין מיקום של כותרת תחתונה 35"/>
          <p:cNvSpPr>
            <a:spLocks noGrp="1"/>
          </p:cNvSpPr>
          <p:nvPr>
            <p:ph type="ftr" sz="quarter" idx="11"/>
          </p:nvPr>
        </p:nvSpPr>
        <p:spPr>
          <a:xfrm>
            <a:off x="9417500" y="6592186"/>
            <a:ext cx="2679405" cy="265814"/>
          </a:xfrm>
        </p:spPr>
        <p:txBody>
          <a:bodyPr/>
          <a:lstStyle/>
          <a:p>
            <a:r>
              <a:rPr lang="he-IL" sz="1400" b="1" dirty="0" smtClean="0">
                <a:solidFill>
                  <a:srgbClr val="FF3300"/>
                </a:solidFill>
              </a:rPr>
              <a:t>© כל הזכויות </a:t>
            </a:r>
            <a:r>
              <a:rPr lang="he-IL" sz="1600" b="1" dirty="0" smtClean="0">
                <a:solidFill>
                  <a:srgbClr val="FF3300"/>
                </a:solidFill>
              </a:rPr>
              <a:t>שמורות לדפנה </a:t>
            </a:r>
            <a:r>
              <a:rPr lang="he-IL" sz="1600" b="1" dirty="0" err="1" smtClean="0">
                <a:solidFill>
                  <a:srgbClr val="FF3300"/>
                </a:solidFill>
              </a:rPr>
              <a:t>מינסטר</a:t>
            </a:r>
            <a:endParaRPr lang="he-IL" sz="1400" b="1" dirty="0">
              <a:solidFill>
                <a:srgbClr val="FF3300"/>
              </a:solidFill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100937" y="1520043"/>
            <a:ext cx="5130144" cy="2582057"/>
          </a:xfrm>
          <a:prstGeom prst="roundRect">
            <a:avLst>
              <a:gd name="adj" fmla="val 5167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l" defTabSz="360000" rtl="0"/>
            <a:endParaRPr lang="en-US" b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algn="l" defTabSz="360000" rtl="0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public  class 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BreakfastObject</a:t>
            </a:r>
            <a:endParaRPr lang="en-US" sz="1600" b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algn="l" defTabSz="360000" rtl="0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{	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. . .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marL="228600" lvl="0" indent="-228600" algn="l" rtl="0">
              <a:defRPr/>
            </a:pP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David" pitchFamily="2" charset="-79"/>
              </a:rPr>
              <a:t>	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David" pitchFamily="2" charset="-79"/>
              </a:rPr>
              <a:t>public 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צ</a:t>
            </a:r>
            <a:r>
              <a:rPr lang="he-IL" sz="16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לוחית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 </a:t>
            </a: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6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הכן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א</a:t>
            </a:r>
            <a:r>
              <a:rPr lang="he-IL" sz="16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רוחה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</a:t>
            </a:r>
          </a:p>
          <a:p>
            <a:pPr marL="228600" lvl="0" indent="-228600" algn="l" rtl="0">
              <a:defRPr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{</a:t>
            </a:r>
          </a:p>
          <a:p>
            <a:pPr lvl="0" indent="-228600" algn="l" rtl="0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this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.</a:t>
            </a:r>
            <a:r>
              <a:rPr lang="he-IL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 השמת</a:t>
            </a:r>
            <a:r>
              <a:rPr lang="he-IL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30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גרם</a:t>
            </a: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ק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ורנפלקס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;</a:t>
            </a:r>
          </a:p>
          <a:p>
            <a:pPr marL="228600" lvl="0" indent="-228600" algn="l" rtl="0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	this.</a:t>
            </a:r>
            <a:r>
              <a:rPr lang="he-IL" sz="14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הוספת</a:t>
            </a:r>
            <a:r>
              <a:rPr lang="he-IL" sz="16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ח</a:t>
            </a:r>
            <a:r>
              <a:rPr lang="he-IL" sz="14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לב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;</a:t>
            </a:r>
          </a:p>
          <a:p>
            <a:pPr marL="228600" indent="-228600" algn="l" rtl="0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	this.</a:t>
            </a:r>
            <a:r>
              <a:rPr lang="he-IL" sz="14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הוספת</a:t>
            </a:r>
            <a:r>
              <a:rPr lang="he-IL" sz="1600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כ</a:t>
            </a:r>
            <a:r>
              <a:rPr lang="he-IL" sz="14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פית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;</a:t>
            </a:r>
          </a:p>
          <a:p>
            <a:pPr marL="288000" indent="-228600" algn="l" rtl="0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David" pitchFamily="2" charset="-79"/>
              </a:rPr>
              <a:t>return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this.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צלוחית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;</a:t>
            </a:r>
            <a:endParaRPr lang="he-IL" sz="14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marL="228600" lvl="0" indent="-228600" algn="l" rtl="0">
              <a:defRPr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}</a:t>
            </a:r>
          </a:p>
          <a:p>
            <a:pPr algn="l" defTabSz="360000" rtl="0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}</a:t>
            </a:r>
          </a:p>
          <a:p>
            <a:pPr algn="l" defTabSz="360000" rtl="0">
              <a:spcBef>
                <a:spcPts val="200"/>
              </a:spcBef>
            </a:pPr>
            <a:endParaRPr lang="he-IL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5450774" y="1527892"/>
            <a:ext cx="6665614" cy="5023983"/>
          </a:xfrm>
          <a:prstGeom prst="roundRect">
            <a:avLst>
              <a:gd name="adj" fmla="val 3719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l" defTabSz="360000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public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MainBreakfast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defTabSz="360000" rtl="0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defTabSz="360000" rtl="0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public  static  void  main  ( String [ ] 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args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l" defTabSz="360000" rtl="0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 algn="l" defTabSz="360000" rtl="0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e-IL" sz="1600" dirty="0" err="1" smtClean="0">
                <a:solidFill>
                  <a:schemeClr val="tx1"/>
                </a:solidFill>
                <a:cs typeface="David" pitchFamily="2" charset="-79"/>
              </a:rPr>
              <a:t>קרטוןחלב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   </a:t>
            </a:r>
            <a:r>
              <a:rPr lang="he-IL" sz="1600" b="1" dirty="0" smtClean="0">
                <a:solidFill>
                  <a:schemeClr val="tx1"/>
                </a:solidFill>
                <a:cs typeface="David" pitchFamily="2" charset="-79"/>
              </a:rPr>
              <a:t>ק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רטון</a:t>
            </a:r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  =  new 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ליטר</a:t>
            </a:r>
            <a:r>
              <a:rPr lang="he-I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he-IL" sz="1600" b="1" dirty="0" smtClean="0">
                <a:solidFill>
                  <a:schemeClr val="tx1"/>
                </a:solidFill>
                <a:cs typeface="David" pitchFamily="2" charset="-79"/>
              </a:rPr>
              <a:t>ק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רטון  </a:t>
            </a:r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1 ) ;	</a:t>
            </a:r>
          </a:p>
          <a:p>
            <a:pPr algn="l" defTabSz="360000" rtl="0"/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he-IL" sz="1600" dirty="0" err="1" smtClean="0">
                <a:solidFill>
                  <a:schemeClr val="tx1"/>
                </a:solidFill>
                <a:cs typeface="David" pitchFamily="2" charset="-79"/>
              </a:rPr>
              <a:t>שקיתקורנפלקס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    </a:t>
            </a:r>
            <a:r>
              <a:rPr lang="he-IL" sz="1600" b="1" dirty="0" smtClean="0">
                <a:solidFill>
                  <a:schemeClr val="tx1"/>
                </a:solidFill>
                <a:cs typeface="David" pitchFamily="2" charset="-79"/>
              </a:rPr>
              <a:t>ש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קית</a:t>
            </a:r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  =  new 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גרם </a:t>
            </a:r>
            <a:r>
              <a:rPr lang="he-I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 </a:t>
            </a:r>
            <a:r>
              <a:rPr lang="he-IL" sz="1600" b="1" dirty="0" smtClean="0">
                <a:solidFill>
                  <a:schemeClr val="tx1"/>
                </a:solidFill>
                <a:cs typeface="David" pitchFamily="2" charset="-79"/>
              </a:rPr>
              <a:t>ש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קית  </a:t>
            </a:r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500 ) ;</a:t>
            </a:r>
            <a:endParaRPr lang="he-IL" sz="1600" dirty="0" smtClean="0">
              <a:solidFill>
                <a:schemeClr val="tx1"/>
              </a:solidFill>
              <a:cs typeface="David" pitchFamily="2" charset="-79"/>
            </a:endParaRPr>
          </a:p>
          <a:p>
            <a:pPr algn="l" defTabSz="360000" rtl="0"/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צלוחית  </a:t>
            </a:r>
            <a:r>
              <a:rPr lang="he-IL" sz="1600" b="1" dirty="0" err="1" smtClean="0">
                <a:solidFill>
                  <a:schemeClr val="tx1"/>
                </a:solidFill>
                <a:cs typeface="David" pitchFamily="2" charset="-79"/>
              </a:rPr>
              <a:t>צ</a:t>
            </a:r>
            <a:r>
              <a:rPr lang="he-IL" sz="1600" dirty="0" err="1" smtClean="0">
                <a:solidFill>
                  <a:schemeClr val="tx1"/>
                </a:solidFill>
                <a:cs typeface="David" pitchFamily="2" charset="-79"/>
              </a:rPr>
              <a:t>לוחית</a:t>
            </a:r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  = new </a:t>
            </a:r>
            <a:r>
              <a:rPr lang="he-I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e-IL" sz="1600" b="1" dirty="0" smtClean="0">
                <a:solidFill>
                  <a:schemeClr val="tx1"/>
                </a:solidFill>
                <a:cs typeface="David" pitchFamily="2" charset="-79"/>
              </a:rPr>
              <a:t>צ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לוחית  </a:t>
            </a:r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 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ס"מ</a:t>
            </a:r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10 ) ;</a:t>
            </a:r>
            <a:endParaRPr lang="he-IL" sz="1600" dirty="0" smtClean="0">
              <a:solidFill>
                <a:schemeClr val="tx1"/>
              </a:solidFill>
              <a:cs typeface="David" pitchFamily="2" charset="-79"/>
            </a:endParaRPr>
          </a:p>
          <a:p>
            <a:pPr algn="l" defTabSz="360000" rtl="0"/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כפית      </a:t>
            </a:r>
            <a:r>
              <a:rPr lang="he-IL" sz="1600" b="1" dirty="0" err="1" smtClean="0">
                <a:solidFill>
                  <a:schemeClr val="tx1"/>
                </a:solidFill>
                <a:cs typeface="David" pitchFamily="2" charset="-79"/>
              </a:rPr>
              <a:t>כ</a:t>
            </a:r>
            <a:r>
              <a:rPr lang="he-IL" sz="1600" dirty="0" err="1" smtClean="0">
                <a:solidFill>
                  <a:schemeClr val="tx1"/>
                </a:solidFill>
                <a:cs typeface="David" pitchFamily="2" charset="-79"/>
              </a:rPr>
              <a:t>פית</a:t>
            </a:r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  =  new </a:t>
            </a:r>
            <a:r>
              <a:rPr lang="he-I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e-IL" sz="1600" b="1" dirty="0" smtClean="0">
                <a:solidFill>
                  <a:schemeClr val="tx1"/>
                </a:solidFill>
                <a:cs typeface="David" pitchFamily="2" charset="-79"/>
              </a:rPr>
              <a:t>כ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פית  </a:t>
            </a:r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 </a:t>
            </a:r>
            <a:r>
              <a:rPr lang="he-IL" sz="1600" dirty="0" smtClean="0">
                <a:solidFill>
                  <a:schemeClr val="tx1"/>
                </a:solidFill>
                <a:cs typeface="David" pitchFamily="2" charset="-79"/>
              </a:rPr>
              <a:t>ס"מ</a:t>
            </a:r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7 ) ;	</a:t>
            </a:r>
          </a:p>
          <a:p>
            <a:pPr algn="l" defTabSz="360000" rtl="0"/>
            <a:endParaRPr lang="en-US" sz="1200" dirty="0" smtClean="0">
              <a:solidFill>
                <a:schemeClr val="tx1"/>
              </a:solidFill>
              <a:cs typeface="David" pitchFamily="2" charset="-79"/>
            </a:endParaRPr>
          </a:p>
          <a:p>
            <a:pPr algn="l" defTabSz="360000" rtl="0"/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cs typeface="David" pitchFamily="2" charset="-79"/>
              </a:rPr>
              <a:t>//  </a:t>
            </a:r>
            <a:r>
              <a:rPr lang="he-IL" sz="1600" b="1" dirty="0" smtClean="0">
                <a:solidFill>
                  <a:schemeClr val="accent5">
                    <a:lumMod val="75000"/>
                  </a:schemeClr>
                </a:solidFill>
                <a:cs typeface="David" pitchFamily="2" charset="-79"/>
              </a:rPr>
              <a:t>בניית אובייקט ארוחת בוקר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>
              <a:spcAft>
                <a:spcPts val="200"/>
              </a:spcAft>
            </a:pPr>
            <a:r>
              <a:rPr lang="en-US" sz="1600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BreakfastObject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bf  = 	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new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BreakfastObject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algn="l" defTabSz="360000" rtl="0">
              <a:spcAft>
                <a:spcPts val="600"/>
              </a:spcAft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			 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				   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 </a:t>
            </a:r>
            <a:r>
              <a:rPr lang="he-IL" sz="1600" dirty="0" smtClean="0">
                <a:solidFill>
                  <a:schemeClr val="tx1"/>
                </a:solidFill>
              </a:rPr>
              <a:t>חלב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he-IL" sz="1600" dirty="0" smtClean="0">
                <a:solidFill>
                  <a:schemeClr val="tx1"/>
                </a:solidFill>
              </a:rPr>
              <a:t>קורנפלקס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he-IL" sz="1600" dirty="0" smtClean="0">
                <a:solidFill>
                  <a:schemeClr val="tx1"/>
                </a:solidFill>
              </a:rPr>
              <a:t>צלוחית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he-IL" sz="1600" dirty="0" smtClean="0">
                <a:solidFill>
                  <a:schemeClr val="tx1"/>
                </a:solidFill>
              </a:rPr>
              <a:t>כפית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) </a:t>
            </a: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pPr algn="l" defTabSz="360000" rtl="0"/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		</a:t>
            </a:r>
            <a:r>
              <a:rPr lang="en-US" sz="1600" b="1" dirty="0" err="1" smtClean="0">
                <a:solidFill>
                  <a:schemeClr val="tx1"/>
                </a:solidFill>
                <a:cs typeface="Times New Roman" pitchFamily="18" charset="0"/>
              </a:rPr>
              <a:t>System.out.println</a:t>
            </a: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 ( bf.</a:t>
            </a: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6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הכן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א</a:t>
            </a:r>
            <a:r>
              <a:rPr lang="he-IL" sz="1600" dirty="0" err="1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רוחה</a:t>
            </a:r>
            <a:r>
              <a:rPr lang="he-IL" sz="16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( ) </a:t>
            </a:r>
            <a:r>
              <a:rPr lang="en-US" sz="1600" b="1" dirty="0" smtClean="0">
                <a:solidFill>
                  <a:schemeClr val="tx1"/>
                </a:solidFill>
                <a:cs typeface="David" pitchFamily="2" charset="-79"/>
              </a:rPr>
              <a:t>) ;</a:t>
            </a:r>
          </a:p>
          <a:p>
            <a:pPr algn="l" defTabSz="360000" rtl="0"/>
            <a:endParaRPr lang="en-US" sz="1200" b="1" dirty="0" smtClean="0">
              <a:solidFill>
                <a:schemeClr val="tx1"/>
              </a:solidFill>
              <a:cs typeface="David" pitchFamily="2" charset="-79"/>
            </a:endParaRPr>
          </a:p>
          <a:p>
            <a:pPr algn="l" defTabSz="360000" rtl="0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cs typeface="David" pitchFamily="2" charset="-79"/>
              </a:rPr>
              <a:t>		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cs typeface="David" pitchFamily="2" charset="-79"/>
              </a:rPr>
              <a:t>//  </a:t>
            </a:r>
            <a:r>
              <a:rPr lang="he-IL" sz="1600" b="1" dirty="0" smtClean="0">
                <a:solidFill>
                  <a:schemeClr val="accent5">
                    <a:lumMod val="75000"/>
                  </a:schemeClr>
                </a:solidFill>
                <a:cs typeface="David" pitchFamily="2" charset="-79"/>
              </a:rPr>
              <a:t>בניית ארוחת בוקר עם תכניות שרות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>
              <a:spcAft>
                <a:spcPts val="200"/>
              </a:spcAft>
            </a:pPr>
            <a:r>
              <a:rPr lang="en-US" sz="1600" b="1" dirty="0" smtClean="0">
                <a:solidFill>
                  <a:schemeClr val="tx1"/>
                </a:solidFill>
                <a:cs typeface="David" pitchFamily="2" charset="-79"/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cs typeface="Times New Roman" pitchFamily="18" charset="0"/>
              </a:rPr>
              <a:t>System.out.println</a:t>
            </a: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1400" b="1" dirty="0" err="1" smtClean="0">
                <a:solidFill>
                  <a:srgbClr val="FF0000"/>
                </a:solidFill>
                <a:cs typeface="Times New Roman" pitchFamily="18" charset="0"/>
              </a:rPr>
              <a:t>UtilBreakfast</a:t>
            </a: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he-IL" sz="1600" dirty="0" err="1" smtClean="0">
                <a:solidFill>
                  <a:srgbClr val="FF0000"/>
                </a:solidFill>
                <a:cs typeface="David" pitchFamily="2" charset="-79"/>
              </a:rPr>
              <a:t>הכן</a:t>
            </a:r>
            <a:r>
              <a:rPr lang="he-IL" b="1" dirty="0" err="1" smtClean="0">
                <a:solidFill>
                  <a:srgbClr val="FF0000"/>
                </a:solidFill>
                <a:cs typeface="David" pitchFamily="2" charset="-79"/>
              </a:rPr>
              <a:t>א</a:t>
            </a:r>
            <a:r>
              <a:rPr lang="he-IL" sz="1600" dirty="0" err="1" smtClean="0">
                <a:solidFill>
                  <a:srgbClr val="FF0000"/>
                </a:solidFill>
                <a:cs typeface="David" pitchFamily="2" charset="-79"/>
              </a:rPr>
              <a:t>רוחה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algn="l" defTabSz="360000" rtl="0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			  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					    </a:t>
            </a:r>
            <a:r>
              <a:rPr lang="en-US" sz="1600" b="1" dirty="0" smtClean="0">
                <a:solidFill>
                  <a:srgbClr val="FF3300"/>
                </a:solidFill>
                <a:cs typeface="David" pitchFamily="2" charset="-79"/>
              </a:rPr>
              <a:t>( </a:t>
            </a:r>
            <a:r>
              <a:rPr lang="he-IL" sz="1600" dirty="0" smtClean="0">
                <a:solidFill>
                  <a:srgbClr val="FF3300"/>
                </a:solidFill>
                <a:cs typeface="David" pitchFamily="2" charset="-79"/>
              </a:rPr>
              <a:t>חלב</a:t>
            </a:r>
            <a:r>
              <a:rPr lang="en-US" sz="16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600" dirty="0" smtClean="0">
                <a:solidFill>
                  <a:srgbClr val="FF3300"/>
                </a:solidFill>
                <a:cs typeface="David" pitchFamily="2" charset="-79"/>
              </a:rPr>
              <a:t>קורנפלקס</a:t>
            </a:r>
            <a:r>
              <a:rPr lang="en-US" sz="16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600" dirty="0" smtClean="0">
                <a:solidFill>
                  <a:srgbClr val="FF3300"/>
                </a:solidFill>
                <a:cs typeface="David" pitchFamily="2" charset="-79"/>
              </a:rPr>
              <a:t>צלוחית</a:t>
            </a:r>
            <a:r>
              <a:rPr lang="en-US" sz="1600" dirty="0" smtClean="0">
                <a:solidFill>
                  <a:srgbClr val="FF3300"/>
                </a:solidFill>
                <a:cs typeface="David" pitchFamily="2" charset="-79"/>
              </a:rPr>
              <a:t> , </a:t>
            </a:r>
            <a:r>
              <a:rPr lang="he-IL" sz="1600" dirty="0" smtClean="0">
                <a:solidFill>
                  <a:srgbClr val="FF3300"/>
                </a:solidFill>
                <a:cs typeface="David" pitchFamily="2" charset="-79"/>
              </a:rPr>
              <a:t>כפית</a:t>
            </a:r>
            <a:r>
              <a:rPr lang="en-US" sz="1600" b="1" dirty="0" smtClean="0">
                <a:solidFill>
                  <a:srgbClr val="FF3300"/>
                </a:solidFill>
                <a:cs typeface="David" pitchFamily="2" charset="-79"/>
              </a:rPr>
              <a:t> )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cs typeface="David" pitchFamily="2" charset="-79"/>
              </a:rPr>
              <a:t>) ;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defTabSz="360000" rtl="0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 algn="l" defTabSz="360000" rtl="0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he-IL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תמונה 11" descr="buttle.gif"/>
          <p:cNvPicPr>
            <a:picLocks noChangeAspect="1"/>
          </p:cNvPicPr>
          <p:nvPr/>
        </p:nvPicPr>
        <p:blipFill>
          <a:blip r:embed="rId2" cstate="print">
            <a:lum bright="2000" contrast="-1000"/>
          </a:blip>
          <a:stretch>
            <a:fillRect/>
          </a:stretch>
        </p:blipFill>
        <p:spPr>
          <a:xfrm>
            <a:off x="0" y="1064525"/>
            <a:ext cx="4007761" cy="3002151"/>
          </a:xfrm>
          <a:prstGeom prst="rect">
            <a:avLst/>
          </a:prstGeom>
        </p:spPr>
      </p:pic>
      <p:pic>
        <p:nvPicPr>
          <p:cNvPr id="5" name="תמונה 4" descr="circle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37791" y="3916908"/>
            <a:ext cx="2525408" cy="1923837"/>
          </a:xfrm>
          <a:prstGeom prst="rect">
            <a:avLst/>
          </a:prstGeom>
        </p:spPr>
      </p:pic>
      <p:pic>
        <p:nvPicPr>
          <p:cNvPr id="4" name="תמונה 3" descr="utilities.gif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64501" y="2688609"/>
            <a:ext cx="3736595" cy="856753"/>
          </a:xfrm>
          <a:prstGeom prst="rect">
            <a:avLst/>
          </a:prstGeom>
        </p:spPr>
      </p:pic>
      <p:pic>
        <p:nvPicPr>
          <p:cNvPr id="11" name="תמונה 10" descr="blowimg.gif">
            <a:hlinkClick r:id="rId7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4394578"/>
            <a:ext cx="4234004" cy="2463421"/>
          </a:xfrm>
          <a:prstGeom prst="rect">
            <a:avLst/>
          </a:prstGeom>
        </p:spPr>
      </p:pic>
      <p:sp>
        <p:nvSpPr>
          <p:cNvPr id="9" name="מלבן 8"/>
          <p:cNvSpPr/>
          <p:nvPr/>
        </p:nvSpPr>
        <p:spPr>
          <a:xfrm>
            <a:off x="4406055" y="1384196"/>
            <a:ext cx="3461781" cy="26161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 ס ו ף</a:t>
            </a:r>
          </a:p>
          <a:p>
            <a:pPr algn="ctr"/>
            <a:endParaRPr lang="he-IL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End</a:t>
            </a:r>
            <a:endParaRPr lang="he-IL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מציין מיקום של כותרת תחתונה 35"/>
          <p:cNvSpPr>
            <a:spLocks noGrp="1"/>
          </p:cNvSpPr>
          <p:nvPr>
            <p:ph type="ftr" sz="quarter" idx="11"/>
          </p:nvPr>
        </p:nvSpPr>
        <p:spPr>
          <a:xfrm>
            <a:off x="8586030" y="6087219"/>
            <a:ext cx="2679405" cy="265814"/>
          </a:xfrm>
        </p:spPr>
        <p:txBody>
          <a:bodyPr/>
          <a:lstStyle/>
          <a:p>
            <a:r>
              <a:rPr lang="he-IL" sz="1400" b="1" dirty="0" smtClean="0">
                <a:solidFill>
                  <a:srgbClr val="FF3300"/>
                </a:solidFill>
              </a:rPr>
              <a:t>© כל הזכויות שמורות לדפנה </a:t>
            </a:r>
            <a:r>
              <a:rPr lang="he-IL" sz="1400" b="1" dirty="0" err="1" smtClean="0">
                <a:solidFill>
                  <a:srgbClr val="FF3300"/>
                </a:solidFill>
              </a:rPr>
              <a:t>מינסטר</a:t>
            </a:r>
            <a:endParaRPr lang="he-IL" sz="1400" b="1" dirty="0">
              <a:solidFill>
                <a:srgbClr val="FF3300"/>
              </a:solidFill>
            </a:endParaRPr>
          </a:p>
        </p:txBody>
      </p:sp>
      <p:pic>
        <p:nvPicPr>
          <p:cNvPr id="8" name="תמונה 7" descr="toolbox2.gif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521772" y="777922"/>
            <a:ext cx="1703654" cy="1745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4328" y="866233"/>
            <a:ext cx="10515600" cy="701731"/>
          </a:xfrm>
        </p:spPr>
        <p:txBody>
          <a:bodyPr>
            <a:noAutofit/>
          </a:bodyPr>
          <a:lstStyle/>
          <a:p>
            <a:pPr algn="ctr"/>
            <a:r>
              <a:rPr lang="he-IL" sz="6600" b="1" dirty="0" smtClean="0">
                <a:cs typeface="David" pitchFamily="2" charset="-79"/>
              </a:rPr>
              <a:t>סוגי מחלקות  </a:t>
            </a:r>
            <a:r>
              <a:rPr lang="he-IL" sz="6000" b="1" dirty="0" smtClean="0">
                <a:cs typeface="David" pitchFamily="2" charset="-79"/>
              </a:rPr>
              <a:t>-  </a:t>
            </a:r>
            <a:r>
              <a:rPr lang="en-US" sz="6000" b="1" dirty="0" smtClean="0">
                <a:latin typeface="Times New Roman" pitchFamily="18" charset="0"/>
                <a:cs typeface="David" pitchFamily="2" charset="-79"/>
              </a:rPr>
              <a:t>Kind of Classes</a:t>
            </a:r>
            <a:endParaRPr lang="he-IL" sz="6000" b="1" dirty="0"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4286992" y="1580229"/>
            <a:ext cx="3693225" cy="335805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7059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4754880" y="1916264"/>
            <a:ext cx="1129085" cy="1304014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main</a:t>
            </a:r>
            <a:endParaRPr lang="he-I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e-IL" sz="2000" dirty="0" smtClean="0"/>
              <a:t>תכנית</a:t>
            </a:r>
          </a:p>
          <a:p>
            <a:pPr algn="ctr"/>
            <a:r>
              <a:rPr lang="he-IL" sz="2000" dirty="0" smtClean="0"/>
              <a:t>ראשית</a:t>
            </a:r>
            <a:endParaRPr lang="he-IL" sz="2000" dirty="0"/>
          </a:p>
        </p:txBody>
      </p:sp>
      <p:sp>
        <p:nvSpPr>
          <p:cNvPr id="7" name="מלבן מעוגל 6"/>
          <p:cNvSpPr/>
          <p:nvPr/>
        </p:nvSpPr>
        <p:spPr>
          <a:xfrm>
            <a:off x="4786688" y="3776870"/>
            <a:ext cx="2170706" cy="906449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endParaRPr lang="he-IL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e-IL" sz="2000" dirty="0" smtClean="0">
                <a:solidFill>
                  <a:schemeClr val="accent1">
                    <a:lumMod val="75000"/>
                  </a:schemeClr>
                </a:solidFill>
              </a:rPr>
              <a:t>בניית טיפוס</a:t>
            </a:r>
          </a:p>
        </p:txBody>
      </p:sp>
      <p:sp>
        <p:nvSpPr>
          <p:cNvPr id="10" name="מלבן מעוגל 9"/>
          <p:cNvSpPr/>
          <p:nvPr/>
        </p:nvSpPr>
        <p:spPr>
          <a:xfrm>
            <a:off x="6332953" y="1916264"/>
            <a:ext cx="1216551" cy="1637969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1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Utilities</a:t>
            </a:r>
            <a:endParaRPr lang="he-IL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600"/>
              </a:spcAft>
            </a:pPr>
            <a:endParaRPr lang="he-IL" sz="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e-IL" sz="2000" dirty="0" smtClean="0">
                <a:solidFill>
                  <a:srgbClr val="FF0000"/>
                </a:solidFill>
              </a:rPr>
              <a:t>תכניות</a:t>
            </a:r>
          </a:p>
          <a:p>
            <a:pPr algn="ctr"/>
            <a:r>
              <a:rPr lang="he-IL" sz="2000" dirty="0" smtClean="0">
                <a:solidFill>
                  <a:srgbClr val="FF0000"/>
                </a:solidFill>
              </a:rPr>
              <a:t>שרות</a:t>
            </a:r>
            <a:endParaRPr lang="he-IL" sz="2000" dirty="0">
              <a:solidFill>
                <a:srgbClr val="FF0000"/>
              </a:solidFill>
            </a:endParaRPr>
          </a:p>
        </p:txBody>
      </p:sp>
      <p:grpSp>
        <p:nvGrpSpPr>
          <p:cNvPr id="33" name="קבוצה 32"/>
          <p:cNvGrpSpPr/>
          <p:nvPr/>
        </p:nvGrpSpPr>
        <p:grpSpPr>
          <a:xfrm>
            <a:off x="7540831" y="1643139"/>
            <a:ext cx="3930733" cy="2928868"/>
            <a:chOff x="7540831" y="1643139"/>
            <a:chExt cx="3930733" cy="2928868"/>
          </a:xfrm>
        </p:grpSpPr>
        <p:sp>
          <p:nvSpPr>
            <p:cNvPr id="12" name="מלבן מעוגל 11"/>
            <p:cNvSpPr/>
            <p:nvPr/>
          </p:nvSpPr>
          <p:spPr>
            <a:xfrm>
              <a:off x="8969277" y="1643139"/>
              <a:ext cx="2502287" cy="2928868"/>
            </a:xfrm>
            <a:prstGeom prst="roundRect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1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Utilities</a:t>
              </a:r>
              <a:endParaRPr lang="he-I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Aft>
                  <a:spcPts val="600"/>
                </a:spcAft>
              </a:pPr>
              <a:endParaRPr lang="he-IL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he-IL" sz="2000" dirty="0" smtClean="0">
                  <a:solidFill>
                    <a:srgbClr val="FF0000"/>
                  </a:solidFill>
                </a:rPr>
                <a:t>תכניות שרות:</a:t>
              </a:r>
            </a:p>
            <a:p>
              <a:pPr algn="ctr"/>
              <a:r>
                <a:rPr lang="he-IL" sz="2000" dirty="0" smtClean="0">
                  <a:solidFill>
                    <a:srgbClr val="FF0000"/>
                  </a:solidFill>
                </a:rPr>
                <a:t>אוסף של פעולות </a:t>
              </a:r>
              <a:r>
                <a:rPr lang="he-IL" sz="2000" u="sng" dirty="0" smtClean="0">
                  <a:solidFill>
                    <a:srgbClr val="FF0000"/>
                  </a:solidFill>
                </a:rPr>
                <a:t>חיצוניות</a:t>
              </a:r>
              <a:r>
                <a:rPr lang="he-IL" sz="2000" dirty="0" smtClean="0">
                  <a:solidFill>
                    <a:srgbClr val="FF0000"/>
                  </a:solidFill>
                </a:rPr>
                <a:t>, </a:t>
              </a:r>
              <a:r>
                <a:rPr lang="en-US" sz="2000" b="1" u="sng" dirty="0" smtClean="0">
                  <a:solidFill>
                    <a:srgbClr val="FF0000"/>
                  </a:solidFill>
                </a:rPr>
                <a:t>static</a:t>
              </a:r>
              <a:r>
                <a:rPr lang="he-IL" sz="2000" dirty="0" smtClean="0">
                  <a:solidFill>
                    <a:srgbClr val="FF0000"/>
                  </a:solidFill>
                </a:rPr>
                <a:t> </a:t>
              </a:r>
            </a:p>
            <a:p>
              <a:pPr algn="ctr"/>
              <a:r>
                <a:rPr lang="he-IL" sz="2000" dirty="0" smtClean="0">
                  <a:solidFill>
                    <a:srgbClr val="FF0000"/>
                  </a:solidFill>
                </a:rPr>
                <a:t>ש</a:t>
              </a:r>
              <a:r>
                <a:rPr lang="he-IL" sz="2000" u="sng" dirty="0" smtClean="0">
                  <a:solidFill>
                    <a:srgbClr val="FF0000"/>
                  </a:solidFill>
                </a:rPr>
                <a:t>אינן</a:t>
              </a:r>
              <a:r>
                <a:rPr lang="he-IL" sz="2000" dirty="0" smtClean="0">
                  <a:solidFill>
                    <a:srgbClr val="FF0000"/>
                  </a:solidFill>
                </a:rPr>
                <a:t> קשורות לאובייקט</a:t>
              </a:r>
              <a:endParaRPr lang="he-IL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מחבר ישר 14"/>
            <p:cNvCxnSpPr/>
            <p:nvPr/>
          </p:nvCxnSpPr>
          <p:spPr>
            <a:xfrm flipV="1">
              <a:off x="7552706" y="1674421"/>
              <a:ext cx="1484416" cy="22563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מחבר ישר 15"/>
            <p:cNvCxnSpPr/>
            <p:nvPr/>
          </p:nvCxnSpPr>
          <p:spPr>
            <a:xfrm>
              <a:off x="7540831" y="3574473"/>
              <a:ext cx="1401288" cy="8431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קבוצה 31"/>
          <p:cNvGrpSpPr/>
          <p:nvPr/>
        </p:nvGrpSpPr>
        <p:grpSpPr>
          <a:xfrm>
            <a:off x="688769" y="1595637"/>
            <a:ext cx="4096987" cy="2382604"/>
            <a:chOff x="688769" y="1595637"/>
            <a:chExt cx="4096987" cy="2382604"/>
          </a:xfrm>
        </p:grpSpPr>
        <p:sp>
          <p:nvSpPr>
            <p:cNvPr id="11" name="מלבן מעוגל 10"/>
            <p:cNvSpPr/>
            <p:nvPr/>
          </p:nvSpPr>
          <p:spPr>
            <a:xfrm>
              <a:off x="688769" y="1595637"/>
              <a:ext cx="2256312" cy="2382604"/>
            </a:xfrm>
            <a:prstGeom prst="roundRect">
              <a:avLst/>
            </a:prstGeom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spcAft>
                  <a:spcPts val="1200"/>
                </a:spcAft>
              </a:pP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main</a:t>
              </a:r>
              <a:endParaRPr lang="he-IL" sz="2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he-IL" sz="2000" dirty="0" smtClean="0"/>
                <a:t>תכנית ראשית:</a:t>
              </a:r>
            </a:p>
            <a:p>
              <a:pPr algn="ctr"/>
              <a:r>
                <a:rPr lang="he-IL" sz="2000" dirty="0" smtClean="0"/>
                <a:t>תפקידה לאחד בין כל המחלקות ולהריץ את התכנית</a:t>
              </a:r>
              <a:endParaRPr lang="he-IL" sz="2000" dirty="0"/>
            </a:p>
          </p:txBody>
        </p:sp>
        <p:cxnSp>
          <p:nvCxnSpPr>
            <p:cNvPr id="20" name="מחבר ישר 19"/>
            <p:cNvCxnSpPr/>
            <p:nvPr/>
          </p:nvCxnSpPr>
          <p:spPr>
            <a:xfrm>
              <a:off x="2885704" y="1615044"/>
              <a:ext cx="1864426" cy="3087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מחבר ישר 20"/>
            <p:cNvCxnSpPr/>
            <p:nvPr/>
          </p:nvCxnSpPr>
          <p:spPr>
            <a:xfrm flipV="1">
              <a:off x="2897579" y="3230091"/>
              <a:ext cx="1888177" cy="6768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קבוצה 33"/>
          <p:cNvGrpSpPr/>
          <p:nvPr/>
        </p:nvGrpSpPr>
        <p:grpSpPr>
          <a:xfrm>
            <a:off x="2470952" y="4667000"/>
            <a:ext cx="6791754" cy="2006927"/>
            <a:chOff x="2470952" y="4667000"/>
            <a:chExt cx="6791754" cy="2006927"/>
          </a:xfrm>
        </p:grpSpPr>
        <p:sp>
          <p:nvSpPr>
            <p:cNvPr id="13" name="מלבן מעוגל 12"/>
            <p:cNvSpPr/>
            <p:nvPr/>
          </p:nvSpPr>
          <p:spPr>
            <a:xfrm>
              <a:off x="2470952" y="5237467"/>
              <a:ext cx="6791754" cy="1436460"/>
            </a:xfrm>
            <a:prstGeom prst="roundRect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/>
              <a:r>
                <a:rPr lang="en-US" sz="24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Object</a:t>
              </a:r>
              <a:endParaRPr lang="he-IL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he-IL" sz="2000" dirty="0" smtClean="0">
                  <a:solidFill>
                    <a:schemeClr val="accent1">
                      <a:lumMod val="75000"/>
                    </a:schemeClr>
                  </a:solidFill>
                </a:rPr>
                <a:t>בניית טיפוס:</a:t>
              </a:r>
            </a:p>
            <a:p>
              <a:pPr algn="ctr"/>
              <a:r>
                <a:rPr lang="he-IL" sz="2000" dirty="0" smtClean="0">
                  <a:solidFill>
                    <a:schemeClr val="accent1">
                      <a:lumMod val="75000"/>
                    </a:schemeClr>
                  </a:solidFill>
                </a:rPr>
                <a:t>אוסף של	- תכונות (רגילות ו/או </a:t>
              </a:r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</a:rPr>
                <a:t>static</a:t>
              </a:r>
              <a:r>
                <a:rPr lang="he-IL" sz="2000" dirty="0" smtClean="0">
                  <a:solidFill>
                    <a:schemeClr val="accent1">
                      <a:lumMod val="75000"/>
                    </a:schemeClr>
                  </a:solidFill>
                </a:rPr>
                <a:t>), </a:t>
              </a:r>
            </a:p>
            <a:p>
              <a:pPr algn="ctr"/>
              <a:r>
                <a:rPr lang="he-IL" sz="2000" dirty="0" smtClean="0">
                  <a:solidFill>
                    <a:schemeClr val="accent1">
                      <a:lumMod val="75000"/>
                    </a:schemeClr>
                  </a:solidFill>
                </a:rPr>
                <a:t>		פעולות </a:t>
              </a:r>
              <a:r>
                <a:rPr lang="he-IL" sz="2000" u="sng" dirty="0" smtClean="0">
                  <a:solidFill>
                    <a:schemeClr val="accent1">
                      <a:lumMod val="75000"/>
                    </a:schemeClr>
                  </a:solidFill>
                </a:rPr>
                <a:t>פנימיות</a:t>
              </a:r>
              <a:r>
                <a:rPr lang="he-IL" sz="2000" dirty="0" smtClean="0">
                  <a:solidFill>
                    <a:schemeClr val="accent1">
                      <a:lumMod val="75000"/>
                    </a:schemeClr>
                  </a:solidFill>
                </a:rPr>
                <a:t> (רגילות ו/או </a:t>
              </a:r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</a:rPr>
                <a:t>static</a:t>
              </a:r>
              <a:r>
                <a:rPr lang="he-IL" sz="2000" dirty="0" smtClean="0">
                  <a:solidFill>
                    <a:schemeClr val="accent1">
                      <a:lumMod val="75000"/>
                    </a:schemeClr>
                  </a:solidFill>
                </a:rPr>
                <a:t>).</a:t>
              </a:r>
            </a:p>
          </p:txBody>
        </p:sp>
        <p:cxnSp>
          <p:nvCxnSpPr>
            <p:cNvPr id="27" name="מחבר ישר 26"/>
            <p:cNvCxnSpPr/>
            <p:nvPr/>
          </p:nvCxnSpPr>
          <p:spPr>
            <a:xfrm>
              <a:off x="6982691" y="4667002"/>
              <a:ext cx="2090057" cy="4868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מחבר ישר 27"/>
            <p:cNvCxnSpPr/>
            <p:nvPr/>
          </p:nvCxnSpPr>
          <p:spPr>
            <a:xfrm rot="10800000" flipV="1">
              <a:off x="2600696" y="4667000"/>
              <a:ext cx="2173186" cy="510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מלבן מעוגל 34"/>
          <p:cNvSpPr/>
          <p:nvPr/>
        </p:nvSpPr>
        <p:spPr>
          <a:xfrm>
            <a:off x="4341722" y="3428407"/>
            <a:ext cx="1900052" cy="249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 </a:t>
            </a:r>
            <a:r>
              <a:rPr lang="he-IL" dirty="0" err="1" smtClean="0"/>
              <a:t>פרוייקט</a:t>
            </a:r>
            <a:r>
              <a:rPr lang="en-US" dirty="0" smtClean="0"/>
              <a:t> Project - </a:t>
            </a:r>
            <a:endParaRPr lang="he-IL" dirty="0"/>
          </a:p>
        </p:txBody>
      </p:sp>
      <p:sp>
        <p:nvSpPr>
          <p:cNvPr id="36" name="מציין מיקום של כותרת תחתונה 35"/>
          <p:cNvSpPr>
            <a:spLocks noGrp="1"/>
          </p:cNvSpPr>
          <p:nvPr>
            <p:ph type="ftr" sz="quarter" idx="11"/>
          </p:nvPr>
        </p:nvSpPr>
        <p:spPr>
          <a:xfrm>
            <a:off x="42532" y="6592186"/>
            <a:ext cx="2679405" cy="265814"/>
          </a:xfrm>
        </p:spPr>
        <p:txBody>
          <a:bodyPr/>
          <a:lstStyle/>
          <a:p>
            <a:r>
              <a:rPr lang="he-IL" sz="1400" b="1" dirty="0" smtClean="0">
                <a:solidFill>
                  <a:srgbClr val="FF3300"/>
                </a:solidFill>
              </a:rPr>
              <a:t>© כל הזכויות שמורות לדפנה </a:t>
            </a:r>
            <a:r>
              <a:rPr lang="he-IL" sz="1400" b="1" dirty="0" err="1" smtClean="0">
                <a:solidFill>
                  <a:srgbClr val="FF3300"/>
                </a:solidFill>
              </a:rPr>
              <a:t>מינסטר</a:t>
            </a:r>
            <a:endParaRPr lang="he-IL" sz="14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10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57" y="3627185"/>
            <a:ext cx="4307460" cy="2684890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94" y="3048090"/>
            <a:ext cx="633648" cy="810820"/>
          </a:xfrm>
          <a:prstGeom prst="rect">
            <a:avLst/>
          </a:prstGeom>
          <a:effectLst>
            <a:glow rad="127000">
              <a:schemeClr val="accent1"/>
            </a:glow>
            <a:outerShdw blurRad="50800" dist="38100" dir="2700000" algn="tl" rotWithShape="0">
              <a:prstClr val="black">
                <a:alpha val="52000"/>
              </a:prstClr>
            </a:outerShdw>
          </a:effectLst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253" y="2715764"/>
            <a:ext cx="1454466" cy="1243746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402" y="3656204"/>
            <a:ext cx="632128" cy="405410"/>
          </a:xfrm>
          <a:prstGeom prst="rect">
            <a:avLst/>
          </a:prstGeom>
          <a:effectLst>
            <a:glow rad="127000">
              <a:schemeClr val="accent1"/>
            </a:glow>
          </a:effectLst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967" y="3370546"/>
            <a:ext cx="591001" cy="513275"/>
          </a:xfrm>
          <a:prstGeom prst="rect">
            <a:avLst/>
          </a:prstGeom>
        </p:spPr>
      </p:pic>
      <p:sp>
        <p:nvSpPr>
          <p:cNvPr id="10" name="כותרת משנה 2"/>
          <p:cNvSpPr txBox="1">
            <a:spLocks/>
          </p:cNvSpPr>
          <p:nvPr/>
        </p:nvSpPr>
        <p:spPr>
          <a:xfrm>
            <a:off x="1764000" y="320240"/>
            <a:ext cx="9149255" cy="85960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228600" marR="0" lvl="0" indent="-22860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הכנת ארוחת בוקר – מספר 1</a:t>
            </a:r>
            <a:endParaRPr kumimoji="0" lang="he-IL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David" pitchFamily="2" charset="-79"/>
            </a:endParaRPr>
          </a:p>
        </p:txBody>
      </p:sp>
      <p:sp>
        <p:nvSpPr>
          <p:cNvPr id="13" name="כותרת משנה 2"/>
          <p:cNvSpPr txBox="1">
            <a:spLocks/>
          </p:cNvSpPr>
          <p:nvPr/>
        </p:nvSpPr>
        <p:spPr>
          <a:xfrm>
            <a:off x="3123210" y="1292882"/>
            <a:ext cx="8744537" cy="210345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228600" marR="0" lvl="0" indent="-22860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2400" dirty="0" smtClean="0">
                <a:cs typeface="David" pitchFamily="2" charset="-79"/>
              </a:rPr>
              <a:t>בכל בבוקר אני נכנסת למטבח ומבצעת את הפעולות הבאות:</a:t>
            </a:r>
          </a:p>
          <a:p>
            <a:pPr marL="228600" marR="0" lvl="0" indent="-22860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2400" dirty="0" smtClean="0">
                <a:cs typeface="David" pitchFamily="2" charset="-79"/>
              </a:rPr>
              <a:t>פותחת את המקרר, מוציאה קרטון חלב ומניחה על השולחן.</a:t>
            </a:r>
          </a:p>
          <a:p>
            <a:pPr marL="228600" marR="0" lvl="0" indent="-22860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2400" dirty="0" smtClean="0">
                <a:cs typeface="David" pitchFamily="2" charset="-79"/>
              </a:rPr>
              <a:t>ניגשת לארון השרות, שולפת קופסת קורנפלקס ומניחה גם אותה על השולחן.</a:t>
            </a:r>
          </a:p>
          <a:p>
            <a:pPr marL="228600" marR="0" lvl="0" indent="-22860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2400" dirty="0" smtClean="0">
                <a:cs typeface="David" pitchFamily="2" charset="-79"/>
              </a:rPr>
              <a:t>מוסיפה לשולחן צלוחית מהארון וכפית מהמגרה בתוכה.</a:t>
            </a:r>
          </a:p>
          <a:p>
            <a:pPr marL="228600" marR="0" lvl="0" indent="-22860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David" pitchFamily="2" charset="-79"/>
            </a:endParaRPr>
          </a:p>
        </p:txBody>
      </p:sp>
      <p:pic>
        <p:nvPicPr>
          <p:cNvPr id="15" name="תמונה 14" descr="מקרר.gif">
            <a:hlinkClick r:id="rId8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4592" y="504976"/>
            <a:ext cx="2365581" cy="2618087"/>
          </a:xfrm>
          <a:prstGeom prst="rect">
            <a:avLst/>
          </a:prstGeom>
        </p:spPr>
      </p:pic>
      <p:pic>
        <p:nvPicPr>
          <p:cNvPr id="16" name="תמונה 15" descr="kitchen-room.jpg">
            <a:hlinkClick r:id="rId10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782938" y="3139717"/>
            <a:ext cx="4940510" cy="3712388"/>
          </a:xfrm>
          <a:prstGeom prst="rect">
            <a:avLst/>
          </a:prstGeom>
        </p:spPr>
      </p:pic>
      <p:sp>
        <p:nvSpPr>
          <p:cNvPr id="18" name="מציין מיקום של כותרת תחתונה 35"/>
          <p:cNvSpPr>
            <a:spLocks noGrp="1"/>
          </p:cNvSpPr>
          <p:nvPr>
            <p:ph type="ftr" sz="quarter" idx="11"/>
          </p:nvPr>
        </p:nvSpPr>
        <p:spPr>
          <a:xfrm>
            <a:off x="42532" y="6592186"/>
            <a:ext cx="2679405" cy="265814"/>
          </a:xfrm>
        </p:spPr>
        <p:txBody>
          <a:bodyPr/>
          <a:lstStyle/>
          <a:p>
            <a:r>
              <a:rPr lang="he-IL" sz="1400" b="1" dirty="0" smtClean="0">
                <a:solidFill>
                  <a:srgbClr val="FF3300"/>
                </a:solidFill>
              </a:rPr>
              <a:t>© כל הזכויות שמורות לדפנה </a:t>
            </a:r>
            <a:r>
              <a:rPr lang="he-IL" sz="1400" b="1" dirty="0" err="1" smtClean="0">
                <a:solidFill>
                  <a:srgbClr val="FF3300"/>
                </a:solidFill>
              </a:rPr>
              <a:t>מינסטר</a:t>
            </a:r>
            <a:endParaRPr lang="he-IL" sz="14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84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משנה 2"/>
          <p:cNvSpPr txBox="1">
            <a:spLocks/>
          </p:cNvSpPr>
          <p:nvPr/>
        </p:nvSpPr>
        <p:spPr>
          <a:xfrm>
            <a:off x="1764000" y="320240"/>
            <a:ext cx="9149255" cy="85960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228600" marR="0" lvl="0" indent="-22860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הכנת ארוחת בוקר – מספר 2</a:t>
            </a:r>
            <a:endParaRPr kumimoji="0" lang="he-IL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David" pitchFamily="2" charset="-79"/>
            </a:endParaRPr>
          </a:p>
        </p:txBody>
      </p:sp>
      <p:sp>
        <p:nvSpPr>
          <p:cNvPr id="13" name="כותרת משנה 2"/>
          <p:cNvSpPr txBox="1">
            <a:spLocks/>
          </p:cNvSpPr>
          <p:nvPr/>
        </p:nvSpPr>
        <p:spPr>
          <a:xfrm>
            <a:off x="655094" y="1292882"/>
            <a:ext cx="11212654" cy="210345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228600" marR="0" lvl="0" indent="-22860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2400" dirty="0" smtClean="0">
                <a:cs typeface="David" pitchFamily="2" charset="-79"/>
              </a:rPr>
              <a:t>בכל בבוקר אני נכנסת למטבח ומבצעת את הפעולות הבאות:</a:t>
            </a:r>
          </a:p>
          <a:p>
            <a:pPr marL="228600" marR="0" lvl="0" indent="-22860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2400" dirty="0" smtClean="0">
                <a:cs typeface="David" pitchFamily="2" charset="-79"/>
              </a:rPr>
              <a:t>ניגשת לארון השרות, שולפת קופסה מוכנה בשם "הפסקת אוכל".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he-IL" sz="2400" dirty="0" smtClean="0">
                <a:cs typeface="David" pitchFamily="2" charset="-79"/>
              </a:rPr>
              <a:t> המכילה: חלב בקרטון, קורנפלקס בשקית, צלוחית וכפית בתוכה.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he-IL" sz="2400" dirty="0" smtClean="0">
                <a:cs typeface="David" pitchFamily="2" charset="-79"/>
              </a:rPr>
              <a:t>ומניחה אותה על השולחן.</a:t>
            </a:r>
          </a:p>
          <a:p>
            <a:pPr marL="228600" marR="0" lvl="0" indent="-22860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David" pitchFamily="2" charset="-79"/>
            </a:endParaRPr>
          </a:p>
        </p:txBody>
      </p:sp>
      <p:pic>
        <p:nvPicPr>
          <p:cNvPr id="16" name="תמונה 15" descr="kitchen-room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2938" y="3139717"/>
            <a:ext cx="4940510" cy="3712388"/>
          </a:xfrm>
          <a:prstGeom prst="rect">
            <a:avLst/>
          </a:prstGeom>
        </p:spPr>
      </p:pic>
      <p:grpSp>
        <p:nvGrpSpPr>
          <p:cNvPr id="18" name="קבוצה 17"/>
          <p:cNvGrpSpPr/>
          <p:nvPr/>
        </p:nvGrpSpPr>
        <p:grpSpPr>
          <a:xfrm>
            <a:off x="601757" y="2701078"/>
            <a:ext cx="4307460" cy="3610997"/>
            <a:chOff x="601757" y="2701078"/>
            <a:chExt cx="4307460" cy="3610997"/>
          </a:xfrm>
        </p:grpSpPr>
        <p:pic>
          <p:nvPicPr>
            <p:cNvPr id="5" name="תמונה 4">
              <a:hlinkClick r:id="rId4"/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57" y="3627185"/>
              <a:ext cx="4307460" cy="2684890"/>
            </a:xfrm>
            <a:prstGeom prst="rect">
              <a:avLst/>
            </a:prstGeom>
          </p:spPr>
        </p:pic>
        <p:pic>
          <p:nvPicPr>
            <p:cNvPr id="17" name="תמונה 16" descr="CornFlax Box all 2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04467" y="2701078"/>
              <a:ext cx="1265416" cy="1166994"/>
            </a:xfrm>
            <a:prstGeom prst="roundRect">
              <a:avLst/>
            </a:prstGeom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softEdge rad="112500"/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</p:grpSp>
      <p:sp>
        <p:nvSpPr>
          <p:cNvPr id="20" name="מציין מיקום של כותרת תחתונה 35"/>
          <p:cNvSpPr>
            <a:spLocks noGrp="1"/>
          </p:cNvSpPr>
          <p:nvPr>
            <p:ph type="ftr" sz="quarter" idx="11"/>
          </p:nvPr>
        </p:nvSpPr>
        <p:spPr>
          <a:xfrm>
            <a:off x="42532" y="6592186"/>
            <a:ext cx="2679405" cy="265814"/>
          </a:xfrm>
        </p:spPr>
        <p:txBody>
          <a:bodyPr/>
          <a:lstStyle/>
          <a:p>
            <a:r>
              <a:rPr lang="he-IL" sz="1400" b="1" dirty="0" smtClean="0">
                <a:solidFill>
                  <a:srgbClr val="FF3300"/>
                </a:solidFill>
              </a:rPr>
              <a:t>© כל הזכויות שמורות לדפנה </a:t>
            </a:r>
            <a:r>
              <a:rPr lang="he-IL" sz="1400" b="1" dirty="0" err="1" smtClean="0">
                <a:solidFill>
                  <a:srgbClr val="FF3300"/>
                </a:solidFill>
              </a:rPr>
              <a:t>מינסטר</a:t>
            </a:r>
            <a:endParaRPr lang="he-IL" sz="14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84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קבוצה 16"/>
          <p:cNvGrpSpPr/>
          <p:nvPr/>
        </p:nvGrpSpPr>
        <p:grpSpPr>
          <a:xfrm>
            <a:off x="7727776" y="3109923"/>
            <a:ext cx="4307460" cy="3596311"/>
            <a:chOff x="601757" y="2715764"/>
            <a:chExt cx="4307460" cy="3596311"/>
          </a:xfrm>
        </p:grpSpPr>
        <p:pic>
          <p:nvPicPr>
            <p:cNvPr id="5" name="תמונה 4">
              <a:hlinkClick r:id="rId2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57" y="3627185"/>
              <a:ext cx="4307460" cy="2684890"/>
            </a:xfrm>
            <a:prstGeom prst="rect">
              <a:avLst/>
            </a:prstGeom>
          </p:spPr>
        </p:pic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8494" y="3048090"/>
              <a:ext cx="633648" cy="810820"/>
            </a:xfrm>
            <a:prstGeom prst="rect">
              <a:avLst/>
            </a:prstGeom>
            <a:effectLst>
              <a:glow rad="127000">
                <a:schemeClr val="accent1"/>
              </a:glow>
              <a:outerShdw blurRad="50800" dist="38100" dir="2700000" algn="tl" rotWithShape="0">
                <a:prstClr val="black">
                  <a:alpha val="52000"/>
                </a:prstClr>
              </a:outerShdw>
            </a:effectLst>
          </p:spPr>
        </p:pic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0956" y="2715764"/>
              <a:ext cx="1454466" cy="1243746"/>
            </a:xfrm>
            <a:prstGeom prst="rect">
              <a:avLst/>
            </a:prstGeom>
          </p:spPr>
        </p:pic>
        <p:pic>
          <p:nvPicPr>
            <p:cNvPr id="11" name="תמונה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3402" y="3656204"/>
              <a:ext cx="632128" cy="405410"/>
            </a:xfrm>
            <a:prstGeom prst="rect">
              <a:avLst/>
            </a:prstGeom>
            <a:effectLst>
              <a:glow rad="127000">
                <a:schemeClr val="accent1"/>
              </a:glow>
            </a:effectLst>
          </p:spPr>
        </p:pic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4967" y="3370546"/>
              <a:ext cx="591001" cy="513275"/>
            </a:xfrm>
            <a:prstGeom prst="rect">
              <a:avLst/>
            </a:prstGeom>
          </p:spPr>
        </p:pic>
      </p:grpSp>
      <p:sp>
        <p:nvSpPr>
          <p:cNvPr id="10" name="כותרת משנה 2"/>
          <p:cNvSpPr txBox="1">
            <a:spLocks/>
          </p:cNvSpPr>
          <p:nvPr/>
        </p:nvSpPr>
        <p:spPr>
          <a:xfrm>
            <a:off x="1646095" y="484128"/>
            <a:ext cx="9149255" cy="167942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228600" marR="0" lvl="0" indent="-22860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הכנת ארוחת בוקר – מספר 1</a:t>
            </a:r>
          </a:p>
          <a:p>
            <a:pPr marL="216000" marR="0" lvl="0" indent="-22860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בניית הפעולה</a:t>
            </a:r>
            <a:endParaRPr kumimoji="0" lang="he-IL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David" pitchFamily="2" charset="-79"/>
            </a:endParaRPr>
          </a:p>
        </p:txBody>
      </p:sp>
      <p:sp>
        <p:nvSpPr>
          <p:cNvPr id="14" name="כותרת משנה 2"/>
          <p:cNvSpPr txBox="1">
            <a:spLocks/>
          </p:cNvSpPr>
          <p:nvPr/>
        </p:nvSpPr>
        <p:spPr>
          <a:xfrm>
            <a:off x="299546" y="2349315"/>
            <a:ext cx="11457844" cy="43668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David" pitchFamily="2" charset="-79"/>
              </a:rPr>
              <a:t>public  static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 </a:t>
            </a: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צ</a:t>
            </a:r>
            <a:r>
              <a:rPr kumimoji="0" lang="he-I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לוחית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  </a:t>
            </a:r>
            <a:r>
              <a:rPr kumimoji="0" lang="he-I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 </a:t>
            </a:r>
            <a:r>
              <a:rPr kumimoji="0" lang="he-I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הכן</a:t>
            </a:r>
            <a:r>
              <a:rPr kumimoji="0" lang="he-IL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א</a:t>
            </a:r>
            <a:r>
              <a:rPr kumimoji="0" lang="he-I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רוחה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( </a:t>
            </a:r>
            <a:r>
              <a:rPr lang="he-IL" sz="2800" b="1" noProof="0" dirty="0" smtClean="0">
                <a:cs typeface="David" pitchFamily="2" charset="-79"/>
              </a:rPr>
              <a:t>חלב</a:t>
            </a:r>
            <a:r>
              <a:rPr lang="en-US" sz="2800" b="1" noProof="0" dirty="0" smtClean="0">
                <a:cs typeface="David" pitchFamily="2" charset="-79"/>
              </a:rPr>
              <a:t> , </a:t>
            </a:r>
            <a:r>
              <a:rPr lang="he-IL" sz="2800" b="1" noProof="0" dirty="0" smtClean="0">
                <a:cs typeface="David" pitchFamily="2" charset="-79"/>
              </a:rPr>
              <a:t>קורנפלקס</a:t>
            </a:r>
            <a:r>
              <a:rPr lang="en-US" sz="2800" b="1" noProof="0" dirty="0" smtClean="0">
                <a:cs typeface="David" pitchFamily="2" charset="-79"/>
              </a:rPr>
              <a:t> , </a:t>
            </a:r>
            <a:r>
              <a:rPr lang="he-IL" sz="2800" b="1" noProof="0" dirty="0" smtClean="0">
                <a:cs typeface="David" pitchFamily="2" charset="-79"/>
              </a:rPr>
              <a:t>צלוחית</a:t>
            </a:r>
            <a:r>
              <a:rPr lang="en-US" sz="2800" b="1" noProof="0" dirty="0" smtClean="0">
                <a:cs typeface="David" pitchFamily="2" charset="-79"/>
              </a:rPr>
              <a:t> , </a:t>
            </a:r>
            <a:r>
              <a:rPr lang="he-IL" sz="2800" b="1" noProof="0" dirty="0" smtClean="0">
                <a:cs typeface="David" pitchFamily="2" charset="-79"/>
              </a:rPr>
              <a:t>כפית</a:t>
            </a:r>
            <a:r>
              <a:rPr lang="en-US" sz="2800" b="1" noProof="0" dirty="0" smtClean="0">
                <a:cs typeface="David" pitchFamily="2" charset="-79"/>
              </a:rPr>
              <a:t> 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{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 smtClean="0">
                <a:cs typeface="David" pitchFamily="2" charset="-79"/>
              </a:rPr>
              <a:t>		</a:t>
            </a:r>
            <a:r>
              <a:rPr lang="he-IL" sz="2800" b="1" dirty="0" smtClean="0">
                <a:cs typeface="David" pitchFamily="2" charset="-79"/>
              </a:rPr>
              <a:t> </a:t>
            </a:r>
            <a:r>
              <a:rPr lang="he-IL" sz="2800" dirty="0" smtClean="0">
                <a:cs typeface="David" pitchFamily="2" charset="-79"/>
              </a:rPr>
              <a:t>( קורנפלקס , צלוחית )  השמת</a:t>
            </a:r>
            <a:r>
              <a:rPr lang="he-IL" sz="3200" b="1" dirty="0" smtClean="0">
                <a:cs typeface="David" pitchFamily="2" charset="-79"/>
              </a:rPr>
              <a:t>30</a:t>
            </a:r>
            <a:r>
              <a:rPr lang="he-IL" sz="2800" dirty="0" smtClean="0">
                <a:cs typeface="David" pitchFamily="2" charset="-79"/>
              </a:rPr>
              <a:t>גרם</a:t>
            </a:r>
            <a:r>
              <a:rPr lang="he-IL" sz="3600" b="1" dirty="0" smtClean="0">
                <a:cs typeface="David" pitchFamily="2" charset="-79"/>
              </a:rPr>
              <a:t>ק</a:t>
            </a:r>
            <a:r>
              <a:rPr lang="he-IL" sz="2800" dirty="0" smtClean="0">
                <a:cs typeface="David" pitchFamily="2" charset="-79"/>
              </a:rPr>
              <a:t>ורנפלקס</a:t>
            </a:r>
            <a:r>
              <a:rPr lang="en-US" sz="2800" b="1" dirty="0" smtClean="0">
                <a:cs typeface="David" pitchFamily="2" charset="-79"/>
              </a:rPr>
              <a:t>;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 smtClean="0">
                <a:cs typeface="David" pitchFamily="2" charset="-79"/>
              </a:rPr>
              <a:t>		</a:t>
            </a:r>
            <a:r>
              <a:rPr lang="he-IL" sz="2800" dirty="0" err="1" smtClean="0">
                <a:cs typeface="David" pitchFamily="2" charset="-79"/>
              </a:rPr>
              <a:t>הוספת</a:t>
            </a:r>
            <a:r>
              <a:rPr lang="he-IL" sz="3600" b="1" dirty="0" err="1" smtClean="0">
                <a:cs typeface="David" pitchFamily="2" charset="-79"/>
              </a:rPr>
              <a:t>ח</a:t>
            </a:r>
            <a:r>
              <a:rPr lang="he-IL" sz="2800" dirty="0" err="1" smtClean="0">
                <a:cs typeface="David" pitchFamily="2" charset="-79"/>
              </a:rPr>
              <a:t>לב</a:t>
            </a:r>
            <a:r>
              <a:rPr lang="en-US" sz="2800" b="1" dirty="0" smtClean="0">
                <a:cs typeface="David" pitchFamily="2" charset="-79"/>
              </a:rPr>
              <a:t> </a:t>
            </a:r>
            <a:r>
              <a:rPr lang="he-IL" sz="2800" dirty="0" smtClean="0">
                <a:cs typeface="David" pitchFamily="2" charset="-79"/>
              </a:rPr>
              <a:t>( חלב , צלוחית ) </a:t>
            </a:r>
            <a:r>
              <a:rPr lang="en-US" sz="2800" dirty="0" smtClean="0">
                <a:cs typeface="David" pitchFamily="2" charset="-79"/>
              </a:rPr>
              <a:t> ;</a:t>
            </a:r>
          </a:p>
          <a:p>
            <a:pPr marL="22860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 smtClean="0">
                <a:cs typeface="David" pitchFamily="2" charset="-79"/>
              </a:rPr>
              <a:t>		</a:t>
            </a:r>
            <a:r>
              <a:rPr lang="he-IL" sz="2800" dirty="0" err="1" smtClean="0">
                <a:cs typeface="David" pitchFamily="2" charset="-79"/>
              </a:rPr>
              <a:t>הוספת</a:t>
            </a:r>
            <a:r>
              <a:rPr lang="he-IL" sz="3600" b="1" dirty="0" err="1" smtClean="0">
                <a:cs typeface="David" pitchFamily="2" charset="-79"/>
              </a:rPr>
              <a:t>כ</a:t>
            </a:r>
            <a:r>
              <a:rPr lang="he-IL" sz="2800" dirty="0" err="1" smtClean="0">
                <a:cs typeface="David" pitchFamily="2" charset="-79"/>
              </a:rPr>
              <a:t>פית</a:t>
            </a:r>
            <a:r>
              <a:rPr lang="en-US" sz="2800" b="1" dirty="0" smtClean="0">
                <a:cs typeface="David" pitchFamily="2" charset="-79"/>
              </a:rPr>
              <a:t> </a:t>
            </a:r>
            <a:r>
              <a:rPr lang="he-IL" sz="2800" dirty="0" smtClean="0">
                <a:cs typeface="David" pitchFamily="2" charset="-79"/>
              </a:rPr>
              <a:t>( צלוחית , כפית ) </a:t>
            </a:r>
            <a:r>
              <a:rPr lang="en-US" sz="2800" dirty="0" smtClean="0">
                <a:cs typeface="David" pitchFamily="2" charset="-79"/>
              </a:rPr>
              <a:t> ;</a:t>
            </a:r>
          </a:p>
          <a:p>
            <a:pPr marL="22860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3200" b="1" dirty="0" smtClean="0"/>
              <a:t>		</a:t>
            </a:r>
            <a:r>
              <a:rPr lang="en-US" sz="2800" b="1" dirty="0" smtClean="0">
                <a:latin typeface="Times New Roman" pitchFamily="18" charset="0"/>
                <a:cs typeface="David" pitchFamily="2" charset="-79"/>
              </a:rPr>
              <a:t>return </a:t>
            </a:r>
            <a:r>
              <a:rPr lang="en-US" sz="3200" b="1" dirty="0" smtClean="0"/>
              <a:t> </a:t>
            </a:r>
            <a:r>
              <a:rPr lang="he-IL" sz="2800" dirty="0" smtClean="0">
                <a:cs typeface="David" pitchFamily="2" charset="-79"/>
              </a:rPr>
              <a:t>צלוחית</a:t>
            </a:r>
            <a:r>
              <a:rPr lang="en-US" sz="2800" dirty="0" smtClean="0">
                <a:cs typeface="David" pitchFamily="2" charset="-79"/>
              </a:rPr>
              <a:t> ;</a:t>
            </a:r>
            <a:endParaRPr lang="he-IL" sz="2800" dirty="0" smtClean="0">
              <a:cs typeface="David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noProof="0" dirty="0" smtClean="0">
                <a:cs typeface="David" pitchFamily="2" charset="-79"/>
              </a:rPr>
              <a:t>}</a:t>
            </a: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cs typeface="David" pitchFamily="2" charset="-79"/>
            </a:endParaRPr>
          </a:p>
        </p:txBody>
      </p:sp>
      <p:sp>
        <p:nvSpPr>
          <p:cNvPr id="19" name="מציין מיקום של כותרת תחתונה 35"/>
          <p:cNvSpPr>
            <a:spLocks noGrp="1"/>
          </p:cNvSpPr>
          <p:nvPr>
            <p:ph type="ftr" sz="quarter" idx="11"/>
          </p:nvPr>
        </p:nvSpPr>
        <p:spPr>
          <a:xfrm>
            <a:off x="42532" y="6564890"/>
            <a:ext cx="2679405" cy="265814"/>
          </a:xfrm>
        </p:spPr>
        <p:txBody>
          <a:bodyPr/>
          <a:lstStyle/>
          <a:p>
            <a:r>
              <a:rPr lang="he-IL" sz="1400" b="1" dirty="0" smtClean="0">
                <a:solidFill>
                  <a:srgbClr val="FF3300"/>
                </a:solidFill>
              </a:rPr>
              <a:t>© כל הזכויות שמורות לדפנה </a:t>
            </a:r>
            <a:r>
              <a:rPr lang="he-IL" sz="1400" b="1" dirty="0" err="1" smtClean="0">
                <a:solidFill>
                  <a:srgbClr val="FF3300"/>
                </a:solidFill>
              </a:rPr>
              <a:t>מינסטר</a:t>
            </a:r>
            <a:endParaRPr lang="he-IL" sz="14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84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משנה 2"/>
          <p:cNvSpPr txBox="1">
            <a:spLocks/>
          </p:cNvSpPr>
          <p:nvPr/>
        </p:nvSpPr>
        <p:spPr>
          <a:xfrm>
            <a:off x="1646095" y="484128"/>
            <a:ext cx="9149255" cy="167942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228600" marR="0" lvl="0" indent="-22860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הכנת ארוחת בוקר – מספר 2</a:t>
            </a:r>
          </a:p>
          <a:p>
            <a:pPr marL="216000" marR="0" lvl="0" indent="-22860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בניית הפעולה</a:t>
            </a:r>
            <a:endParaRPr kumimoji="0" lang="he-IL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David" pitchFamily="2" charset="-79"/>
            </a:endParaRPr>
          </a:p>
        </p:txBody>
      </p:sp>
      <p:sp>
        <p:nvSpPr>
          <p:cNvPr id="14" name="כותרת משנה 2"/>
          <p:cNvSpPr txBox="1">
            <a:spLocks/>
          </p:cNvSpPr>
          <p:nvPr/>
        </p:nvSpPr>
        <p:spPr>
          <a:xfrm>
            <a:off x="299546" y="2349315"/>
            <a:ext cx="6416564" cy="436680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David" pitchFamily="2" charset="-79"/>
              </a:rPr>
              <a:t>public  </a:t>
            </a: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צ</a:t>
            </a:r>
            <a:r>
              <a:rPr kumimoji="0" lang="he-I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לוחית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  </a:t>
            </a:r>
            <a:r>
              <a:rPr kumimoji="0" lang="he-I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 </a:t>
            </a:r>
            <a:r>
              <a:rPr kumimoji="0" lang="he-I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הכן</a:t>
            </a:r>
            <a:r>
              <a:rPr kumimoji="0" lang="he-IL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א</a:t>
            </a:r>
            <a:r>
              <a:rPr kumimoji="0" lang="he-I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רוחה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( </a:t>
            </a:r>
            <a:r>
              <a:rPr lang="en-US" sz="2800" b="1" noProof="0" dirty="0" smtClean="0">
                <a:cs typeface="David" pitchFamily="2" charset="-79"/>
              </a:rPr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cs typeface="David" pitchFamily="2" charset="-79"/>
              </a:rPr>
              <a:t>{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 smtClean="0">
                <a:cs typeface="David" pitchFamily="2" charset="-79"/>
              </a:rPr>
              <a:t>		this.</a:t>
            </a:r>
            <a:r>
              <a:rPr lang="he-IL" sz="2800" b="1" dirty="0" smtClean="0">
                <a:cs typeface="David" pitchFamily="2" charset="-79"/>
              </a:rPr>
              <a:t> </a:t>
            </a:r>
            <a:r>
              <a:rPr lang="he-IL" sz="2800" dirty="0" smtClean="0">
                <a:cs typeface="David" pitchFamily="2" charset="-79"/>
              </a:rPr>
              <a:t>( ) השמת</a:t>
            </a:r>
            <a:r>
              <a:rPr lang="he-IL" sz="3200" b="1" dirty="0" smtClean="0">
                <a:cs typeface="David" pitchFamily="2" charset="-79"/>
              </a:rPr>
              <a:t>30</a:t>
            </a:r>
            <a:r>
              <a:rPr lang="he-IL" sz="2800" dirty="0" smtClean="0">
                <a:cs typeface="David" pitchFamily="2" charset="-79"/>
              </a:rPr>
              <a:t>גרם</a:t>
            </a:r>
            <a:r>
              <a:rPr lang="he-IL" sz="3600" b="1" dirty="0" smtClean="0">
                <a:cs typeface="David" pitchFamily="2" charset="-79"/>
              </a:rPr>
              <a:t>ק</a:t>
            </a:r>
            <a:r>
              <a:rPr lang="he-IL" sz="2800" dirty="0" smtClean="0">
                <a:cs typeface="David" pitchFamily="2" charset="-79"/>
              </a:rPr>
              <a:t>ורנפלקס</a:t>
            </a:r>
            <a:r>
              <a:rPr lang="en-US" sz="2800" b="1" dirty="0" smtClean="0">
                <a:cs typeface="David" pitchFamily="2" charset="-79"/>
              </a:rPr>
              <a:t>;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 smtClean="0">
                <a:cs typeface="David" pitchFamily="2" charset="-79"/>
              </a:rPr>
              <a:t>		this.</a:t>
            </a:r>
            <a:r>
              <a:rPr lang="he-IL" sz="2800" dirty="0" err="1" smtClean="0">
                <a:cs typeface="David" pitchFamily="2" charset="-79"/>
              </a:rPr>
              <a:t>הוספת</a:t>
            </a:r>
            <a:r>
              <a:rPr lang="he-IL" sz="3600" b="1" dirty="0" err="1" smtClean="0">
                <a:cs typeface="David" pitchFamily="2" charset="-79"/>
              </a:rPr>
              <a:t>ח</a:t>
            </a:r>
            <a:r>
              <a:rPr lang="he-IL" sz="2800" dirty="0" err="1" smtClean="0">
                <a:cs typeface="David" pitchFamily="2" charset="-79"/>
              </a:rPr>
              <a:t>לב</a:t>
            </a:r>
            <a:r>
              <a:rPr lang="en-US" sz="2800" b="1" dirty="0" smtClean="0">
                <a:cs typeface="David" pitchFamily="2" charset="-79"/>
              </a:rPr>
              <a:t> </a:t>
            </a:r>
            <a:r>
              <a:rPr lang="he-IL" sz="2800" dirty="0" smtClean="0">
                <a:cs typeface="David" pitchFamily="2" charset="-79"/>
              </a:rPr>
              <a:t>( ) </a:t>
            </a:r>
            <a:r>
              <a:rPr lang="en-US" sz="2800" dirty="0" smtClean="0">
                <a:cs typeface="David" pitchFamily="2" charset="-79"/>
              </a:rPr>
              <a:t> ;</a:t>
            </a:r>
          </a:p>
          <a:p>
            <a:pPr marL="22860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 smtClean="0">
                <a:cs typeface="David" pitchFamily="2" charset="-79"/>
              </a:rPr>
              <a:t>		this.</a:t>
            </a:r>
            <a:r>
              <a:rPr lang="he-IL" sz="2800" dirty="0" err="1" smtClean="0">
                <a:cs typeface="David" pitchFamily="2" charset="-79"/>
              </a:rPr>
              <a:t>הוספת</a:t>
            </a:r>
            <a:r>
              <a:rPr lang="he-IL" sz="3600" b="1" dirty="0" err="1" smtClean="0">
                <a:cs typeface="David" pitchFamily="2" charset="-79"/>
              </a:rPr>
              <a:t>כ</a:t>
            </a:r>
            <a:r>
              <a:rPr lang="he-IL" sz="2800" dirty="0" err="1" smtClean="0">
                <a:cs typeface="David" pitchFamily="2" charset="-79"/>
              </a:rPr>
              <a:t>פית</a:t>
            </a:r>
            <a:r>
              <a:rPr lang="en-US" sz="2800" b="1" dirty="0" smtClean="0">
                <a:cs typeface="David" pitchFamily="2" charset="-79"/>
              </a:rPr>
              <a:t> </a:t>
            </a:r>
            <a:r>
              <a:rPr lang="he-IL" sz="2800" dirty="0" smtClean="0">
                <a:cs typeface="David" pitchFamily="2" charset="-79"/>
              </a:rPr>
              <a:t>( ) </a:t>
            </a:r>
            <a:r>
              <a:rPr lang="en-US" sz="2800" dirty="0" smtClean="0">
                <a:cs typeface="David" pitchFamily="2" charset="-79"/>
              </a:rPr>
              <a:t> ;</a:t>
            </a:r>
          </a:p>
          <a:p>
            <a:pPr marL="22860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sz="3200" b="1" dirty="0" smtClean="0"/>
              <a:t>		</a:t>
            </a:r>
            <a:r>
              <a:rPr lang="en-US" sz="2800" b="1" dirty="0" smtClean="0">
                <a:latin typeface="Times New Roman" pitchFamily="18" charset="0"/>
                <a:cs typeface="David" pitchFamily="2" charset="-79"/>
              </a:rPr>
              <a:t>return </a:t>
            </a:r>
            <a:r>
              <a:rPr lang="en-US" sz="3200" b="1" dirty="0" smtClean="0"/>
              <a:t> </a:t>
            </a:r>
            <a:r>
              <a:rPr lang="he-IL" sz="2800" dirty="0" smtClean="0">
                <a:cs typeface="David" pitchFamily="2" charset="-79"/>
              </a:rPr>
              <a:t>צלוחית</a:t>
            </a:r>
            <a:r>
              <a:rPr lang="en-US" sz="2800" dirty="0" smtClean="0">
                <a:cs typeface="David" pitchFamily="2" charset="-79"/>
              </a:rPr>
              <a:t> ;</a:t>
            </a:r>
            <a:endParaRPr lang="he-IL" sz="2800" dirty="0" smtClean="0">
              <a:cs typeface="David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noProof="0" dirty="0" smtClean="0">
                <a:cs typeface="David" pitchFamily="2" charset="-79"/>
              </a:rPr>
              <a:t>}</a:t>
            </a: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cs typeface="David" pitchFamily="2" charset="-79"/>
            </a:endParaRPr>
          </a:p>
        </p:txBody>
      </p:sp>
      <p:pic>
        <p:nvPicPr>
          <p:cNvPr id="15" name="תמונה 1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773" y="4046982"/>
            <a:ext cx="4307460" cy="2684890"/>
          </a:xfrm>
          <a:prstGeom prst="rect">
            <a:avLst/>
          </a:prstGeom>
        </p:spPr>
      </p:pic>
      <p:pic>
        <p:nvPicPr>
          <p:cNvPr id="17" name="תמונה 16" descr="CornFlax Box 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301655" y="2501515"/>
            <a:ext cx="1631239" cy="1790974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18" name="מלבן מעוגל 17"/>
          <p:cNvSpPr/>
          <p:nvPr/>
        </p:nvSpPr>
        <p:spPr>
          <a:xfrm>
            <a:off x="4367048" y="4209394"/>
            <a:ext cx="3026980" cy="24121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cs typeface="David" pitchFamily="2" charset="-79"/>
              </a:rPr>
              <a:t>התכונות הן:</a:t>
            </a:r>
          </a:p>
          <a:p>
            <a:pPr algn="ctr" rtl="0"/>
            <a:r>
              <a:rPr lang="en-US" dirty="0" smtClean="0">
                <a:cs typeface="David" pitchFamily="2" charset="-79"/>
              </a:rPr>
              <a:t>this.</a:t>
            </a:r>
            <a:r>
              <a:rPr lang="he-IL" dirty="0" err="1" smtClean="0">
                <a:cs typeface="David" pitchFamily="2" charset="-79"/>
              </a:rPr>
              <a:t>קרטון</a:t>
            </a:r>
            <a:r>
              <a:rPr lang="he-IL" sz="2400" dirty="0" err="1" smtClean="0">
                <a:cs typeface="David" pitchFamily="2" charset="-79"/>
              </a:rPr>
              <a:t>ח</a:t>
            </a:r>
            <a:r>
              <a:rPr lang="he-IL" dirty="0" err="1" smtClean="0">
                <a:cs typeface="David" pitchFamily="2" charset="-79"/>
              </a:rPr>
              <a:t>לב</a:t>
            </a:r>
            <a:endParaRPr lang="en-US" dirty="0" smtClean="0">
              <a:cs typeface="David" pitchFamily="2" charset="-79"/>
            </a:endParaRPr>
          </a:p>
          <a:p>
            <a:pPr algn="ctr" rtl="0"/>
            <a:r>
              <a:rPr lang="en-US" dirty="0" smtClean="0">
                <a:cs typeface="David" pitchFamily="2" charset="-79"/>
              </a:rPr>
              <a:t>this.</a:t>
            </a:r>
            <a:r>
              <a:rPr lang="he-IL" dirty="0" err="1" smtClean="0">
                <a:cs typeface="David" pitchFamily="2" charset="-79"/>
              </a:rPr>
              <a:t>שקית</a:t>
            </a:r>
            <a:r>
              <a:rPr lang="he-IL" sz="2400" dirty="0" err="1" smtClean="0">
                <a:cs typeface="David" pitchFamily="2" charset="-79"/>
              </a:rPr>
              <a:t>ק</a:t>
            </a:r>
            <a:r>
              <a:rPr lang="he-IL" dirty="0" err="1" smtClean="0">
                <a:cs typeface="David" pitchFamily="2" charset="-79"/>
              </a:rPr>
              <a:t>ורנפלקס</a:t>
            </a:r>
            <a:endParaRPr lang="he-IL" dirty="0" smtClean="0">
              <a:cs typeface="David" pitchFamily="2" charset="-79"/>
            </a:endParaRPr>
          </a:p>
          <a:p>
            <a:pPr algn="ctr" rtl="0">
              <a:spcBef>
                <a:spcPts val="200"/>
              </a:spcBef>
            </a:pPr>
            <a:r>
              <a:rPr lang="en-US" dirty="0" smtClean="0">
                <a:cs typeface="David" pitchFamily="2" charset="-79"/>
              </a:rPr>
              <a:t>this.</a:t>
            </a:r>
            <a:r>
              <a:rPr lang="he-IL" dirty="0" smtClean="0">
                <a:cs typeface="David" pitchFamily="2" charset="-79"/>
              </a:rPr>
              <a:t>צלוחית</a:t>
            </a:r>
          </a:p>
          <a:p>
            <a:pPr algn="ctr" rtl="0">
              <a:spcBef>
                <a:spcPts val="200"/>
              </a:spcBef>
            </a:pPr>
            <a:r>
              <a:rPr lang="en-US" dirty="0" smtClean="0">
                <a:cs typeface="David" pitchFamily="2" charset="-79"/>
              </a:rPr>
              <a:t>this.</a:t>
            </a:r>
            <a:r>
              <a:rPr lang="he-IL" dirty="0" smtClean="0">
                <a:cs typeface="David" pitchFamily="2" charset="-79"/>
              </a:rPr>
              <a:t>כפית</a:t>
            </a:r>
          </a:p>
          <a:p>
            <a:pPr algn="ctr" rtl="0"/>
            <a:endParaRPr lang="en-US" dirty="0" smtClean="0"/>
          </a:p>
        </p:txBody>
      </p:sp>
      <p:sp>
        <p:nvSpPr>
          <p:cNvPr id="7" name="מציין מיקום של כותרת תחתונה 35"/>
          <p:cNvSpPr>
            <a:spLocks noGrp="1"/>
          </p:cNvSpPr>
          <p:nvPr>
            <p:ph type="ftr" sz="quarter" idx="11"/>
          </p:nvPr>
        </p:nvSpPr>
        <p:spPr>
          <a:xfrm>
            <a:off x="42532" y="6564890"/>
            <a:ext cx="2679405" cy="265814"/>
          </a:xfrm>
        </p:spPr>
        <p:txBody>
          <a:bodyPr/>
          <a:lstStyle/>
          <a:p>
            <a:r>
              <a:rPr lang="he-IL" sz="1400" b="1" dirty="0" smtClean="0">
                <a:solidFill>
                  <a:srgbClr val="FF3300"/>
                </a:solidFill>
              </a:rPr>
              <a:t>© כל הזכויות שמורות לדפנה </a:t>
            </a:r>
            <a:r>
              <a:rPr lang="he-IL" sz="1400" b="1" dirty="0" err="1" smtClean="0">
                <a:solidFill>
                  <a:srgbClr val="FF3300"/>
                </a:solidFill>
              </a:rPr>
              <a:t>מינסטר</a:t>
            </a:r>
            <a:endParaRPr lang="he-IL" sz="14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84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1199" y="740331"/>
            <a:ext cx="10939517" cy="221563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8000" dirty="0" smtClean="0">
                <a:cs typeface="David" pitchFamily="2" charset="-79"/>
              </a:rPr>
              <a:t>מהי כותרת של המצגת </a:t>
            </a:r>
            <a:r>
              <a:rPr lang="he-IL" sz="72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What is the Title ?</a:t>
            </a:r>
            <a:endParaRPr lang="he-IL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11200" y="3749553"/>
            <a:ext cx="10472928" cy="2336692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>
                <a:cs typeface="David" pitchFamily="2" charset="-79"/>
              </a:rPr>
              <a:t>דפנה </a:t>
            </a:r>
            <a:r>
              <a:rPr lang="he-IL" sz="4000" b="1" dirty="0" err="1" smtClean="0">
                <a:cs typeface="David" pitchFamily="2" charset="-79"/>
              </a:rPr>
              <a:t>מינסטר</a:t>
            </a:r>
            <a:r>
              <a:rPr lang="he-IL" sz="4000" b="1" dirty="0" smtClean="0">
                <a:cs typeface="David" pitchFamily="2" charset="-79"/>
              </a:rPr>
              <a:t>  -  </a:t>
            </a:r>
            <a:r>
              <a:rPr lang="en-US" sz="4000" b="1" dirty="0" err="1" smtClean="0">
                <a:cs typeface="David" pitchFamily="2" charset="-79"/>
              </a:rPr>
              <a:t>Dafna</a:t>
            </a:r>
            <a:r>
              <a:rPr lang="en-US" sz="4000" b="1" dirty="0" smtClean="0">
                <a:cs typeface="David" pitchFamily="2" charset="-79"/>
              </a:rPr>
              <a:t> Minster</a:t>
            </a:r>
            <a:endParaRPr lang="he-IL" sz="4000" b="1" dirty="0" smtClean="0">
              <a:cs typeface="David" pitchFamily="2" charset="-79"/>
            </a:endParaRPr>
          </a:p>
          <a:p>
            <a:pPr algn="ctr"/>
            <a:r>
              <a:rPr lang="he-IL" sz="4000" b="1" dirty="0" smtClean="0">
                <a:cs typeface="David" pitchFamily="2" charset="-79"/>
              </a:rPr>
              <a:t>סמינר מורים מובילים</a:t>
            </a:r>
          </a:p>
          <a:p>
            <a:pPr algn="ctr"/>
            <a:r>
              <a:rPr lang="he-IL" sz="4000" b="1" dirty="0" smtClean="0">
                <a:cs typeface="David" pitchFamily="2" charset="-79"/>
              </a:rPr>
              <a:t>תשע"ז  2017</a:t>
            </a:r>
            <a:endParaRPr lang="he-IL" sz="4000" b="1" dirty="0">
              <a:cs typeface="David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5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1199" y="740331"/>
            <a:ext cx="10939517" cy="221563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8000" dirty="0" smtClean="0">
                <a:cs typeface="David" pitchFamily="2" charset="-79"/>
              </a:rPr>
              <a:t>תכניות שרות לעומת אובייקט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Utilities  Vs  Objects</a:t>
            </a:r>
            <a:endParaRPr lang="he-IL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11200" y="3749553"/>
            <a:ext cx="10472928" cy="2336692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>
                <a:cs typeface="David" pitchFamily="2" charset="-79"/>
              </a:rPr>
              <a:t>דפנה </a:t>
            </a:r>
            <a:r>
              <a:rPr lang="he-IL" sz="4000" b="1" dirty="0" err="1" smtClean="0">
                <a:cs typeface="David" pitchFamily="2" charset="-79"/>
              </a:rPr>
              <a:t>מינסטר</a:t>
            </a:r>
            <a:r>
              <a:rPr lang="he-IL" sz="4000" b="1" dirty="0" smtClean="0">
                <a:cs typeface="David" pitchFamily="2" charset="-79"/>
              </a:rPr>
              <a:t>  -  </a:t>
            </a:r>
            <a:r>
              <a:rPr lang="en-US" sz="4000" b="1" dirty="0" err="1" smtClean="0">
                <a:cs typeface="David" pitchFamily="2" charset="-79"/>
              </a:rPr>
              <a:t>Dafna</a:t>
            </a:r>
            <a:r>
              <a:rPr lang="en-US" sz="4000" b="1" dirty="0" smtClean="0">
                <a:cs typeface="David" pitchFamily="2" charset="-79"/>
              </a:rPr>
              <a:t> Minster</a:t>
            </a:r>
            <a:endParaRPr lang="he-IL" sz="4000" b="1" dirty="0" smtClean="0">
              <a:cs typeface="David" pitchFamily="2" charset="-79"/>
            </a:endParaRPr>
          </a:p>
          <a:p>
            <a:pPr algn="ctr"/>
            <a:r>
              <a:rPr lang="he-IL" sz="4000" b="1" dirty="0" smtClean="0">
                <a:cs typeface="David" pitchFamily="2" charset="-79"/>
              </a:rPr>
              <a:t>סמינר מורים מובילים</a:t>
            </a:r>
          </a:p>
          <a:p>
            <a:pPr algn="ctr"/>
            <a:r>
              <a:rPr lang="he-IL" sz="4000" b="1" dirty="0" smtClean="0">
                <a:cs typeface="David" pitchFamily="2" charset="-79"/>
              </a:rPr>
              <a:t>תשע"ז  2017</a:t>
            </a:r>
            <a:endParaRPr lang="he-IL" sz="4000" b="1" dirty="0">
              <a:cs typeface="David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5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01264" y="787197"/>
            <a:ext cx="10515600" cy="701731"/>
          </a:xfrm>
        </p:spPr>
        <p:txBody>
          <a:bodyPr>
            <a:noAutofit/>
          </a:bodyPr>
          <a:lstStyle/>
          <a:p>
            <a:pPr algn="ctr"/>
            <a:r>
              <a:rPr lang="he-IL" sz="6600" b="1" dirty="0" smtClean="0">
                <a:cs typeface="David" pitchFamily="2" charset="-79"/>
              </a:rPr>
              <a:t>ארוחת בוקר  </a:t>
            </a:r>
            <a:r>
              <a:rPr lang="he-IL" sz="6000" b="1" dirty="0" smtClean="0">
                <a:cs typeface="David" pitchFamily="2" charset="-79"/>
              </a:rPr>
              <a:t>-  </a:t>
            </a:r>
            <a:r>
              <a:rPr lang="en-US" sz="6000" b="1" dirty="0" smtClean="0">
                <a:latin typeface="Times New Roman" pitchFamily="18" charset="0"/>
                <a:cs typeface="David" pitchFamily="2" charset="-79"/>
              </a:rPr>
              <a:t>Breakfast</a:t>
            </a:r>
            <a:endParaRPr lang="he-IL" sz="6000" b="1" dirty="0"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4286992" y="1485633"/>
            <a:ext cx="3693225" cy="3358055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7059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7" name="קבוצה 46"/>
          <p:cNvGrpSpPr/>
          <p:nvPr/>
        </p:nvGrpSpPr>
        <p:grpSpPr>
          <a:xfrm>
            <a:off x="4727332" y="1734321"/>
            <a:ext cx="2810297" cy="2920805"/>
            <a:chOff x="4727332" y="1734321"/>
            <a:chExt cx="2810297" cy="2920805"/>
          </a:xfrm>
        </p:grpSpPr>
        <p:sp>
          <p:nvSpPr>
            <p:cNvPr id="6" name="מלבן מעוגל 5"/>
            <p:cNvSpPr/>
            <p:nvPr/>
          </p:nvSpPr>
          <p:spPr>
            <a:xfrm>
              <a:off x="5063639" y="3918857"/>
              <a:ext cx="2109057" cy="736269"/>
            </a:xfrm>
            <a:prstGeom prst="round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main</a:t>
              </a:r>
              <a:endParaRPr lang="he-IL" sz="2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he-IL" sz="2000" dirty="0" smtClean="0"/>
                <a:t>תכנית  ראשית</a:t>
              </a:r>
              <a:endParaRPr lang="he-IL" sz="2000" dirty="0"/>
            </a:p>
          </p:txBody>
        </p:sp>
        <p:sp>
          <p:nvSpPr>
            <p:cNvPr id="7" name="מלבן מעוגל 6"/>
            <p:cNvSpPr/>
            <p:nvPr/>
          </p:nvSpPr>
          <p:spPr>
            <a:xfrm>
              <a:off x="4727332" y="1734321"/>
              <a:ext cx="1293458" cy="1342422"/>
            </a:xfrm>
            <a:prstGeom prst="roundRect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>
                <a:spcAft>
                  <a:spcPts val="600"/>
                </a:spcAft>
              </a:pPr>
              <a:r>
                <a:rPr lang="en-US" sz="24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Object</a:t>
              </a:r>
              <a:endParaRPr lang="he-IL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he-IL" sz="2000" dirty="0" smtClean="0">
                  <a:solidFill>
                    <a:schemeClr val="accent1">
                      <a:lumMod val="75000"/>
                    </a:schemeClr>
                  </a:solidFill>
                </a:rPr>
                <a:t>בניית טיפוס</a:t>
              </a:r>
            </a:p>
          </p:txBody>
        </p:sp>
        <p:sp>
          <p:nvSpPr>
            <p:cNvPr id="10" name="מלבן מעוגל 9"/>
            <p:cNvSpPr/>
            <p:nvPr/>
          </p:nvSpPr>
          <p:spPr>
            <a:xfrm>
              <a:off x="6321078" y="1750014"/>
              <a:ext cx="1216551" cy="1325697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1" anchor="ctr"/>
            <a:lstStyle/>
            <a:p>
              <a:pPr algn="ctr">
                <a:spcAft>
                  <a:spcPts val="600"/>
                </a:spcAft>
              </a:pP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Utilities</a:t>
              </a:r>
              <a:endParaRPr lang="he-I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he-IL" sz="2000" dirty="0" smtClean="0">
                  <a:solidFill>
                    <a:srgbClr val="FF0000"/>
                  </a:solidFill>
                </a:rPr>
                <a:t>תכניות</a:t>
              </a:r>
            </a:p>
            <a:p>
              <a:pPr algn="ctr"/>
              <a:r>
                <a:rPr lang="he-IL" sz="2000" dirty="0" smtClean="0">
                  <a:solidFill>
                    <a:srgbClr val="FF0000"/>
                  </a:solidFill>
                </a:rPr>
                <a:t>שרות</a:t>
              </a:r>
              <a:endParaRPr lang="he-IL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קבוצה 32"/>
          <p:cNvGrpSpPr/>
          <p:nvPr/>
        </p:nvGrpSpPr>
        <p:grpSpPr>
          <a:xfrm>
            <a:off x="7463641" y="1484416"/>
            <a:ext cx="4620409" cy="4813971"/>
            <a:chOff x="7473176" y="1643138"/>
            <a:chExt cx="4049777" cy="4655249"/>
          </a:xfrm>
        </p:grpSpPr>
        <p:sp>
          <p:nvSpPr>
            <p:cNvPr id="12" name="מלבן מעוגל 11"/>
            <p:cNvSpPr/>
            <p:nvPr/>
          </p:nvSpPr>
          <p:spPr>
            <a:xfrm>
              <a:off x="8500746" y="1643138"/>
              <a:ext cx="3022207" cy="4655249"/>
            </a:xfrm>
            <a:prstGeom prst="roundRect">
              <a:avLst>
                <a:gd name="adj" fmla="val 12313"/>
              </a:avLst>
            </a:prstGeom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1" anchor="ctr"/>
            <a:lstStyle/>
            <a:p>
              <a:pPr algn="l" rtl="0"/>
              <a:r>
                <a:rPr lang="en-US" b="1" dirty="0" smtClean="0">
                  <a:solidFill>
                    <a:srgbClr val="FF0000"/>
                  </a:solidFill>
                  <a:cs typeface="Times New Roman" pitchFamily="18" charset="0"/>
                </a:rPr>
                <a:t>public class </a:t>
              </a:r>
              <a:r>
                <a:rPr lang="en-US" b="1" dirty="0" err="1" smtClean="0">
                  <a:solidFill>
                    <a:srgbClr val="FF0000"/>
                  </a:solidFill>
                  <a:cs typeface="Times New Roman" pitchFamily="18" charset="0"/>
                </a:rPr>
                <a:t>UtilBreakfast</a:t>
              </a:r>
              <a:endParaRPr lang="en-US" b="1" dirty="0" smtClean="0">
                <a:solidFill>
                  <a:srgbClr val="FF0000"/>
                </a:solidFill>
                <a:cs typeface="Times New Roman" pitchFamily="18" charset="0"/>
              </a:endParaRPr>
            </a:p>
            <a:p>
              <a:pPr algn="l" rtl="0"/>
              <a:r>
                <a:rPr lang="en-US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{</a:t>
              </a:r>
            </a:p>
            <a:p>
              <a:pPr marL="228600" lvl="0" indent="-228600" algn="l" rtl="0">
                <a:spcAft>
                  <a:spcPts val="200"/>
                </a:spcAft>
                <a:defRPr/>
              </a:pPr>
              <a:r>
                <a:rPr lang="en-US" sz="1200" b="1" dirty="0" smtClean="0">
                  <a:solidFill>
                    <a:srgbClr val="FF3300"/>
                  </a:solidFill>
                  <a:latin typeface="Times New Roman" pitchFamily="18" charset="0"/>
                  <a:cs typeface="David" pitchFamily="2" charset="-79"/>
                </a:rPr>
                <a:t>	public  static </a:t>
              </a:r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 </a:t>
              </a:r>
              <a:r>
                <a:rPr lang="he-IL" sz="1400" b="1" dirty="0" smtClean="0">
                  <a:solidFill>
                    <a:srgbClr val="FF3300"/>
                  </a:solidFill>
                  <a:cs typeface="David" pitchFamily="2" charset="-79"/>
                </a:rPr>
                <a:t>צ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לוחית</a:t>
              </a:r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  </a:t>
              </a:r>
              <a:r>
                <a:rPr lang="he-IL" sz="1200" b="1" dirty="0" smtClean="0">
                  <a:solidFill>
                    <a:srgbClr val="FF3300"/>
                  </a:solidFill>
                  <a:cs typeface="David" pitchFamily="2" charset="-79"/>
                </a:rPr>
                <a:t> </a:t>
              </a:r>
              <a:r>
                <a:rPr lang="he-IL" sz="1200" dirty="0" err="1" smtClean="0">
                  <a:solidFill>
                    <a:srgbClr val="FF3300"/>
                  </a:solidFill>
                  <a:cs typeface="David" pitchFamily="2" charset="-79"/>
                </a:rPr>
                <a:t>הכן</a:t>
              </a:r>
              <a:r>
                <a:rPr lang="he-IL" sz="1400" b="1" dirty="0" err="1" smtClean="0">
                  <a:solidFill>
                    <a:srgbClr val="FF3300"/>
                  </a:solidFill>
                  <a:cs typeface="David" pitchFamily="2" charset="-79"/>
                </a:rPr>
                <a:t>א</a:t>
              </a:r>
              <a:r>
                <a:rPr lang="he-IL" sz="1200" dirty="0" err="1" smtClean="0">
                  <a:solidFill>
                    <a:srgbClr val="FF3300"/>
                  </a:solidFill>
                  <a:cs typeface="David" pitchFamily="2" charset="-79"/>
                </a:rPr>
                <a:t>רוחה</a:t>
              </a:r>
              <a:endParaRPr lang="en-US" sz="1200" dirty="0" smtClean="0">
                <a:solidFill>
                  <a:srgbClr val="FF3300"/>
                </a:solidFill>
                <a:cs typeface="David" pitchFamily="2" charset="-79"/>
              </a:endParaRPr>
            </a:p>
            <a:p>
              <a:pPr marL="180000" lvl="0" indent="-180000" algn="l" rtl="0">
                <a:lnSpc>
                  <a:spcPct val="90000"/>
                </a:lnSpc>
                <a:defRPr/>
              </a:pPr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	             	 ( 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חלב</a:t>
              </a:r>
              <a:r>
                <a:rPr lang="en-US" sz="1200" dirty="0" smtClean="0">
                  <a:solidFill>
                    <a:srgbClr val="FF3300"/>
                  </a:solidFill>
                  <a:cs typeface="David" pitchFamily="2" charset="-79"/>
                </a:rPr>
                <a:t> , 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קורנפלקס</a:t>
              </a:r>
              <a:r>
                <a:rPr lang="en-US" sz="1200" dirty="0" smtClean="0">
                  <a:solidFill>
                    <a:srgbClr val="FF3300"/>
                  </a:solidFill>
                  <a:cs typeface="David" pitchFamily="2" charset="-79"/>
                </a:rPr>
                <a:t> , 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צלוחית</a:t>
              </a:r>
              <a:r>
                <a:rPr lang="en-US" sz="1200" dirty="0" smtClean="0">
                  <a:solidFill>
                    <a:srgbClr val="FF3300"/>
                  </a:solidFill>
                  <a:cs typeface="David" pitchFamily="2" charset="-79"/>
                </a:rPr>
                <a:t> , 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כפית</a:t>
              </a:r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 )</a:t>
              </a:r>
            </a:p>
            <a:p>
              <a:pPr marL="228600" lvl="0" indent="-228600" algn="l" rtl="0">
                <a:defRPr/>
              </a:pPr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	{</a:t>
              </a:r>
            </a:p>
            <a:p>
              <a:pPr marL="228600" lvl="0" indent="-228600" algn="l" defTabSz="360000" rtl="0"/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			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השמת</a:t>
              </a:r>
              <a:r>
                <a:rPr lang="he-IL" sz="1200" b="1" dirty="0" smtClean="0">
                  <a:solidFill>
                    <a:srgbClr val="FF3300"/>
                  </a:solidFill>
                  <a:cs typeface="David" pitchFamily="2" charset="-79"/>
                </a:rPr>
                <a:t>30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גרם</a:t>
              </a:r>
              <a:r>
                <a:rPr lang="he-IL" sz="1400" b="1" dirty="0" smtClean="0">
                  <a:solidFill>
                    <a:srgbClr val="FF3300"/>
                  </a:solidFill>
                  <a:cs typeface="David" pitchFamily="2" charset="-79"/>
                </a:rPr>
                <a:t>ק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ורנפלקס	</a:t>
              </a:r>
              <a:endParaRPr lang="en-US" sz="1200" dirty="0" smtClean="0">
                <a:solidFill>
                  <a:srgbClr val="FF3300"/>
                </a:solidFill>
                <a:cs typeface="David" pitchFamily="2" charset="-79"/>
              </a:endParaRPr>
            </a:p>
            <a:p>
              <a:pPr marL="228600" lvl="0" indent="-228600" algn="l" defTabSz="360000" rtl="0"/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( קורנפלקס , צלוחית )                                                </a:t>
              </a:r>
              <a:r>
                <a:rPr lang="en-US" sz="1200" dirty="0" smtClean="0">
                  <a:solidFill>
                    <a:srgbClr val="FF3300"/>
                  </a:solidFill>
                  <a:cs typeface="David" pitchFamily="2" charset="-79"/>
                </a:rPr>
                <a:t> ;</a:t>
              </a:r>
              <a:endParaRPr lang="en-US" sz="1200" b="1" dirty="0" smtClean="0">
                <a:solidFill>
                  <a:srgbClr val="FF3300"/>
                </a:solidFill>
                <a:cs typeface="David" pitchFamily="2" charset="-79"/>
              </a:endParaRPr>
            </a:p>
            <a:p>
              <a:pPr marL="228600" lvl="0" indent="-228600" algn="l" defTabSz="360000" rtl="0"/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			</a:t>
              </a:r>
              <a:r>
                <a:rPr lang="he-IL" sz="1200" dirty="0" err="1" smtClean="0">
                  <a:solidFill>
                    <a:srgbClr val="FF3300"/>
                  </a:solidFill>
                  <a:cs typeface="David" pitchFamily="2" charset="-79"/>
                </a:rPr>
                <a:t>הוספת</a:t>
              </a:r>
              <a:r>
                <a:rPr lang="he-IL" sz="1400" b="1" dirty="0" err="1" smtClean="0">
                  <a:solidFill>
                    <a:srgbClr val="FF3300"/>
                  </a:solidFill>
                  <a:cs typeface="David" pitchFamily="2" charset="-79"/>
                </a:rPr>
                <a:t>ח</a:t>
              </a:r>
              <a:r>
                <a:rPr lang="he-IL" sz="1200" dirty="0" err="1" smtClean="0">
                  <a:solidFill>
                    <a:srgbClr val="FF3300"/>
                  </a:solidFill>
                  <a:cs typeface="David" pitchFamily="2" charset="-79"/>
                </a:rPr>
                <a:t>לב</a:t>
              </a:r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 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( חלב , צלוחית ) </a:t>
              </a:r>
              <a:r>
                <a:rPr lang="en-US" sz="1200" dirty="0" smtClean="0">
                  <a:solidFill>
                    <a:srgbClr val="FF3300"/>
                  </a:solidFill>
                  <a:cs typeface="David" pitchFamily="2" charset="-79"/>
                </a:rPr>
                <a:t> ;</a:t>
              </a:r>
            </a:p>
            <a:p>
              <a:pPr marL="228600" indent="-228600" algn="l" defTabSz="360000" rtl="0"/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			</a:t>
              </a:r>
              <a:r>
                <a:rPr lang="he-IL" sz="1200" dirty="0" err="1" smtClean="0">
                  <a:solidFill>
                    <a:srgbClr val="FF3300"/>
                  </a:solidFill>
                  <a:cs typeface="David" pitchFamily="2" charset="-79"/>
                </a:rPr>
                <a:t>הוספת</a:t>
              </a:r>
              <a:r>
                <a:rPr lang="he-IL" sz="1400" b="1" dirty="0" err="1" smtClean="0">
                  <a:solidFill>
                    <a:srgbClr val="FF3300"/>
                  </a:solidFill>
                  <a:cs typeface="David" pitchFamily="2" charset="-79"/>
                </a:rPr>
                <a:t>כ</a:t>
              </a:r>
              <a:r>
                <a:rPr lang="he-IL" sz="1200" dirty="0" err="1" smtClean="0">
                  <a:solidFill>
                    <a:srgbClr val="FF3300"/>
                  </a:solidFill>
                  <a:cs typeface="David" pitchFamily="2" charset="-79"/>
                </a:rPr>
                <a:t>פית</a:t>
              </a:r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 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( צלוחית , כפית ) </a:t>
              </a:r>
              <a:r>
                <a:rPr lang="en-US" sz="1200" dirty="0" smtClean="0">
                  <a:solidFill>
                    <a:srgbClr val="FF3300"/>
                  </a:solidFill>
                  <a:cs typeface="David" pitchFamily="2" charset="-79"/>
                </a:rPr>
                <a:t> ;</a:t>
              </a:r>
            </a:p>
            <a:p>
              <a:pPr marL="228600" indent="-228600" algn="l" defTabSz="360000" rtl="0">
                <a:spcBef>
                  <a:spcPts val="200"/>
                </a:spcBef>
              </a:pPr>
              <a:r>
                <a:rPr lang="en-US" sz="1200" b="1" dirty="0" smtClean="0">
                  <a:solidFill>
                    <a:srgbClr val="FF3300"/>
                  </a:solidFill>
                </a:rPr>
                <a:t>	      	</a:t>
              </a:r>
              <a:r>
                <a:rPr lang="en-US" sz="1200" b="1" dirty="0" smtClean="0">
                  <a:solidFill>
                    <a:srgbClr val="FF3300"/>
                  </a:solidFill>
                  <a:latin typeface="Times New Roman" pitchFamily="18" charset="0"/>
                  <a:cs typeface="David" pitchFamily="2" charset="-79"/>
                </a:rPr>
                <a:t>return </a:t>
              </a:r>
              <a:r>
                <a:rPr lang="en-US" sz="1200" b="1" dirty="0" smtClean="0">
                  <a:solidFill>
                    <a:srgbClr val="FF3300"/>
                  </a:solidFill>
                </a:rPr>
                <a:t> 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צלוחית</a:t>
              </a:r>
              <a:r>
                <a:rPr lang="en-US" sz="1200" dirty="0" smtClean="0">
                  <a:solidFill>
                    <a:srgbClr val="FF3300"/>
                  </a:solidFill>
                  <a:cs typeface="David" pitchFamily="2" charset="-79"/>
                </a:rPr>
                <a:t> ;</a:t>
              </a:r>
              <a:endParaRPr lang="he-IL" sz="1200" dirty="0" smtClean="0">
                <a:solidFill>
                  <a:srgbClr val="FF3300"/>
                </a:solidFill>
                <a:cs typeface="David" pitchFamily="2" charset="-79"/>
              </a:endParaRPr>
            </a:p>
            <a:p>
              <a:pPr marL="228600" lvl="0" indent="-228600" algn="l" rtl="0">
                <a:defRPr/>
              </a:pPr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	}</a:t>
              </a:r>
            </a:p>
            <a:p>
              <a:pPr marL="228600" lvl="0" indent="-228600" algn="l" rtl="0">
                <a:defRPr/>
              </a:pPr>
              <a:endParaRPr lang="he-IL" sz="1200" b="1" dirty="0" smtClean="0">
                <a:solidFill>
                  <a:srgbClr val="FF3300"/>
                </a:solidFill>
                <a:cs typeface="David" pitchFamily="2" charset="-79"/>
              </a:endParaRPr>
            </a:p>
            <a:p>
              <a:pPr marL="228600" lvl="0" indent="-228600" algn="l" rtl="0"/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	 </a:t>
              </a:r>
              <a:r>
                <a:rPr lang="en-US" sz="1200" b="1" dirty="0" smtClean="0">
                  <a:solidFill>
                    <a:srgbClr val="FF3300"/>
                  </a:solidFill>
                  <a:latin typeface="Times New Roman" pitchFamily="18" charset="0"/>
                  <a:cs typeface="David" pitchFamily="2" charset="-79"/>
                </a:rPr>
                <a:t>public  static void </a:t>
              </a:r>
              <a:r>
                <a:rPr lang="he-IL" sz="1200" b="1" dirty="0" smtClean="0">
                  <a:solidFill>
                    <a:srgbClr val="FF3300"/>
                  </a:solidFill>
                  <a:cs typeface="David" pitchFamily="2" charset="-79"/>
                </a:rPr>
                <a:t> 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השמת</a:t>
              </a:r>
              <a:r>
                <a:rPr lang="he-IL" sz="1200" b="1" dirty="0" smtClean="0">
                  <a:solidFill>
                    <a:srgbClr val="FF3300"/>
                  </a:solidFill>
                  <a:cs typeface="David" pitchFamily="2" charset="-79"/>
                </a:rPr>
                <a:t>30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גרם</a:t>
              </a:r>
              <a:r>
                <a:rPr lang="he-IL" sz="1400" b="1" dirty="0" smtClean="0">
                  <a:solidFill>
                    <a:srgbClr val="FF3300"/>
                  </a:solidFill>
                  <a:cs typeface="David" pitchFamily="2" charset="-79"/>
                </a:rPr>
                <a:t>ק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ורנפלקס</a:t>
              </a:r>
              <a:r>
                <a:rPr lang="he-IL" sz="1200" b="1" dirty="0" smtClean="0">
                  <a:solidFill>
                    <a:srgbClr val="FF3300"/>
                  </a:solidFill>
                  <a:cs typeface="David" pitchFamily="2" charset="-79"/>
                </a:rPr>
                <a:t> </a:t>
              </a:r>
              <a:endParaRPr lang="en-US" sz="1200" dirty="0" smtClean="0">
                <a:solidFill>
                  <a:srgbClr val="FF3300"/>
                </a:solidFill>
                <a:cs typeface="David" pitchFamily="2" charset="-79"/>
              </a:endParaRPr>
            </a:p>
            <a:p>
              <a:pPr marL="228600" lvl="0" indent="-228600" algn="l" rtl="0"/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( קורנפלקס , צלוחית )                                         </a:t>
              </a:r>
              <a:r>
                <a:rPr lang="en-US" sz="1200" dirty="0" smtClean="0">
                  <a:solidFill>
                    <a:srgbClr val="FF3300"/>
                  </a:solidFill>
                  <a:cs typeface="David" pitchFamily="2" charset="-79"/>
                </a:rPr>
                <a:t> { . . . }</a:t>
              </a:r>
              <a:endParaRPr lang="en-US" sz="1200" b="1" dirty="0" smtClean="0">
                <a:solidFill>
                  <a:srgbClr val="FF3300"/>
                </a:solidFill>
                <a:cs typeface="David" pitchFamily="2" charset="-79"/>
              </a:endParaRPr>
            </a:p>
            <a:p>
              <a:pPr marL="228600" lvl="0" indent="-228600" algn="l" rtl="0"/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	 </a:t>
              </a:r>
              <a:r>
                <a:rPr lang="en-US" sz="1200" b="1" dirty="0" smtClean="0">
                  <a:solidFill>
                    <a:srgbClr val="FF3300"/>
                  </a:solidFill>
                  <a:latin typeface="Times New Roman" pitchFamily="18" charset="0"/>
                  <a:cs typeface="David" pitchFamily="2" charset="-79"/>
                </a:rPr>
                <a:t>public  static void </a:t>
              </a:r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 </a:t>
              </a:r>
              <a:r>
                <a:rPr lang="he-IL" sz="1200" dirty="0" err="1" smtClean="0">
                  <a:solidFill>
                    <a:srgbClr val="FF3300"/>
                  </a:solidFill>
                  <a:cs typeface="David" pitchFamily="2" charset="-79"/>
                </a:rPr>
                <a:t>הוספת</a:t>
              </a:r>
              <a:r>
                <a:rPr lang="he-IL" sz="1400" b="1" dirty="0" err="1" smtClean="0">
                  <a:solidFill>
                    <a:srgbClr val="FF3300"/>
                  </a:solidFill>
                  <a:cs typeface="David" pitchFamily="2" charset="-79"/>
                </a:rPr>
                <a:t>ח</a:t>
              </a:r>
              <a:r>
                <a:rPr lang="he-IL" sz="1200" dirty="0" err="1" smtClean="0">
                  <a:solidFill>
                    <a:srgbClr val="FF3300"/>
                  </a:solidFill>
                  <a:cs typeface="David" pitchFamily="2" charset="-79"/>
                </a:rPr>
                <a:t>לב</a:t>
              </a:r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 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( חלב , צלוחית )</a:t>
              </a:r>
              <a:endParaRPr lang="en-US" sz="1200" dirty="0" smtClean="0">
                <a:solidFill>
                  <a:srgbClr val="FF3300"/>
                </a:solidFill>
                <a:cs typeface="David" pitchFamily="2" charset="-79"/>
              </a:endParaRPr>
            </a:p>
            <a:p>
              <a:pPr marL="228600" lvl="0" indent="-228600" algn="l" rtl="0"/>
              <a:r>
                <a:rPr lang="en-US" sz="1200" dirty="0" smtClean="0">
                  <a:solidFill>
                    <a:srgbClr val="FF3300"/>
                  </a:solidFill>
                  <a:cs typeface="David" pitchFamily="2" charset="-79"/>
                </a:rPr>
                <a:t>	 { . . . }</a:t>
              </a:r>
            </a:p>
            <a:p>
              <a:pPr marL="228600" indent="-228600" algn="l" rtl="0"/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	 </a:t>
              </a:r>
              <a:r>
                <a:rPr lang="en-US" sz="1200" b="1" dirty="0" smtClean="0">
                  <a:solidFill>
                    <a:srgbClr val="FF3300"/>
                  </a:solidFill>
                  <a:latin typeface="Times New Roman" pitchFamily="18" charset="0"/>
                  <a:cs typeface="David" pitchFamily="2" charset="-79"/>
                </a:rPr>
                <a:t>public  static void</a:t>
              </a:r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  </a:t>
              </a:r>
              <a:r>
                <a:rPr lang="he-IL" sz="1200" dirty="0" err="1" smtClean="0">
                  <a:solidFill>
                    <a:srgbClr val="FF3300"/>
                  </a:solidFill>
                  <a:cs typeface="David" pitchFamily="2" charset="-79"/>
                </a:rPr>
                <a:t>הוספת</a:t>
              </a:r>
              <a:r>
                <a:rPr lang="he-IL" sz="1400" b="1" dirty="0" err="1" smtClean="0">
                  <a:solidFill>
                    <a:srgbClr val="FF3300"/>
                  </a:solidFill>
                  <a:cs typeface="David" pitchFamily="2" charset="-79"/>
                </a:rPr>
                <a:t>כ</a:t>
              </a:r>
              <a:r>
                <a:rPr lang="he-IL" sz="1200" dirty="0" err="1" smtClean="0">
                  <a:solidFill>
                    <a:srgbClr val="FF3300"/>
                  </a:solidFill>
                  <a:cs typeface="David" pitchFamily="2" charset="-79"/>
                </a:rPr>
                <a:t>פית</a:t>
              </a:r>
              <a:endParaRPr lang="en-US" sz="1200" dirty="0" smtClean="0">
                <a:solidFill>
                  <a:srgbClr val="FF3300"/>
                </a:solidFill>
                <a:cs typeface="David" pitchFamily="2" charset="-79"/>
              </a:endParaRPr>
            </a:p>
            <a:p>
              <a:pPr marL="228600" indent="-228600" algn="l" rtl="0"/>
              <a:r>
                <a:rPr lang="en-US" sz="1200" b="1" dirty="0" smtClean="0">
                  <a:solidFill>
                    <a:srgbClr val="FF3300"/>
                  </a:solidFill>
                  <a:cs typeface="David" pitchFamily="2" charset="-79"/>
                </a:rPr>
                <a:t>		            </a:t>
              </a:r>
              <a:r>
                <a:rPr lang="he-IL" sz="1200" dirty="0" smtClean="0">
                  <a:solidFill>
                    <a:srgbClr val="FF3300"/>
                  </a:solidFill>
                  <a:cs typeface="David" pitchFamily="2" charset="-79"/>
                </a:rPr>
                <a:t>( צלוחית , כפית ) </a:t>
              </a:r>
              <a:r>
                <a:rPr lang="en-US" sz="1200" dirty="0" smtClean="0">
                  <a:solidFill>
                    <a:srgbClr val="FF3300"/>
                  </a:solidFill>
                  <a:cs typeface="David" pitchFamily="2" charset="-79"/>
                </a:rPr>
                <a:t>        { . . . }</a:t>
              </a:r>
              <a:endPara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l" rtl="0"/>
              <a:r>
                <a:rPr lang="en-US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}</a:t>
              </a:r>
              <a:endParaRPr lang="he-I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l" rtl="0">
                <a:spcAft>
                  <a:spcPts val="600"/>
                </a:spcAft>
              </a:pPr>
              <a:endParaRPr lang="he-IL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מחבר ישר 14"/>
            <p:cNvCxnSpPr/>
            <p:nvPr/>
          </p:nvCxnSpPr>
          <p:spPr>
            <a:xfrm flipV="1">
              <a:off x="7473176" y="1654622"/>
              <a:ext cx="1160568" cy="22967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מחבר ישר 15"/>
            <p:cNvCxnSpPr/>
            <p:nvPr/>
          </p:nvCxnSpPr>
          <p:spPr>
            <a:xfrm rot="16200000" flipH="1">
              <a:off x="6641750" y="4049824"/>
              <a:ext cx="2641270" cy="90555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קבוצה 45"/>
          <p:cNvGrpSpPr/>
          <p:nvPr/>
        </p:nvGrpSpPr>
        <p:grpSpPr>
          <a:xfrm>
            <a:off x="4367282" y="4650423"/>
            <a:ext cx="3843267" cy="2125027"/>
            <a:chOff x="4367282" y="4650423"/>
            <a:chExt cx="3843267" cy="2125027"/>
          </a:xfrm>
        </p:grpSpPr>
        <p:sp>
          <p:nvSpPr>
            <p:cNvPr id="11" name="מלבן מעוגל 10"/>
            <p:cNvSpPr/>
            <p:nvPr/>
          </p:nvSpPr>
          <p:spPr>
            <a:xfrm>
              <a:off x="4367282" y="5108688"/>
              <a:ext cx="3843267" cy="1666762"/>
            </a:xfrm>
            <a:prstGeom prst="roundRect">
              <a:avLst/>
            </a:prstGeom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 defTabSz="360000" rtl="0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public  class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MainBreakfast</a:t>
              </a:r>
              <a:endParaRPr lang="en-US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l" defTabSz="360000" rtl="0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</a:p>
            <a:p>
              <a:pPr algn="l" defTabSz="360000" rtl="0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	public  static  void  main  ( String [ ]  </a:t>
              </a:r>
              <a:r>
                <a:rPr lang="en-US" sz="1200" b="1" dirty="0" err="1" smtClean="0">
                  <a:latin typeface="Times New Roman" pitchFamily="18" charset="0"/>
                  <a:cs typeface="Times New Roman" pitchFamily="18" charset="0"/>
                </a:rPr>
                <a:t>args</a:t>
              </a:r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 )</a:t>
              </a:r>
            </a:p>
            <a:p>
              <a:pPr algn="l" defTabSz="360000" rtl="0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	{</a:t>
              </a:r>
            </a:p>
            <a:p>
              <a:pPr algn="l" defTabSz="360000" rtl="0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		. . . . . . .</a:t>
              </a:r>
            </a:p>
            <a:p>
              <a:pPr algn="l" defTabSz="360000" rtl="0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	}</a:t>
              </a:r>
            </a:p>
            <a:p>
              <a:pPr algn="l" defTabSz="360000" rtl="0"/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he-IL" sz="12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מחבר ישר 19"/>
            <p:cNvCxnSpPr/>
            <p:nvPr/>
          </p:nvCxnSpPr>
          <p:spPr>
            <a:xfrm>
              <a:off x="7177423" y="4650423"/>
              <a:ext cx="588153" cy="3719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מחבר ישר 20"/>
            <p:cNvCxnSpPr/>
            <p:nvPr/>
          </p:nvCxnSpPr>
          <p:spPr>
            <a:xfrm flipV="1">
              <a:off x="4502150" y="4668684"/>
              <a:ext cx="562883" cy="3732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מלבן מעוגל 34"/>
          <p:cNvSpPr/>
          <p:nvPr/>
        </p:nvSpPr>
        <p:spPr>
          <a:xfrm>
            <a:off x="4940136" y="3194462"/>
            <a:ext cx="2375065" cy="534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 </a:t>
            </a:r>
            <a:r>
              <a:rPr lang="he-IL" b="1" dirty="0" err="1" smtClean="0"/>
              <a:t>פרוייקט</a:t>
            </a:r>
            <a:r>
              <a:rPr lang="he-IL" b="1" dirty="0" smtClean="0"/>
              <a:t> ארוחת בוקר</a:t>
            </a:r>
          </a:p>
          <a:p>
            <a:pPr algn="ctr"/>
            <a:r>
              <a:rPr lang="en-US" b="1" dirty="0" smtClean="0"/>
              <a:t> Project Breakfast </a:t>
            </a:r>
            <a:endParaRPr lang="he-IL" b="1" dirty="0"/>
          </a:p>
        </p:txBody>
      </p:sp>
      <p:sp>
        <p:nvSpPr>
          <p:cNvPr id="36" name="מציין מיקום של כותרת תחתונה 35"/>
          <p:cNvSpPr>
            <a:spLocks noGrp="1"/>
          </p:cNvSpPr>
          <p:nvPr>
            <p:ph type="ftr" sz="quarter" idx="11"/>
          </p:nvPr>
        </p:nvSpPr>
        <p:spPr>
          <a:xfrm>
            <a:off x="9417500" y="6592186"/>
            <a:ext cx="2679405" cy="265814"/>
          </a:xfrm>
        </p:spPr>
        <p:txBody>
          <a:bodyPr/>
          <a:lstStyle/>
          <a:p>
            <a:r>
              <a:rPr lang="he-IL" sz="1400" b="1" dirty="0" smtClean="0">
                <a:solidFill>
                  <a:srgbClr val="FF3300"/>
                </a:solidFill>
              </a:rPr>
              <a:t>© כל הזכויות </a:t>
            </a:r>
            <a:r>
              <a:rPr lang="he-IL" sz="1600" b="1" dirty="0" smtClean="0">
                <a:solidFill>
                  <a:srgbClr val="FF3300"/>
                </a:solidFill>
              </a:rPr>
              <a:t>שמורות לדפנה </a:t>
            </a:r>
            <a:r>
              <a:rPr lang="he-IL" sz="1600" b="1" dirty="0" err="1" smtClean="0">
                <a:solidFill>
                  <a:srgbClr val="FF3300"/>
                </a:solidFill>
              </a:rPr>
              <a:t>מינסטר</a:t>
            </a:r>
            <a:endParaRPr lang="he-IL" sz="1400" b="1" dirty="0">
              <a:solidFill>
                <a:srgbClr val="FF3300"/>
              </a:solidFill>
            </a:endParaRPr>
          </a:p>
        </p:txBody>
      </p:sp>
      <p:grpSp>
        <p:nvGrpSpPr>
          <p:cNvPr id="45" name="קבוצה 44"/>
          <p:cNvGrpSpPr/>
          <p:nvPr/>
        </p:nvGrpSpPr>
        <p:grpSpPr>
          <a:xfrm>
            <a:off x="118750" y="1520043"/>
            <a:ext cx="4667006" cy="5217308"/>
            <a:chOff x="118750" y="1520043"/>
            <a:chExt cx="4667006" cy="5217308"/>
          </a:xfrm>
        </p:grpSpPr>
        <p:cxnSp>
          <p:nvCxnSpPr>
            <p:cNvPr id="27" name="מחבר ישר 26"/>
            <p:cNvCxnSpPr/>
            <p:nvPr/>
          </p:nvCxnSpPr>
          <p:spPr>
            <a:xfrm>
              <a:off x="3711039" y="1531917"/>
              <a:ext cx="1074717" cy="1900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מחבר ישר 27"/>
            <p:cNvCxnSpPr/>
            <p:nvPr/>
          </p:nvCxnSpPr>
          <p:spPr>
            <a:xfrm rot="5400000">
              <a:off x="2817059" y="4264839"/>
              <a:ext cx="3145953" cy="7201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מלבן מעוגל 12"/>
            <p:cNvSpPr/>
            <p:nvPr/>
          </p:nvSpPr>
          <p:spPr>
            <a:xfrm>
              <a:off x="118750" y="1520043"/>
              <a:ext cx="3835733" cy="5217308"/>
            </a:xfrm>
            <a:prstGeom prst="roundRect">
              <a:avLst>
                <a:gd name="adj" fmla="val 9551"/>
              </a:avLst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 defTabSz="360000" rtl="0"/>
              <a:endPara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endParaRPr>
            </a:p>
            <a:p>
              <a:pPr algn="l" defTabSz="360000" rtl="0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public  class  </a:t>
              </a:r>
              <a:r>
                <a:rPr lang="en-US" b="1" dirty="0" err="1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BreakfastObject</a:t>
              </a:r>
              <a:endPara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endParaRPr>
            </a:p>
            <a:p>
              <a:pPr algn="l" defTabSz="360000" rtl="0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{</a:t>
              </a:r>
              <a:r>
                <a:rPr lang="en-US" sz="2400" b="1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	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private 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קרטון</a:t>
              </a:r>
              <a:r>
                <a:rPr lang="he-IL" sz="14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ח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לב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  </a:t>
              </a:r>
              <a:r>
                <a:rPr lang="he-IL" sz="1400" b="1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ק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רטון 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;			</a:t>
              </a:r>
            </a:p>
            <a:p>
              <a:pPr algn="l" defTabSz="360000" rtl="0"/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	private  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שקית</a:t>
              </a:r>
              <a:r>
                <a:rPr lang="he-IL" sz="14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ק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ורנפלקס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   </a:t>
              </a:r>
              <a:r>
                <a:rPr lang="he-IL" sz="1400" b="1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ש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קית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;		</a:t>
              </a:r>
              <a:endPara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endParaRPr>
            </a:p>
            <a:p>
              <a:pPr algn="l" defTabSz="360000" rtl="0"/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	private 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צלוחית  </a:t>
              </a:r>
              <a:r>
                <a:rPr lang="he-IL" sz="1400" b="1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צ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לוחית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;			</a:t>
              </a:r>
              <a:endPara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endParaRPr>
            </a:p>
            <a:p>
              <a:pPr algn="l" defTabSz="360000" rtl="0"/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	private 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כפית      </a:t>
              </a:r>
              <a:r>
                <a:rPr lang="he-IL" sz="1400" b="1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כ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פית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;			</a:t>
              </a:r>
            </a:p>
            <a:p>
              <a:pPr algn="l" defTabSz="360000" rtl="0"/>
              <a:endPara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endParaRPr>
            </a:p>
            <a:p>
              <a:pPr algn="l" defTabSz="360000" rtl="0"/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	public  </a:t>
              </a:r>
              <a:r>
                <a:rPr lang="en-US" sz="1200" b="1" dirty="0" err="1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B</a:t>
              </a:r>
              <a:r>
                <a:rPr lang="en-US" sz="1200" dirty="0" err="1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reakfast</a:t>
              </a:r>
              <a:r>
                <a:rPr lang="en-US" sz="1200" b="1" dirty="0" err="1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O</a:t>
              </a:r>
              <a:r>
                <a:rPr lang="en-US" sz="1200" dirty="0" err="1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bject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 </a:t>
              </a:r>
            </a:p>
            <a:p>
              <a:pPr algn="l" defTabSz="360000" rtl="0"/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		(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</a:rPr>
                <a:t>חלב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</a:rPr>
                <a:t> , 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</a:rPr>
                <a:t>קורנפלקס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</a:rPr>
                <a:t> , 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</a:rPr>
                <a:t>צלוחית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</a:rPr>
                <a:t> , 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</a:rPr>
                <a:t>כפית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) 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{ . . . }</a:t>
              </a:r>
              <a:endPara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endParaRPr>
            </a:p>
            <a:p>
              <a:pPr algn="l" defTabSz="360000" rtl="0"/>
              <a:r>
                <a:rPr lang="en-US" sz="1200" b="1" dirty="0" smtClean="0">
                  <a:cs typeface="David" pitchFamily="2" charset="-79"/>
                </a:rPr>
                <a:t> 	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public  void  </a:t>
              </a:r>
              <a:r>
                <a:rPr lang="he-IL" sz="1200" b="1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 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( )  השמת</a:t>
              </a:r>
              <a:r>
                <a:rPr lang="he-IL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30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גרם</a:t>
              </a:r>
              <a:r>
                <a:rPr lang="he-IL" sz="14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ק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ורנפלקס</a:t>
              </a:r>
              <a:endPara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endParaRPr>
            </a:p>
            <a:p>
              <a:pPr algn="l" defTabSz="360000" rtl="0"/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	{ . . . }</a:t>
              </a:r>
              <a:endPara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endParaRPr>
            </a:p>
            <a:p>
              <a:pPr algn="l" defTabSz="360000" rtl="0"/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	public  void  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הוספת</a:t>
              </a:r>
              <a:r>
                <a:rPr lang="he-IL" sz="1400" b="1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ח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לב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( )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</a:t>
              </a:r>
            </a:p>
            <a:p>
              <a:pPr algn="l" defTabSz="360000" rtl="0"/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	{ . . . }</a:t>
              </a:r>
              <a:endPara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endParaRPr>
            </a:p>
            <a:p>
              <a:pPr algn="l" defTabSz="360000" rtl="0"/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	public  void 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הוספת</a:t>
              </a:r>
              <a:r>
                <a:rPr lang="he-IL" sz="1400" b="1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כ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פית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( )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;</a:t>
              </a:r>
            </a:p>
            <a:p>
              <a:pPr algn="l" defTabSz="360000" rtl="0"/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	{ . . . }</a:t>
              </a:r>
              <a:endPara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endParaRPr>
            </a:p>
            <a:p>
              <a:pPr algn="l" defTabSz="360000" rtl="0"/>
              <a:endParaRPr lang="en-US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endParaRPr>
            </a:p>
            <a:p>
              <a:pPr marL="228600" lvl="0" indent="-228600" algn="l" rtl="0">
                <a:defRPr/>
              </a:pP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David" pitchFamily="2" charset="-79"/>
                </a:rPr>
                <a:t>	public  </a:t>
              </a:r>
              <a:r>
                <a:rPr lang="he-IL" sz="14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צ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לוחית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 </a:t>
              </a:r>
              <a:r>
                <a:rPr lang="he-IL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הכן</a:t>
              </a:r>
              <a:r>
                <a:rPr lang="he-IL" sz="1400" b="1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א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רוחה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( )</a:t>
              </a:r>
            </a:p>
            <a:p>
              <a:pPr marL="228600" lvl="0" indent="-228600" algn="l" rtl="0">
                <a:defRPr/>
              </a:pP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	{</a:t>
              </a:r>
            </a:p>
            <a:p>
              <a:pPr marL="228600" lvl="0" indent="-228600" algn="l" rtl="0"/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		this.</a:t>
              </a:r>
              <a:r>
                <a:rPr lang="he-IL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( ) השמת</a:t>
              </a:r>
              <a:r>
                <a:rPr lang="he-IL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30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גרם</a:t>
              </a:r>
              <a:r>
                <a:rPr lang="he-IL" sz="14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ק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ורנפלקס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;</a:t>
              </a:r>
            </a:p>
            <a:p>
              <a:pPr marL="228600" lvl="0" indent="-228600" algn="l" rtl="0"/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		this.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הוספת</a:t>
              </a:r>
              <a:r>
                <a:rPr lang="he-IL" sz="1400" b="1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ח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לב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( )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;</a:t>
              </a:r>
            </a:p>
            <a:p>
              <a:pPr marL="228600" indent="-228600" algn="l" rtl="0"/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		this.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הוספת</a:t>
              </a:r>
              <a:r>
                <a:rPr lang="he-IL" sz="1400" b="1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כ</a:t>
              </a:r>
              <a:r>
                <a:rPr lang="he-IL" sz="1200" dirty="0" err="1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פית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( )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;</a:t>
              </a:r>
            </a:p>
            <a:p>
              <a:pPr marL="288000" indent="-228600" algn="l" rtl="0"/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</a:rPr>
                <a:t>		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David" pitchFamily="2" charset="-79"/>
                </a:rPr>
                <a:t>return  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this.</a:t>
              </a:r>
              <a:r>
                <a:rPr lang="he-IL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צלוחית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 ;</a:t>
              </a:r>
              <a:endParaRPr lang="he-IL" sz="12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endParaRPr>
            </a:p>
            <a:p>
              <a:pPr marL="228600" lvl="0" indent="-228600" algn="l" rtl="0">
                <a:defRPr/>
              </a:pPr>
              <a:r>
                <a:rPr lang="en-US" sz="10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	</a:t>
              </a:r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}</a:t>
              </a:r>
            </a:p>
            <a:p>
              <a:pPr algn="l" defTabSz="360000" rtl="0"/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  <a:cs typeface="David" pitchFamily="2" charset="-79"/>
                </a:rPr>
                <a:t>}</a:t>
              </a:r>
            </a:p>
            <a:p>
              <a:pPr algn="l" defTabSz="360000" rtl="0">
                <a:spcBef>
                  <a:spcPts val="200"/>
                </a:spcBef>
              </a:pPr>
              <a:endParaRPr lang="he-IL" sz="20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3002</TotalTime>
  <Words>359</Words>
  <Application>Microsoft Office PowerPoint</Application>
  <PresentationFormat>מותאם אישית</PresentationFormat>
  <Paragraphs>246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זרימה</vt:lpstr>
      <vt:lpstr>מהי כותרת של המצגת ? What is the Title ?</vt:lpstr>
      <vt:lpstr>סוגי מחלקות  -  Kind of Classes</vt:lpstr>
      <vt:lpstr>שקופית 3</vt:lpstr>
      <vt:lpstr>שקופית 4</vt:lpstr>
      <vt:lpstr>שקופית 5</vt:lpstr>
      <vt:lpstr>שקופית 6</vt:lpstr>
      <vt:lpstr>מהי כותרת של המצגת ? What is the Title ?</vt:lpstr>
      <vt:lpstr>תכניות שרות לעומת אובייקט Utilities  Vs  Objects</vt:lpstr>
      <vt:lpstr>ארוחת בוקר  -  Breakfast</vt:lpstr>
      <vt:lpstr>ארוחת בוקר  -  Breakfast</vt:lpstr>
      <vt:lpstr>ארוחת בוקר  -  Breakfast</vt:lpstr>
      <vt:lpstr>שקופית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30</cp:revision>
  <dcterms:created xsi:type="dcterms:W3CDTF">2017-05-29T05:30:41Z</dcterms:created>
  <dcterms:modified xsi:type="dcterms:W3CDTF">2017-06-01T17:06:20Z</dcterms:modified>
</cp:coreProperties>
</file>