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9" r:id="rId4"/>
    <p:sldId id="271" r:id="rId5"/>
    <p:sldId id="272" r:id="rId6"/>
    <p:sldId id="273" r:id="rId7"/>
    <p:sldId id="276" r:id="rId8"/>
    <p:sldId id="309" r:id="rId9"/>
    <p:sldId id="277" r:id="rId10"/>
    <p:sldId id="310" r:id="rId11"/>
    <p:sldId id="282" r:id="rId12"/>
    <p:sldId id="283" r:id="rId13"/>
    <p:sldId id="287" r:id="rId14"/>
    <p:sldId id="295" r:id="rId15"/>
    <p:sldId id="285" r:id="rId16"/>
    <p:sldId id="288" r:id="rId17"/>
    <p:sldId id="297" r:id="rId18"/>
    <p:sldId id="286" r:id="rId19"/>
    <p:sldId id="289" r:id="rId20"/>
    <p:sldId id="311" r:id="rId21"/>
    <p:sldId id="290" r:id="rId22"/>
    <p:sldId id="292" r:id="rId23"/>
    <p:sldId id="293" r:id="rId24"/>
    <p:sldId id="306" r:id="rId25"/>
    <p:sldId id="308" r:id="rId26"/>
    <p:sldId id="307" r:id="rId27"/>
    <p:sldId id="296" r:id="rId28"/>
    <p:sldId id="298" r:id="rId29"/>
    <p:sldId id="299" r:id="rId30"/>
    <p:sldId id="301" r:id="rId31"/>
    <p:sldId id="302" r:id="rId32"/>
    <p:sldId id="312" r:id="rId33"/>
    <p:sldId id="304" r:id="rId34"/>
    <p:sldId id="303" r:id="rId35"/>
    <p:sldId id="305" r:id="rId36"/>
    <p:sldId id="31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886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88" autoAdjust="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34088-55A7-497F-A438-34C1ED80C6CC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743D4-9AAF-42B0-A181-3B09D0551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676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6FD37-8E1B-4949-ADE4-7FBF613786DC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E5480-A447-4D21-82ED-14AF91F1B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28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20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1564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3987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2363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074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8200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804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629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4456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027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6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678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86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877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2437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2726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632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56928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4854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662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857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38221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4393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2775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01586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312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57375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20019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557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894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260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7586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04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6592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E5480-A447-4D21-82ED-14AF91F1B3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912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140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27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74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02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883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41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030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55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93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531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755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3710-DDC4-440B-8668-158ECE158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211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Multiple Levels of Abstraction in Algorithmic Problem Solving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1752600"/>
          </a:xfrm>
        </p:spPr>
        <p:txBody>
          <a:bodyPr numCol="2">
            <a:normAutofit fontScale="925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David Ginat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CS Group, Sc. Edu. Dept.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Tel-Aviv University</a:t>
            </a:r>
          </a:p>
          <a:p>
            <a:r>
              <a:rPr lang="en-US" u="sng" dirty="0" smtClean="0">
                <a:latin typeface="Cambria" panose="02040503050406030204" pitchFamily="18" charset="0"/>
              </a:rPr>
              <a:t>Yoav Blau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El. Eng. Dept.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Tel-Aviv University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4814" y="6165304"/>
            <a:ext cx="145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SIGCSE 2017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3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Interpretations of Abstraction Levels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857250" indent="-857250">
              <a:spcAft>
                <a:spcPts val="600"/>
              </a:spcAft>
              <a:buAutoNum type="romanUcPeriod"/>
            </a:pPr>
            <a:r>
              <a:rPr lang="en-US" dirty="0" smtClean="0">
                <a:latin typeface="Cambria" panose="02040503050406030204" pitchFamily="18" charset="0"/>
              </a:rPr>
              <a:t>Abstraction level as the quality of the relationships between the object of thought and the thinking person.</a:t>
            </a:r>
          </a:p>
          <a:p>
            <a:pPr marL="857250" indent="-857250">
              <a:spcAft>
                <a:spcPts val="600"/>
              </a:spcAft>
              <a:buAutoNum type="romanUcPeriod"/>
            </a:pPr>
            <a:r>
              <a:rPr lang="en-US" dirty="0" smtClean="0">
                <a:latin typeface="Cambria" panose="02040503050406030204" pitchFamily="18" charset="0"/>
              </a:rPr>
              <a:t>Abstraction level as a reflection of the process-object duality </a:t>
            </a:r>
            <a:r>
              <a:rPr lang="en-US" sz="2400" dirty="0" smtClean="0">
                <a:latin typeface="Cambria" panose="02040503050406030204" pitchFamily="18" charset="0"/>
              </a:rPr>
              <a:t>(of first perceiving a term, or a concept by its computation and later by its encapsulation into an object).</a:t>
            </a:r>
            <a:endParaRPr lang="en-US" dirty="0" smtClean="0">
              <a:latin typeface="Cambria" panose="02040503050406030204" pitchFamily="18" charset="0"/>
            </a:endParaRPr>
          </a:p>
          <a:p>
            <a:pPr marL="857250" indent="-857250">
              <a:spcAft>
                <a:spcPts val="600"/>
              </a:spcAft>
              <a:buAutoNum type="romanUcPeriod"/>
            </a:pPr>
            <a:r>
              <a:rPr lang="en-US" dirty="0" smtClean="0">
                <a:latin typeface="Cambria" panose="02040503050406030204" pitchFamily="18" charset="0"/>
              </a:rPr>
              <a:t>Abstraction level as the degree of complexity of the concept of thought.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1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Outline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i="1" dirty="0" smtClean="0">
                <a:latin typeface="Cambria" panose="02040503050406030204" pitchFamily="18" charset="0"/>
              </a:rPr>
              <a:t>Queens</a:t>
            </a:r>
            <a:endParaRPr lang="en-US" sz="3600" dirty="0" smtClean="0">
              <a:latin typeface="Cambria" panose="02040503050406030204" pitchFamily="18" charset="0"/>
            </a:endParaRPr>
          </a:p>
          <a:p>
            <a:endParaRPr lang="en-US" sz="3600" i="1" dirty="0" smtClean="0">
              <a:latin typeface="Cambria" panose="02040503050406030204" pitchFamily="18" charset="0"/>
            </a:endParaRPr>
          </a:p>
          <a:p>
            <a:r>
              <a:rPr lang="en-US" sz="3600" i="1" dirty="0" smtClean="0">
                <a:latin typeface="Cambria" panose="02040503050406030204" pitchFamily="18" charset="0"/>
              </a:rPr>
              <a:t>Longest Plateau</a:t>
            </a:r>
            <a:endParaRPr lang="en-US" sz="3600" dirty="0" smtClean="0">
              <a:latin typeface="Cambria" panose="02040503050406030204" pitchFamily="18" charset="0"/>
            </a:endParaRPr>
          </a:p>
          <a:p>
            <a:endParaRPr lang="en-US" sz="3600" dirty="0" smtClean="0">
              <a:latin typeface="Cambria" panose="02040503050406030204" pitchFamily="18" charset="0"/>
            </a:endParaRPr>
          </a:p>
          <a:p>
            <a:r>
              <a:rPr lang="en-US" sz="3600" dirty="0">
                <a:latin typeface="Cambria" panose="02040503050406030204" pitchFamily="18" charset="0"/>
              </a:rPr>
              <a:t>The Power of Visualization</a:t>
            </a:r>
          </a:p>
          <a:p>
            <a:endParaRPr lang="en-US" sz="3600" dirty="0" smtClean="0">
              <a:latin typeface="Cambria" panose="02040503050406030204" pitchFamily="18" charset="0"/>
            </a:endParaRPr>
          </a:p>
          <a:p>
            <a:r>
              <a:rPr lang="en-US" sz="3600" dirty="0" smtClean="0">
                <a:latin typeface="Cambria" panose="02040503050406030204" pitchFamily="18" charset="0"/>
              </a:rPr>
              <a:t>Experiment &amp; Results</a:t>
            </a:r>
          </a:p>
          <a:p>
            <a:endParaRPr lang="en-US" sz="3600" dirty="0" smtClean="0">
              <a:latin typeface="Cambria" panose="02040503050406030204" pitchFamily="18" charset="0"/>
            </a:endParaRPr>
          </a:p>
          <a:p>
            <a:r>
              <a:rPr lang="en-US" sz="3600" dirty="0" smtClean="0">
                <a:latin typeface="Cambria" panose="02040503050406030204" pitchFamily="18" charset="0"/>
              </a:rPr>
              <a:t>Discussion</a:t>
            </a:r>
          </a:p>
        </p:txBody>
      </p:sp>
      <p:pic>
        <p:nvPicPr>
          <p:cNvPr id="1028" name="Picture 4" descr="C:\Users\Yoav\Dropbox\courses\algorithmic thinking\paper\figures\Queens_proble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12762"/>
            <a:ext cx="1800201" cy="1824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Yoav\Dropbox\courses\algorithmic thinking\paper\figures\platea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154" y="2895641"/>
            <a:ext cx="2646294" cy="13974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Yoav\Dropbox\courses\algorithmic thinking\paper\figures\pythagore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503" y="4581129"/>
            <a:ext cx="2701945" cy="1728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33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Queens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the coordinates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K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queens on a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NxN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chessboard, find the number of threats </a:t>
            </a:r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>T</a:t>
            </a:r>
            <a:endParaRPr lang="en-US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3" descr="Queens_proble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91424"/>
            <a:ext cx="3168352" cy="32178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428979" y="4356393"/>
            <a:ext cx="2103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Output: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202" y="2780928"/>
            <a:ext cx="2406428" cy="321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Input:</a:t>
            </a:r>
          </a:p>
          <a:p>
            <a:endParaRPr lang="en-US" sz="1100" dirty="0" smtClean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6,4  2,3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6,2  3,5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1,1  4,4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4,6  6,6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2,6  4,2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39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Solution (focus on queens):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 empty board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each new queen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row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column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diagonals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place queen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4" name="Picture 3" descr="Queens_proble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24008"/>
            <a:ext cx="2218375" cy="2253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6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Solution (focus on queens):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 empty board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each new queen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row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column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diagonals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place queen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4" name="Picture 3" descr="Queens_proble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24008"/>
            <a:ext cx="2218375" cy="22530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95536" y="1628800"/>
            <a:ext cx="8496944" cy="48245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ounded Rectangle 5"/>
              <p:cNvSpPr/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𝐾𝑁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 l="-4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41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In-between-Level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Solution (focus on pairs):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gather queens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by row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by column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ort by diagonals</a:t>
            </a:r>
          </a:p>
        </p:txBody>
      </p:sp>
      <p:pic>
        <p:nvPicPr>
          <p:cNvPr id="4" name="Picture 3" descr="Queens_proble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24008"/>
            <a:ext cx="2218375" cy="2253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4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In-between-Level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Solution (focus on pairs):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gather queens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by row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by column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by diagonals</a:t>
            </a:r>
          </a:p>
        </p:txBody>
      </p:sp>
      <p:pic>
        <p:nvPicPr>
          <p:cNvPr id="4" name="Picture 3" descr="Queens_proble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24008"/>
            <a:ext cx="2218375" cy="22530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95536" y="1628800"/>
            <a:ext cx="8496944" cy="48245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ounded Rectangle 5"/>
              <p:cNvSpPr/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𝐾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𝐾</m:t>
                            </m:r>
                          </m:e>
                        </m:func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𝐾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 l="-34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29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latin typeface="Cambria" panose="02040503050406030204" pitchFamily="18" charset="0"/>
                  </a:rPr>
                  <a:t>Broader-Entity Abstraction</a:t>
                </a:r>
              </a:p>
              <a:p>
                <a:pPr marL="0" indent="0">
                  <a:buNone/>
                </a:pPr>
                <a:endParaRPr lang="en-US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latin typeface="Cambria" panose="02040503050406030204" pitchFamily="18" charset="0"/>
                  </a:rPr>
                  <a:t>queens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1D board arrays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3" cstate="print"/>
                <a:stretch>
                  <a:fillRect l="-1852" t="-1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queens_dim_reduction_dar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86875"/>
            <a:ext cx="6048672" cy="293035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09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088614"/>
                    </a:solidFill>
                    <a:latin typeface="Cambria" panose="02040503050406030204" pitchFamily="18" charset="0"/>
                  </a:rPr>
                  <a:t>Solution (focus on rows/cols/</a:t>
                </a:r>
                <a:r>
                  <a:rPr lang="en-US" u="sng" dirty="0" err="1" smtClean="0">
                    <a:solidFill>
                      <a:srgbClr val="088614"/>
                    </a:solidFill>
                    <a:latin typeface="Cambria" panose="02040503050406030204" pitchFamily="18" charset="0"/>
                  </a:rPr>
                  <a:t>diags</a:t>
                </a:r>
                <a:r>
                  <a:rPr lang="en-US" u="sng" dirty="0" smtClean="0">
                    <a:solidFill>
                      <a:srgbClr val="088614"/>
                    </a:solidFill>
                    <a:latin typeface="Cambria" panose="02040503050406030204" pitchFamily="18" charset="0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init counters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 each queen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update counters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US" b="1" dirty="0" smtClean="0">
                  <a:solidFill>
                    <a:srgbClr val="088614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sz="3600" b="1" i="0" dirty="0" smtClean="0">
                        <a:solidFill>
                          <a:srgbClr val="088614"/>
                        </a:solidFill>
                        <a:latin typeface="Cambria Math"/>
                        <a:ea typeface="Cambria Math"/>
                      </a:rPr>
                      <m:t>𝚺</m:t>
                    </m:r>
                  </m:oMath>
                </a14:m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(non-zero counters)-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#(non-zero counters)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088614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3" cstate="print"/>
                <a:stretch>
                  <a:fillRect l="-1852" t="-1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Yoav\Dropbox\courses\algorithmic thinking\paper\figures\queens_dim_reduc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837" y="2420888"/>
            <a:ext cx="3268083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7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088614"/>
                    </a:solidFill>
                    <a:latin typeface="Cambria" panose="02040503050406030204" pitchFamily="18" charset="0"/>
                  </a:rPr>
                  <a:t>Solution (focus on rows/cols/</a:t>
                </a:r>
                <a:r>
                  <a:rPr lang="en-US" u="sng" dirty="0" err="1" smtClean="0">
                    <a:solidFill>
                      <a:srgbClr val="088614"/>
                    </a:solidFill>
                    <a:latin typeface="Cambria" panose="02040503050406030204" pitchFamily="18" charset="0"/>
                  </a:rPr>
                  <a:t>diags</a:t>
                </a:r>
                <a:r>
                  <a:rPr lang="en-US" u="sng" dirty="0" smtClean="0">
                    <a:solidFill>
                      <a:srgbClr val="088614"/>
                    </a:solidFill>
                    <a:latin typeface="Cambria" panose="02040503050406030204" pitchFamily="18" charset="0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init counters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 each queen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update counters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US" b="1" dirty="0" smtClean="0">
                  <a:solidFill>
                    <a:srgbClr val="088614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sz="3600" b="1" i="0" dirty="0" smtClean="0">
                        <a:solidFill>
                          <a:srgbClr val="088614"/>
                        </a:solidFill>
                        <a:latin typeface="Cambria Math"/>
                        <a:ea typeface="Cambria Math"/>
                      </a:rPr>
                      <m:t>𝚺</m:t>
                    </m:r>
                  </m:oMath>
                </a14:m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(non-zero counters)-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8861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#(non-zero counters)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088614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3" cstate="print"/>
                <a:stretch>
                  <a:fillRect l="-1852" t="-1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Yoav\Dropbox\courses\algorithmic thinking\paper\figures\queens_dim_reduc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837" y="2420888"/>
            <a:ext cx="3268083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1628800"/>
            <a:ext cx="8496944" cy="48245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ounded Rectangle 5"/>
              <p:cNvSpPr/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solidFill>
                <a:srgbClr val="08861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𝐾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𝑁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05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Take a Moment to Consider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numbers, find the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max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difference between </a:t>
            </a:r>
            <a:r>
              <a:rPr lang="en-US" b="1" u="sng" dirty="0" smtClean="0">
                <a:solidFill>
                  <a:schemeClr val="tx2"/>
                </a:solidFill>
                <a:latin typeface="Cambria" panose="02040503050406030204" pitchFamily="18" charset="0"/>
              </a:rPr>
              <a:t>any two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numbers</a:t>
            </a:r>
          </a:p>
          <a:p>
            <a:pPr marL="0" indent="0">
              <a:buNone/>
            </a:pPr>
            <a:endParaRPr lang="en-US" u="sng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Cambria" panose="02040503050406030204" pitchFamily="18" charset="0"/>
              </a:rPr>
              <a:t>Example:</a:t>
            </a: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Input: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3,-5,4,9,2,-1,7,6</a:t>
            </a:r>
            <a:endParaRPr lang="en-US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	Output: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1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 vs. Abstract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5357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Concrete:</a:t>
            </a:r>
            <a:endParaRPr lang="en-US" sz="360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Focus separately on </a:t>
            </a:r>
            <a:r>
              <a:rPr lang="en-US" sz="3600" b="1" dirty="0" smtClean="0">
                <a:latin typeface="Cambria" panose="02040503050406030204" pitchFamily="18" charset="0"/>
              </a:rPr>
              <a:t>each queen</a:t>
            </a:r>
            <a:endParaRPr lang="en-US" sz="3600" b="1" u="sng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In-between: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Focus on </a:t>
            </a:r>
            <a:r>
              <a:rPr lang="en-US" sz="3600" b="1" dirty="0" smtClean="0">
                <a:latin typeface="Cambria" panose="02040503050406030204" pitchFamily="18" charset="0"/>
              </a:rPr>
              <a:t>pairs of queens</a:t>
            </a:r>
          </a:p>
          <a:p>
            <a:pPr marL="0" indent="0">
              <a:buNone/>
            </a:pP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88614"/>
                </a:solidFill>
                <a:latin typeface="Cambria" panose="02040503050406030204" pitchFamily="18" charset="0"/>
              </a:rPr>
              <a:t>Abstract:</a:t>
            </a:r>
          </a:p>
          <a:p>
            <a:pPr marL="365760" indent="0">
              <a:buNone/>
            </a:pPr>
            <a:r>
              <a:rPr lang="en-US" sz="3600" b="1" dirty="0" smtClean="0">
                <a:latin typeface="Cambria" panose="02040503050406030204" pitchFamily="18" charset="0"/>
              </a:rPr>
              <a:t>Assertion</a:t>
            </a:r>
            <a:r>
              <a:rPr lang="en-US" sz="3600" i="1" dirty="0" smtClean="0">
                <a:latin typeface="Cambria" panose="02040503050406030204" pitchFamily="18" charset="0"/>
              </a:rPr>
              <a:t> – The output is the total sum of the number of queens in each row, column, and diagonal, minus the number of rows, columns, and diagonals in which there are queens</a:t>
            </a:r>
          </a:p>
          <a:p>
            <a:pPr marL="365760" indent="0">
              <a:buNone/>
            </a:pPr>
            <a:endParaRPr lang="en-US" sz="3600" i="1" dirty="0" smtClean="0"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Linear view on a </a:t>
            </a:r>
            <a:r>
              <a:rPr lang="en-US" sz="3600" b="1" dirty="0">
                <a:latin typeface="Cambria" panose="02040503050406030204" pitchFamily="18" charset="0"/>
              </a:rPr>
              <a:t>1D board component</a:t>
            </a:r>
          </a:p>
          <a:p>
            <a:pPr marL="365760" indent="0">
              <a:buNone/>
            </a:pPr>
            <a:endParaRPr lang="en-US" sz="3600" i="1" dirty="0" smtClean="0"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4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Longest Plateau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4360" y="1600200"/>
            <a:ext cx="843528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integers find length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longest plateau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4 3 4 3 3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– plateau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4 3 4 3 2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– not a plateau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  <a:cs typeface="Courier New" panose="02070309020205020404" pitchFamily="49" charset="0"/>
              </a:rPr>
              <a:t>Input: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2 3 3 4 3 5 5 4 3 3 2 3 2 2 1 3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  <a:cs typeface="Courier New" panose="02070309020205020404" pitchFamily="49" charset="0"/>
              </a:rPr>
              <a:t>Output: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44009" y="5013176"/>
            <a:ext cx="28083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96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54360" y="1600200"/>
                <a:ext cx="8435280" cy="47811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Given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integers find length of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longest plateau</a:t>
                </a:r>
              </a:p>
              <a:p>
                <a:pPr marL="0" indent="0">
                  <a:buNone/>
                </a:pPr>
                <a:endParaRPr lang="en-US" b="1" dirty="0" smtClean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Solution</a:t>
                </a:r>
                <a:r>
                  <a:rPr lang="en-US" u="sng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Courier New" panose="02070309020205020404" pitchFamily="49" charset="0"/>
                  </a:rPr>
                  <a:t> (operational perspective):</a:t>
                </a:r>
                <a:endParaRPr lang="en-US" u="sng" dirty="0">
                  <a:solidFill>
                    <a:srgbClr val="C00000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 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1..N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for j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i..N 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check 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</a:t>
                </a:r>
                <a:r>
                  <a:rPr lang="en-US" b="1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b="1" baseline="-25000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..</a:t>
                </a:r>
                <a:r>
                  <a:rPr lang="en-US" b="1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b="1" baseline="-25000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j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endParaRPr lang="en-US" b="1" baseline="-250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b="1" baseline="-25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US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360" y="1600200"/>
                <a:ext cx="8435280" cy="4781128"/>
              </a:xfrm>
              <a:blipFill rotWithShape="1">
                <a:blip r:embed="rId3" cstate="print"/>
                <a:stretch>
                  <a:fillRect l="-1806" t="-1658" r="-1228" b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5536" y="1628800"/>
            <a:ext cx="8496944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6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54360" y="1600200"/>
                <a:ext cx="8435280" cy="47811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Given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integers find length of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longest plateau</a:t>
                </a:r>
              </a:p>
              <a:p>
                <a:pPr marL="0" indent="0">
                  <a:buNone/>
                </a:pPr>
                <a:endParaRPr lang="en-US" b="1" dirty="0" smtClean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Solution</a:t>
                </a:r>
                <a:r>
                  <a:rPr lang="en-US" u="sng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Courier New" panose="02070309020205020404" pitchFamily="49" charset="0"/>
                  </a:rPr>
                  <a:t> (operational perspective):</a:t>
                </a:r>
                <a:endParaRPr lang="en-US" u="sng" dirty="0">
                  <a:solidFill>
                    <a:srgbClr val="C00000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 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1..N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for j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i..N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check 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</a:t>
                </a:r>
                <a:r>
                  <a:rPr lang="en-US" b="1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b="1" baseline="-25000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..</a:t>
                </a:r>
                <a:r>
                  <a:rPr lang="en-US" b="1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b="1" baseline="-25000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j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endParaRPr lang="en-US" b="1" baseline="-250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b="1" baseline="-25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US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360" y="1600200"/>
                <a:ext cx="8435280" cy="4781128"/>
              </a:xfrm>
              <a:blipFill rotWithShape="1">
                <a:blip r:embed="rId3" cstate="print"/>
                <a:stretch>
                  <a:fillRect l="-1806" t="-1658" r="-1228" b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95536" y="1628800"/>
            <a:ext cx="8496944" cy="48245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𝑁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52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In-between-Level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54360" y="1628800"/>
            <a:ext cx="84352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integers find length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longest plateau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ambria" panose="02040503050406030204" pitchFamily="18" charset="0"/>
                <a:cs typeface="Courier New" panose="02070309020205020404" pitchFamily="49" charset="0"/>
              </a:rPr>
              <a:t>Overlapping plateaus: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3 2 3 3 3 4 4 3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628800"/>
            <a:ext cx="8496944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75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In-between-Level Solution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54360" y="1628800"/>
            <a:ext cx="84352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integers find length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longest plateau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ambria" panose="02040503050406030204" pitchFamily="18" charset="0"/>
                <a:cs typeface="Courier New" panose="02070309020205020404" pitchFamily="49" charset="0"/>
              </a:rPr>
              <a:t>Overlapping plateaus: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3 2 3 3 3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4 4 3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628800"/>
            <a:ext cx="8496944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699792" y="4509120"/>
            <a:ext cx="2376264" cy="0"/>
          </a:xfrm>
          <a:prstGeom prst="line">
            <a:avLst/>
          </a:prstGeom>
          <a:ln w="38100" cap="flat">
            <a:solidFill>
              <a:srgbClr val="00B0F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19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In-between-Level Solution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54360" y="1628800"/>
            <a:ext cx="84352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integers find length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longest plateau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ambria" panose="02040503050406030204" pitchFamily="18" charset="0"/>
                <a:cs typeface="Courier New" panose="02070309020205020404" pitchFamily="49" charset="0"/>
              </a:rPr>
              <a:t>Overlapping plateaus: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3 2 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3 3 3 4 4 3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628800"/>
            <a:ext cx="8496944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699792" y="4509120"/>
            <a:ext cx="2376264" cy="0"/>
          </a:xfrm>
          <a:prstGeom prst="line">
            <a:avLst/>
          </a:prstGeom>
          <a:ln w="38100" cap="flat">
            <a:solidFill>
              <a:srgbClr val="00B0F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35896" y="4653136"/>
            <a:ext cx="2880320" cy="0"/>
          </a:xfrm>
          <a:prstGeom prst="line">
            <a:avLst/>
          </a:prstGeom>
          <a:ln w="38100" cap="flat">
            <a:solidFill>
              <a:srgbClr val="7030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90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In-between-Level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Content Placeholder 4"/>
              <p:cNvSpPr txBox="1">
                <a:spLocks/>
              </p:cNvSpPr>
              <p:nvPr/>
            </p:nvSpPr>
            <p:spPr>
              <a:xfrm>
                <a:off x="354360" y="1628800"/>
                <a:ext cx="8435280" cy="48965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Given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integers find length of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longest plateau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 smtClean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u="sng" dirty="0">
                    <a:solidFill>
                      <a:schemeClr val="accent6">
                        <a:lumMod val="75000"/>
                      </a:schemeClr>
                    </a:solidFill>
                    <a:latin typeface="Cambria" panose="02040503050406030204" pitchFamily="18" charset="0"/>
                  </a:rPr>
                  <a:t>Solution</a:t>
                </a:r>
                <a:r>
                  <a:rPr lang="en-US" u="sng" dirty="0">
                    <a:solidFill>
                      <a:schemeClr val="accent6">
                        <a:lumMod val="75000"/>
                      </a:schemeClr>
                    </a:solidFill>
                    <a:latin typeface="Cambria" panose="02040503050406030204" pitchFamily="18" charset="0"/>
                    <a:cs typeface="Courier New" panose="02070309020205020404" pitchFamily="49" charset="0"/>
                  </a:rPr>
                  <a:t> (latest overlap history):</a:t>
                </a:r>
                <a:endParaRPr lang="en-US" u="sng" dirty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 i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cs typeface="Courier New" panose="02070309020205020404" pitchFamily="49" charset="0"/>
                      </a:rPr>
                      <m:t>←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1..N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switch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case1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case2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...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>
          <p:sp>
            <p:nvSpPr>
              <p:cNvPr id="7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60" y="1628800"/>
                <a:ext cx="8435280" cy="489654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806" t="-2615" r="-1228" b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95536" y="1628800"/>
            <a:ext cx="8496944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79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In-between-Level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Content Placeholder 4"/>
              <p:cNvSpPr txBox="1">
                <a:spLocks/>
              </p:cNvSpPr>
              <p:nvPr/>
            </p:nvSpPr>
            <p:spPr>
              <a:xfrm>
                <a:off x="354360" y="1628800"/>
                <a:ext cx="8435280" cy="48965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Given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integers find length of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longest plateau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 smtClean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u="sng" dirty="0">
                    <a:solidFill>
                      <a:schemeClr val="accent6">
                        <a:lumMod val="75000"/>
                      </a:schemeClr>
                    </a:solidFill>
                    <a:latin typeface="Cambria" panose="02040503050406030204" pitchFamily="18" charset="0"/>
                  </a:rPr>
                  <a:t>Solution</a:t>
                </a:r>
                <a:r>
                  <a:rPr lang="en-US" u="sng" dirty="0">
                    <a:solidFill>
                      <a:schemeClr val="accent6">
                        <a:lumMod val="75000"/>
                      </a:schemeClr>
                    </a:solidFill>
                    <a:latin typeface="Cambria" panose="02040503050406030204" pitchFamily="18" charset="0"/>
                    <a:cs typeface="Courier New" panose="02070309020205020404" pitchFamily="49" charset="0"/>
                  </a:rPr>
                  <a:t> (latest overlap history)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latin typeface="Cambria" panose="02040503050406030204" pitchFamily="18" charset="0"/>
                    <a:cs typeface="Courier New" panose="02070309020205020404" pitchFamily="49" charset="0"/>
                  </a:rPr>
                  <a:t>:</a:t>
                </a:r>
                <a:endParaRPr lang="en-US" u="sng" dirty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 i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cs typeface="Courier New" panose="02070309020205020404" pitchFamily="49" charset="0"/>
                      </a:rPr>
                      <m:t>←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1..N {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switch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case1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case2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...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>
          <p:sp>
            <p:nvSpPr>
              <p:cNvPr id="7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60" y="1628800"/>
                <a:ext cx="8435280" cy="489654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806" t="-2615" r="-1228" b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95536" y="1628800"/>
            <a:ext cx="8496944" cy="48245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𝑁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(1)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85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As-If Abstraction</a:t>
            </a: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</p:txBody>
      </p:sp>
      <p:pic>
        <p:nvPicPr>
          <p:cNvPr id="2050" name="Picture 2" descr="C:\Users\Yoav\Dropbox\courses\algorithmic thinking\paper\figures\platea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00" y="2636912"/>
            <a:ext cx="6421800" cy="33912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7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Given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numbers, find the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max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difference between </a:t>
                </a:r>
                <a:r>
                  <a:rPr lang="en-US" b="1" u="sng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any two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numbers</a:t>
                </a:r>
                <a:endParaRPr lang="en-US" dirty="0">
                  <a:solidFill>
                    <a:schemeClr val="tx2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C00000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Solution: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for i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1..N {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for j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i..N {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	check |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sz="2800" b="1" baseline="-25000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-n</a:t>
                </a:r>
                <a:r>
                  <a:rPr lang="en-US" sz="2800" b="1" baseline="-25000" dirty="0" err="1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j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</a:t>
                </a:r>
                <a:endParaRPr lang="en-US" sz="2800" b="1" baseline="-25000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800" b="1" baseline="-25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}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3" cstate="print"/>
                <a:stretch>
                  <a:fillRect l="-1852" t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23528" y="1340768"/>
            <a:ext cx="8280920" cy="165618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02940" y="1628800"/>
            <a:ext cx="853812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integers find length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longest plateau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88614"/>
                </a:solidFill>
                <a:latin typeface="Cambria" panose="02040503050406030204" pitchFamily="18" charset="0"/>
              </a:rPr>
              <a:t>Solution</a:t>
            </a:r>
            <a:r>
              <a:rPr lang="en-US" u="sng" dirty="0">
                <a:solidFill>
                  <a:srgbClr val="088614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u="sng" dirty="0" smtClean="0">
                <a:solidFill>
                  <a:srgbClr val="088614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(concurrent plateaus):</a:t>
            </a:r>
            <a:endParaRPr lang="en-US" u="sng" dirty="0">
              <a:solidFill>
                <a:srgbClr val="088614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n </a:t>
            </a: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same, extend 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+1, extend top, start new top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-1, extend low, start new low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jump, start both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rgbClr val="08861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C:\Users\Yoav\Dropbox\courses\algorithmic thinking\paper\figures\platea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0888"/>
            <a:ext cx="2590802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5536" y="1628800"/>
            <a:ext cx="8496944" cy="64807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66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02940" y="1628800"/>
            <a:ext cx="853812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integers find length of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longest plateau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88614"/>
                </a:solidFill>
                <a:latin typeface="Cambria" panose="02040503050406030204" pitchFamily="18" charset="0"/>
              </a:rPr>
              <a:t>Solution</a:t>
            </a:r>
            <a:r>
              <a:rPr lang="en-US" u="sng" dirty="0">
                <a:solidFill>
                  <a:srgbClr val="088614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u="sng" dirty="0" smtClean="0">
                <a:solidFill>
                  <a:srgbClr val="088614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(concurrent plateaus):</a:t>
            </a:r>
            <a:endParaRPr lang="en-US" u="sng" dirty="0">
              <a:solidFill>
                <a:srgbClr val="088614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n </a:t>
            </a: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same, extend 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+1, extend top, start new top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-1, extend low, start new low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jump, start both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rgbClr val="08861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C:\Users\Yoav\Dropbox\courses\algorithmic thinking\paper\figures\platea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0888"/>
            <a:ext cx="2590802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5536" y="1628800"/>
            <a:ext cx="8496944" cy="48245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ounded Rectangle 5"/>
              <p:cNvSpPr/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solidFill>
                <a:srgbClr val="08861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𝑁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(1)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08312" cy="2016224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1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 vs. Abstract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Concrete:</a:t>
            </a:r>
            <a:endParaRPr lang="en-US" sz="360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Operational perspective – test plateaus from </a:t>
            </a:r>
            <a:r>
              <a:rPr lang="en-US" sz="3600" b="1" dirty="0" smtClean="0">
                <a:latin typeface="Cambria" panose="02040503050406030204" pitchFamily="18" charset="0"/>
              </a:rPr>
              <a:t>all possible starting points</a:t>
            </a:r>
            <a:endParaRPr lang="en-US" sz="3600" b="1" u="sng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In-between: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On the fly, but consider </a:t>
            </a:r>
            <a:r>
              <a:rPr lang="en-US" sz="3600" b="1" dirty="0" smtClean="0">
                <a:latin typeface="Cambria" panose="02040503050406030204" pitchFamily="18" charset="0"/>
              </a:rPr>
              <a:t>all different cases</a:t>
            </a:r>
          </a:p>
          <a:p>
            <a:pPr marL="0" indent="0">
              <a:buNone/>
            </a:pP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88614"/>
                </a:solidFill>
                <a:latin typeface="Cambria" panose="02040503050406030204" pitchFamily="18" charset="0"/>
              </a:rPr>
              <a:t>Abstract:</a:t>
            </a:r>
          </a:p>
          <a:p>
            <a:pPr marL="36576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Assertion – </a:t>
            </a:r>
            <a:r>
              <a:rPr lang="en-US" sz="3600" i="1" dirty="0" smtClean="0">
                <a:latin typeface="Cambria" panose="02040503050406030204" pitchFamily="18" charset="0"/>
              </a:rPr>
              <a:t>The longest block-plateau is obtained by </a:t>
            </a:r>
            <a:r>
              <a:rPr lang="en-US" sz="3600" b="1" i="1" dirty="0" smtClean="0">
                <a:latin typeface="Cambria" panose="02040503050406030204" pitchFamily="18" charset="0"/>
              </a:rPr>
              <a:t>extending upper and lower block-plateaus </a:t>
            </a:r>
            <a:r>
              <a:rPr lang="en-US" sz="3600" i="1" dirty="0" smtClean="0">
                <a:latin typeface="Cambria" panose="02040503050406030204" pitchFamily="18" charset="0"/>
              </a:rPr>
              <a:t>when appropriate</a:t>
            </a:r>
            <a:endParaRPr lang="en-US" sz="3600" i="1" u="sng" dirty="0" smtClean="0"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47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The Power of Visualization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“Seeing” the solution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Convincing</a:t>
            </a:r>
          </a:p>
          <a:p>
            <a:r>
              <a:rPr lang="en-US" dirty="0">
                <a:latin typeface="Cambria" panose="02040503050406030204" pitchFamily="18" charset="0"/>
              </a:rPr>
              <a:t>Proof without words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094472" y="2060848"/>
            <a:ext cx="3726000" cy="864000"/>
            <a:chOff x="1763688" y="2996952"/>
            <a:chExt cx="4968552" cy="1152128"/>
          </a:xfrm>
        </p:grpSpPr>
        <p:grpSp>
          <p:nvGrpSpPr>
            <p:cNvPr id="7" name="Group 6"/>
            <p:cNvGrpSpPr/>
            <p:nvPr/>
          </p:nvGrpSpPr>
          <p:grpSpPr>
            <a:xfrm>
              <a:off x="2339752" y="2996952"/>
              <a:ext cx="4392488" cy="1152128"/>
              <a:chOff x="1547664" y="3068960"/>
              <a:chExt cx="4392488" cy="115212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547664" y="3789040"/>
                <a:ext cx="439248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907704" y="350100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411760" y="407707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15816" y="342900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19872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23928" y="357301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427984" y="378904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932040" y="321297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436096" y="328498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1763688" y="3068960"/>
              <a:ext cx="2376264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763688" y="407707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835696" y="3140968"/>
              <a:ext cx="0" cy="86409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08" y="3893431"/>
            <a:ext cx="2952327" cy="213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 descr="queens_dim_reduction_dar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442" y="4005064"/>
            <a:ext cx="4161772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31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Experiment &amp; Results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09583656"/>
              </p:ext>
            </p:extLst>
          </p:nvPr>
        </p:nvGraphicFramePr>
        <p:xfrm>
          <a:off x="439305" y="3501008"/>
          <a:ext cx="8265390" cy="29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180"/>
                <a:gridCol w="1296144"/>
                <a:gridCol w="1527698"/>
                <a:gridCol w="1872208"/>
                <a:gridCol w="1440160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Task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Unclear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Concrete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In-between</a:t>
                      </a:r>
                      <a:endParaRPr 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88614"/>
                          </a:solidFill>
                          <a:latin typeface="Cambria" panose="02040503050406030204" pitchFamily="18" charset="0"/>
                        </a:rPr>
                        <a:t>Abstract</a:t>
                      </a:r>
                      <a:endParaRPr lang="en-US" sz="2400" dirty="0">
                        <a:solidFill>
                          <a:srgbClr val="088614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Queens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7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30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8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11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Longest Plateau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-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16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34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6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Max Balanced Sub-list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-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29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10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17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548" y="134076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56 </a:t>
            </a:r>
            <a:r>
              <a:rPr lang="en-US" sz="2400" b="1" dirty="0" smtClean="0">
                <a:latin typeface="Cambria" panose="02040503050406030204" pitchFamily="18" charset="0"/>
              </a:rPr>
              <a:t>senior</a:t>
            </a:r>
            <a:r>
              <a:rPr lang="en-US" sz="2400" dirty="0" smtClean="0">
                <a:latin typeface="Cambria" panose="02040503050406030204" pitchFamily="18" charset="0"/>
              </a:rPr>
              <a:t> CS students (3 groups)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3 simply stated tasks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3 hours to write algorithmic solution (not code)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Instructed to come up with </a:t>
            </a:r>
            <a:r>
              <a:rPr lang="en-US" sz="2400" b="1" dirty="0" smtClean="0">
                <a:latin typeface="Cambria" panose="02040503050406030204" pitchFamily="18" charset="0"/>
              </a:rPr>
              <a:t>efficient</a:t>
            </a:r>
            <a:r>
              <a:rPr lang="en-US" sz="2400" dirty="0" smtClean="0">
                <a:latin typeface="Cambria" panose="02040503050406030204" pitchFamily="18" charset="0"/>
              </a:rPr>
              <a:t> 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Basic algorithmic knowledge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25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Discussion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>
                <a:latin typeface="Cambria" panose="02040503050406030204" pitchFamily="18" charset="0"/>
              </a:rPr>
              <a:t>Summary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Concrete vs. Abstract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Operational vs. Assertional</a:t>
            </a: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Cambria" panose="02040503050406030204" pitchFamily="18" charset="0"/>
              </a:rPr>
              <a:t>Take-home message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Focus on task elements and characteristics, not on concrete steps to solution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Running code correctness is </a:t>
            </a:r>
            <a:r>
              <a:rPr lang="en-US" b="1" dirty="0" smtClean="0">
                <a:latin typeface="Cambria" panose="02040503050406030204" pitchFamily="18" charset="0"/>
              </a:rPr>
              <a:t>not</a:t>
            </a:r>
            <a:r>
              <a:rPr lang="en-US" dirty="0" smtClean="0">
                <a:latin typeface="Cambria" panose="02040503050406030204" pitchFamily="18" charset="0"/>
              </a:rPr>
              <a:t> everything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Require </a:t>
            </a:r>
            <a:r>
              <a:rPr lang="en-US" b="1" dirty="0" smtClean="0">
                <a:latin typeface="Cambria" panose="02040503050406030204" pitchFamily="18" charset="0"/>
              </a:rPr>
              <a:t>declarative </a:t>
            </a:r>
            <a:r>
              <a:rPr lang="en-US" dirty="0" smtClean="0">
                <a:latin typeface="Cambria" panose="02040503050406030204" pitchFamily="18" charset="0"/>
              </a:rPr>
              <a:t>statements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Exemplify </a:t>
            </a:r>
            <a:r>
              <a:rPr lang="en-US" b="1" dirty="0" smtClean="0">
                <a:latin typeface="Cambria" panose="02040503050406030204" pitchFamily="18" charset="0"/>
              </a:rPr>
              <a:t>problem reformulation </a:t>
            </a:r>
            <a:r>
              <a:rPr lang="en-US" dirty="0" smtClean="0">
                <a:latin typeface="Cambria" panose="02040503050406030204" pitchFamily="18" charset="0"/>
              </a:rPr>
              <a:t>&amp; </a:t>
            </a:r>
            <a:r>
              <a:rPr lang="en-US" b="1" dirty="0" smtClean="0">
                <a:latin typeface="Cambria" panose="02040503050406030204" pitchFamily="18" charset="0"/>
              </a:rPr>
              <a:t>visualization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6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792" y="1781944"/>
            <a:ext cx="6030416" cy="1143000"/>
          </a:xfrm>
          <a:noFill/>
          <a:effectLst>
            <a:reflection endPos="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Thank You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>for Your Time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1031" name="Picture 7" descr="Image result for dali clock sketch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161"/>
          <a:stretch/>
        </p:blipFill>
        <p:spPr bwMode="auto">
          <a:xfrm>
            <a:off x="6372200" y="2897275"/>
            <a:ext cx="2771800" cy="28132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56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Concrete-Level </a:t>
            </a:r>
            <a:r>
              <a:rPr lang="en-US" dirty="0">
                <a:latin typeface="Cambria" panose="02040503050406030204" pitchFamily="18" charset="0"/>
              </a:rPr>
              <a:t>Solution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Given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numbers, find the </a:t>
                </a:r>
                <a:r>
                  <a:rPr lang="en-US" b="1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max</a:t>
                </a:r>
                <a:r>
                  <a:rPr lang="en-US" dirty="0" smtClean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difference between </a:t>
                </a:r>
                <a:r>
                  <a:rPr lang="en-US" b="1" u="sng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any two</a:t>
                </a:r>
                <a:r>
                  <a:rPr lang="en-US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 numbers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C00000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Solution: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for i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1..N {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for j</a:t>
                </a:r>
                <a14:m>
                  <m:oMath xmlns:m="http://schemas.openxmlformats.org/officeDocument/2006/math">
                    <m:r>
                      <a:rPr lang="en-US" sz="2800" b="1" i="1" dirty="0">
                        <a:solidFill>
                          <a:srgbClr val="C00000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i..N {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	check |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sz="2800" b="1" baseline="-25000" dirty="0" err="1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-n</a:t>
                </a:r>
                <a:r>
                  <a:rPr lang="en-US" sz="2800" b="1" baseline="-25000" dirty="0" err="1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j</a:t>
                </a:r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</a:t>
                </a:r>
                <a:endParaRPr lang="en-US" sz="2800" b="1" baseline="-250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800" b="1" baseline="-25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	</a:t>
                </a:r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	}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3" cstate="print"/>
                <a:stretch>
                  <a:fillRect l="-1852" t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23528" y="1412776"/>
            <a:ext cx="8280920" cy="504056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6084168" y="4005064"/>
                <a:ext cx="2808312" cy="2016224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𝑁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005064"/>
                <a:ext cx="2808312" cy="2016224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42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Solution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numbers, find the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max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difference between </a:t>
            </a:r>
            <a:r>
              <a:rPr lang="en-US" b="1" u="sng" dirty="0" smtClean="0">
                <a:solidFill>
                  <a:schemeClr val="tx2"/>
                </a:solidFill>
                <a:latin typeface="Cambria" panose="02040503050406030204" pitchFamily="18" charset="0"/>
              </a:rPr>
              <a:t>any two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numbers</a:t>
            </a:r>
          </a:p>
          <a:p>
            <a:pPr marL="0" indent="0">
              <a:buNone/>
            </a:pPr>
            <a:endParaRPr lang="en-US" b="1" u="sng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</a:t>
            </a:r>
            <a:r>
              <a:rPr lang="en-US" dirty="0">
                <a:latin typeface="Cambria" panose="02040503050406030204" pitchFamily="18" charset="0"/>
              </a:rPr>
              <a:t>Input: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3,-5,4,9,2,-1,7,6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Output: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3528" y="1340768"/>
            <a:ext cx="8280920" cy="504056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87724" y="3284984"/>
            <a:ext cx="4968552" cy="1152128"/>
            <a:chOff x="1763688" y="2996952"/>
            <a:chExt cx="4968552" cy="1152128"/>
          </a:xfrm>
        </p:grpSpPr>
        <p:grpSp>
          <p:nvGrpSpPr>
            <p:cNvPr id="5" name="Group 4"/>
            <p:cNvGrpSpPr/>
            <p:nvPr/>
          </p:nvGrpSpPr>
          <p:grpSpPr>
            <a:xfrm>
              <a:off x="2339752" y="2996952"/>
              <a:ext cx="4392488" cy="1152128"/>
              <a:chOff x="1547664" y="3068960"/>
              <a:chExt cx="4392488" cy="115212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547664" y="3789040"/>
                <a:ext cx="439248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1907704" y="350100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411760" y="407707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915816" y="342900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419872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923928" y="357301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427984" y="378904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932040" y="321297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436096" y="328498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flipH="1">
              <a:off x="1763688" y="3068960"/>
              <a:ext cx="2376264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763688" y="407707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835696" y="3140968"/>
              <a:ext cx="0" cy="86409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4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</a:t>
            </a:r>
            <a:r>
              <a:rPr lang="en-US" dirty="0"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numbers, find the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max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difference between </a:t>
            </a:r>
            <a:r>
              <a:rPr lang="en-US" b="1" u="sng" dirty="0">
                <a:solidFill>
                  <a:schemeClr val="tx2"/>
                </a:solidFill>
                <a:latin typeface="Cambria" panose="02040503050406030204" pitchFamily="18" charset="0"/>
              </a:rPr>
              <a:t>any two</a:t>
            </a: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 numbers</a:t>
            </a:r>
          </a:p>
          <a:p>
            <a:pPr marL="0" indent="0">
              <a:buNone/>
            </a:pPr>
            <a:endParaRPr lang="en-US" u="sng" dirty="0" smtClean="0">
              <a:solidFill>
                <a:srgbClr val="088614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88614"/>
                </a:solidFill>
                <a:latin typeface="Cambria" panose="02040503050406030204" pitchFamily="18" charset="0"/>
              </a:rPr>
              <a:t>Solution: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each n 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check if MAX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check if MIN</a:t>
            </a:r>
          </a:p>
          <a:p>
            <a:pPr marL="0" indent="0">
              <a:buNone/>
            </a:pPr>
            <a:r>
              <a:rPr lang="en-US" sz="2800" b="1" baseline="-25000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MAX - MIN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8280920" cy="165618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57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Abstract-Level </a:t>
            </a:r>
            <a:r>
              <a:rPr lang="en-US" dirty="0"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Given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numbers, find the 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max</a:t>
            </a: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 difference between </a:t>
            </a:r>
            <a:r>
              <a:rPr lang="en-US" b="1" u="sng" dirty="0">
                <a:solidFill>
                  <a:schemeClr val="tx2"/>
                </a:solidFill>
                <a:latin typeface="Cambria" panose="02040503050406030204" pitchFamily="18" charset="0"/>
              </a:rPr>
              <a:t>any two</a:t>
            </a: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 numbers</a:t>
            </a:r>
          </a:p>
          <a:p>
            <a:pPr marL="0" indent="0">
              <a:buNone/>
            </a:pPr>
            <a:endParaRPr lang="en-US" u="sng" dirty="0" smtClean="0">
              <a:solidFill>
                <a:srgbClr val="088614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88614"/>
                </a:solidFill>
                <a:latin typeface="Cambria" panose="02040503050406030204" pitchFamily="18" charset="0"/>
              </a:rPr>
              <a:t>Solution: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each n 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check if MAX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check if MIN</a:t>
            </a:r>
          </a:p>
          <a:p>
            <a:pPr marL="0" indent="0">
              <a:buNone/>
            </a:pPr>
            <a:r>
              <a:rPr lang="en-US" sz="2800" b="1" baseline="-25000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886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MAX - MIN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6084168" y="4005064"/>
                <a:ext cx="2808312" cy="2016224"/>
              </a:xfrm>
              <a:prstGeom prst="roundRect">
                <a:avLst/>
              </a:prstGeom>
              <a:solidFill>
                <a:srgbClr val="08861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Cambria" panose="02040503050406030204" pitchFamily="18" charset="0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𝑁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pPr algn="ctr"/>
                <a:r>
                  <a:rPr lang="en-US" sz="2800" dirty="0">
                    <a:latin typeface="Cambria" panose="02040503050406030204" pitchFamily="18" charset="0"/>
                  </a:rPr>
                  <a:t>Memory: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𝑂</m:t>
                    </m:r>
                    <m:r>
                      <a:rPr lang="en-US" sz="2800" i="1">
                        <a:latin typeface="Cambria Math"/>
                      </a:rPr>
                      <m:t>(1)</m:t>
                    </m:r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005064"/>
                <a:ext cx="2808312" cy="2016224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23528" y="1340768"/>
            <a:ext cx="8280920" cy="165618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3140968"/>
            <a:ext cx="4824536" cy="331236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9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Concrete vs. Abstract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Concrete:</a:t>
            </a:r>
            <a:endParaRPr lang="en-US" sz="360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b="1" dirty="0" smtClean="0">
                <a:latin typeface="Cambria" panose="02040503050406030204" pitchFamily="18" charset="0"/>
              </a:rPr>
              <a:t>“max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</a:rPr>
              <a:t>difference between </a:t>
            </a:r>
            <a:r>
              <a:rPr lang="en-US" sz="3600" b="1" u="sng" dirty="0">
                <a:latin typeface="Cambria" panose="02040503050406030204" pitchFamily="18" charset="0"/>
              </a:rPr>
              <a:t>any two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sz="3600" dirty="0" smtClean="0">
                <a:latin typeface="Cambria" panose="02040503050406030204" pitchFamily="18" charset="0"/>
              </a:rPr>
              <a:t>numbers”</a:t>
            </a:r>
            <a:endParaRPr lang="en-US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88614"/>
                </a:solidFill>
                <a:latin typeface="Cambria" panose="02040503050406030204" pitchFamily="18" charset="0"/>
              </a:rPr>
              <a:t>Abstract:</a:t>
            </a:r>
          </a:p>
          <a:p>
            <a:pPr marL="365760" indent="0">
              <a:buNone/>
            </a:pPr>
            <a:r>
              <a:rPr lang="en-US" sz="3600" b="1" dirty="0" smtClean="0">
                <a:latin typeface="Cambria" panose="02040503050406030204" pitchFamily="18" charset="0"/>
              </a:rPr>
              <a:t>Assertion</a:t>
            </a:r>
            <a:r>
              <a:rPr lang="en-US" sz="3600" dirty="0" smtClean="0">
                <a:latin typeface="Cambria" panose="02040503050406030204" pitchFamily="18" charset="0"/>
              </a:rPr>
              <a:t> – </a:t>
            </a:r>
            <a:r>
              <a:rPr lang="en-US" sz="3600" i="1" dirty="0" smtClean="0">
                <a:latin typeface="Cambria" panose="02040503050406030204" pitchFamily="18" charset="0"/>
              </a:rPr>
              <a:t>The max difference in a sequence of numbers is the difference between max and min</a:t>
            </a:r>
          </a:p>
          <a:p>
            <a:pPr marL="365760" indent="0">
              <a:buNone/>
            </a:pPr>
            <a:endParaRPr lang="en-US" sz="3600" i="1" dirty="0" smtClean="0">
              <a:latin typeface="Cambria" panose="02040503050406030204" pitchFamily="18" charset="0"/>
            </a:endParaRPr>
          </a:p>
          <a:p>
            <a:pPr marL="36576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Considering the whole sequence rather than individual pairs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Abstraction in CS Education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Computational thinking is using abstraction and decomposition… choosing an appropriate representation for a problem or modelling the relevant aspects to make it tractable</a:t>
            </a:r>
            <a:r>
              <a:rPr lang="en-US" sz="2800" dirty="0" smtClean="0">
                <a:latin typeface="Cambria" panose="02040503050406030204" pitchFamily="18" charset="0"/>
              </a:rPr>
              <a:t> – </a:t>
            </a:r>
            <a:r>
              <a:rPr lang="en-US" sz="2800" i="1" dirty="0" smtClean="0">
                <a:latin typeface="Cambria" panose="02040503050406030204" pitchFamily="18" charset="0"/>
              </a:rPr>
              <a:t>J. Wing [2006].</a:t>
            </a:r>
            <a:endParaRPr lang="en-US" sz="2800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Studies of Abstraction in CS:</a:t>
            </a:r>
          </a:p>
          <a:p>
            <a:pPr marL="457200" indent="0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O. Hazzan [2002]</a:t>
            </a:r>
          </a:p>
          <a:p>
            <a:pPr marL="457200" indent="0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J. </a:t>
            </a:r>
            <a:r>
              <a:rPr lang="en-US" sz="2800" dirty="0" err="1" smtClean="0">
                <a:latin typeface="Cambria" panose="02040503050406030204" pitchFamily="18" charset="0"/>
              </a:rPr>
              <a:t>Perrenet</a:t>
            </a:r>
            <a:r>
              <a:rPr lang="en-US" sz="2800" dirty="0" smtClean="0">
                <a:latin typeface="Cambria" panose="02040503050406030204" pitchFamily="18" charset="0"/>
              </a:rPr>
              <a:t> &amp; E. </a:t>
            </a:r>
            <a:r>
              <a:rPr lang="en-US" sz="2800" dirty="0" err="1" smtClean="0">
                <a:latin typeface="Cambria" panose="02040503050406030204" pitchFamily="18" charset="0"/>
              </a:rPr>
              <a:t>Kaasenbrood</a:t>
            </a:r>
            <a:r>
              <a:rPr lang="en-US" sz="2800" dirty="0" smtClean="0">
                <a:latin typeface="Cambria" panose="02040503050406030204" pitchFamily="18" charset="0"/>
              </a:rPr>
              <a:t> [2006]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ACM SIGCSE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Ginat &amp; Yoav Blau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3710-DDC4-440B-8668-158ECE158B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77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44615</TotalTime>
  <Words>1131</Words>
  <Application>Microsoft Office PowerPoint</Application>
  <PresentationFormat>On-screen Show (4:3)</PresentationFormat>
  <Paragraphs>391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Multiple Levels of Abstraction in Algorithmic Problem Solving</vt:lpstr>
      <vt:lpstr>Take a Moment to Consider</vt:lpstr>
      <vt:lpstr>Concrete-Level Solution</vt:lpstr>
      <vt:lpstr>Concrete-Level Solution</vt:lpstr>
      <vt:lpstr>Abstract-Level Solution</vt:lpstr>
      <vt:lpstr>Abstract-Level Solution</vt:lpstr>
      <vt:lpstr>Abstract-Level Solution</vt:lpstr>
      <vt:lpstr>Concrete vs. Abstract</vt:lpstr>
      <vt:lpstr>Abstraction in CS Education</vt:lpstr>
      <vt:lpstr>Interpretations of Abstraction Levels</vt:lpstr>
      <vt:lpstr>Outline</vt:lpstr>
      <vt:lpstr>Queens</vt:lpstr>
      <vt:lpstr>Concrete-Level Solution</vt:lpstr>
      <vt:lpstr>Concrete-Level Solution</vt:lpstr>
      <vt:lpstr>In-between-Level Solution</vt:lpstr>
      <vt:lpstr>In-between-Level Solution</vt:lpstr>
      <vt:lpstr>Abstract-Level Solution</vt:lpstr>
      <vt:lpstr>Abstract-Level Solution</vt:lpstr>
      <vt:lpstr>Abstract-Level Solution</vt:lpstr>
      <vt:lpstr>Concrete vs. Abstract</vt:lpstr>
      <vt:lpstr>Longest Plateau</vt:lpstr>
      <vt:lpstr>Concrete-Level Solution</vt:lpstr>
      <vt:lpstr>Concrete-Level Solution</vt:lpstr>
      <vt:lpstr>In-between-Level Solution</vt:lpstr>
      <vt:lpstr>In-between-Level Solution</vt:lpstr>
      <vt:lpstr>In-between-Level Solution</vt:lpstr>
      <vt:lpstr>In-between-Level Solution</vt:lpstr>
      <vt:lpstr>In-between-Level Solution</vt:lpstr>
      <vt:lpstr>Abstract-Level Solution</vt:lpstr>
      <vt:lpstr>Abstract-Level Solution</vt:lpstr>
      <vt:lpstr>Abstract-Level Solution</vt:lpstr>
      <vt:lpstr>Concrete vs. Abstract</vt:lpstr>
      <vt:lpstr>The Power of Visualization</vt:lpstr>
      <vt:lpstr>Experiment &amp; Results</vt:lpstr>
      <vt:lpstr>Discussion</vt:lpstr>
      <vt:lpstr>Thank You for Your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Levels of Abstraction in Algorithmic Problem Solving</dc:title>
  <dc:creator>Yoav</dc:creator>
  <cp:lastModifiedBy>User</cp:lastModifiedBy>
  <cp:revision>132</cp:revision>
  <dcterms:created xsi:type="dcterms:W3CDTF">2017-01-11T09:17:38Z</dcterms:created>
  <dcterms:modified xsi:type="dcterms:W3CDTF">2017-08-20T20:11:51Z</dcterms:modified>
</cp:coreProperties>
</file>