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7"/>
  </p:notesMasterIdLst>
  <p:sldIdLst>
    <p:sldId id="258" r:id="rId2"/>
    <p:sldId id="259" r:id="rId3"/>
    <p:sldId id="260" r:id="rId4"/>
    <p:sldId id="291" r:id="rId5"/>
    <p:sldId id="261" r:id="rId6"/>
    <p:sldId id="262" r:id="rId7"/>
    <p:sldId id="29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3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DF591-CD7E-4B76-AB4B-5C80AEE968C4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8E57E-D186-4269-A414-613A68BB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4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9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8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8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4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0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4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3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1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6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באר-שבע 2014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כותרת משנה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95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9"/>
          <a:stretch/>
        </p:blipFill>
        <p:spPr bwMode="auto">
          <a:xfrm>
            <a:off x="683567" y="332656"/>
            <a:ext cx="7920107" cy="160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7" y="2132856"/>
            <a:ext cx="7920107" cy="8617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e-IL" sz="1600" dirty="0"/>
              <a:t>בעלים החנות שסיים בזמנו את מגמת מדעי המחשב החליט לבנות מחלקה </a:t>
            </a:r>
            <a:r>
              <a:rPr lang="en-US" sz="1600" dirty="0"/>
              <a:t>Buy</a:t>
            </a:r>
            <a:r>
              <a:rPr lang="he-IL" sz="1600" dirty="0"/>
              <a:t> שתכלול עבור כל קניה את מספר הספרים ואת מחיר של כל ספר.</a:t>
            </a:r>
            <a:endParaRPr lang="en-US" sz="1600" dirty="0"/>
          </a:p>
          <a:p>
            <a:r>
              <a:rPr lang="he-IL" sz="1600" dirty="0"/>
              <a:t>לפניך כותרת מחלקה ואת תכונותיה וחלק מפעולותיה: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05251" y="2972961"/>
            <a:ext cx="6120681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/>
              <a:t>class Buy{</a:t>
            </a:r>
          </a:p>
          <a:p>
            <a:pPr algn="l" rtl="0"/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number;</a:t>
            </a:r>
          </a:p>
          <a:p>
            <a:pPr algn="l" rtl="0"/>
            <a:r>
              <a:rPr lang="en-US" dirty="0"/>
              <a:t>private double price1;</a:t>
            </a:r>
          </a:p>
          <a:p>
            <a:pPr algn="l" rtl="0"/>
            <a:r>
              <a:rPr lang="en-US" dirty="0"/>
              <a:t>private double price2;</a:t>
            </a:r>
          </a:p>
          <a:p>
            <a:pPr algn="l" rtl="0"/>
            <a:r>
              <a:rPr lang="en-US" dirty="0"/>
              <a:t>private double price3;</a:t>
            </a:r>
          </a:p>
          <a:p>
            <a:pPr algn="l" rtl="0"/>
            <a:r>
              <a:rPr lang="en-US" dirty="0"/>
              <a:t>public Buy(</a:t>
            </a:r>
            <a:r>
              <a:rPr lang="en-US" dirty="0" err="1"/>
              <a:t>int</a:t>
            </a:r>
            <a:r>
              <a:rPr lang="en-US" dirty="0"/>
              <a:t> number){….}</a:t>
            </a:r>
            <a:r>
              <a:rPr lang="he-IL" dirty="0"/>
              <a:t> בנאי //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7" y="4800054"/>
            <a:ext cx="777609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e-IL" sz="1600" dirty="0"/>
              <a:t>נתונה פעולה </a:t>
            </a:r>
            <a:r>
              <a:rPr lang="en-US" sz="1600" dirty="0" smtClean="0"/>
              <a:t> </a:t>
            </a:r>
            <a:r>
              <a:rPr lang="en-US" sz="1600" b="1" dirty="0" smtClean="0"/>
              <a:t>sum3Books</a:t>
            </a:r>
            <a:r>
              <a:rPr lang="en-US" sz="1600" dirty="0" smtClean="0"/>
              <a:t> </a:t>
            </a:r>
            <a:r>
              <a:rPr lang="he-IL" sz="1600" dirty="0"/>
              <a:t>המחזירה את סכום של שני מחירים הגדולים.</a:t>
            </a:r>
            <a:endParaRPr lang="en-US" sz="1600" dirty="0"/>
          </a:p>
          <a:p>
            <a:r>
              <a:rPr lang="en-US" sz="1600" dirty="0"/>
              <a:t> </a:t>
            </a:r>
            <a:r>
              <a:rPr lang="he-IL" sz="1600" dirty="0"/>
              <a:t>כותרת הפעולה:</a:t>
            </a:r>
            <a:endParaRPr lang="en-US" sz="1600" dirty="0"/>
          </a:p>
          <a:p>
            <a:pPr algn="l" rtl="0"/>
            <a:r>
              <a:rPr lang="en-US" sz="1600" dirty="0"/>
              <a:t>public double </a:t>
            </a:r>
            <a:r>
              <a:rPr lang="en-US" sz="1600" b="1" dirty="0"/>
              <a:t>sum3Books</a:t>
            </a:r>
            <a:r>
              <a:rPr lang="en-US" sz="1600" dirty="0"/>
              <a:t> </a:t>
            </a:r>
            <a:r>
              <a:rPr lang="en-US" sz="1600" dirty="0" smtClean="0"/>
              <a:t>()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68733" y="1518716"/>
            <a:ext cx="7200800" cy="46628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/>
              <a:t>כתוב פעולה פנימית </a:t>
            </a:r>
            <a:r>
              <a:rPr lang="en-US" b="1" dirty="0"/>
              <a:t>sum2Books</a:t>
            </a:r>
            <a:r>
              <a:rPr lang="en-US" dirty="0"/>
              <a:t> </a:t>
            </a:r>
            <a:r>
              <a:rPr lang="he-IL" dirty="0"/>
              <a:t>המחזירה את הסכום שישלם הלקוח שקנה שני ספרים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+mj-lt"/>
              <a:buAutoNum type="hebrew2Minus"/>
            </a:pPr>
            <a:r>
              <a:rPr lang="he-IL" dirty="0"/>
              <a:t>כתוב בנאי </a:t>
            </a:r>
            <a:r>
              <a:rPr lang="he-IL" b="1" dirty="0"/>
              <a:t>(</a:t>
            </a:r>
            <a:r>
              <a:rPr lang="en-US" b="1" dirty="0"/>
              <a:t>Buy</a:t>
            </a:r>
            <a:r>
              <a:rPr lang="en-US" dirty="0"/>
              <a:t>(</a:t>
            </a:r>
            <a:r>
              <a:rPr lang="en-US" b="1" dirty="0" err="1"/>
              <a:t>int</a:t>
            </a:r>
            <a:r>
              <a:rPr lang="en-US" dirty="0"/>
              <a:t> </a:t>
            </a:r>
            <a:r>
              <a:rPr lang="en-US" b="1" dirty="0"/>
              <a:t>number</a:t>
            </a:r>
            <a:r>
              <a:rPr lang="he-IL" dirty="0"/>
              <a:t>. הפעולה מקבלת מספר ספרים שקנה לקוח וקולטת את מחיר של כל ספר שקנה. המספר יכול להיות 2 או 3.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+mj-lt"/>
              <a:buAutoNum type="hebrew2Minus"/>
            </a:pPr>
            <a:r>
              <a:rPr lang="he-IL" dirty="0"/>
              <a:t>כתוב פעולה פנימית </a:t>
            </a:r>
            <a:r>
              <a:rPr lang="en-US" b="1" dirty="0" err="1"/>
              <a:t>getPayment</a:t>
            </a:r>
            <a:r>
              <a:rPr lang="en-US" dirty="0"/>
              <a:t>()</a:t>
            </a:r>
            <a:r>
              <a:rPr lang="he-IL" dirty="0"/>
              <a:t>. הפעולה תחזיר את הסכום הסופי שישלם הלקוח לפי תנאי המבצע.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e-IL" dirty="0"/>
              <a:t>עליך להשתמש בפעולות</a:t>
            </a:r>
            <a:r>
              <a:rPr lang="en-US" dirty="0"/>
              <a:t>  </a:t>
            </a:r>
            <a:r>
              <a:rPr lang="en-US" b="1" dirty="0"/>
              <a:t>sum3Books</a:t>
            </a:r>
            <a:r>
              <a:rPr lang="en-US" dirty="0"/>
              <a:t> </a:t>
            </a:r>
            <a:r>
              <a:rPr lang="he-IL" dirty="0"/>
              <a:t>ו- </a:t>
            </a:r>
            <a:r>
              <a:rPr lang="en-US" b="1" dirty="0"/>
              <a:t>sum2Books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+mj-cs"/>
              <a:buAutoNum type="hebrew2Minus" startAt="4"/>
            </a:pPr>
            <a:r>
              <a:rPr lang="he-IL" dirty="0"/>
              <a:t>ביום מסוים השתתפו במבצע 142 לקוחות.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כתוב </a:t>
            </a:r>
            <a:r>
              <a:rPr lang="he-IL" dirty="0"/>
              <a:t>תכנית שתקלוט בעבור כל לקוח את מספר הספרים שקנה. המספר יכול להיות 2 או 3. תכנית תחשב ותדפיס את סכום הכולל שעל הלקוח לשלם בעבור ספרים שקנה</a:t>
            </a:r>
            <a:r>
              <a:rPr lang="he-IL" dirty="0" smtClean="0"/>
              <a:t>.</a:t>
            </a:r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תרשים זרימה: סרט מנוקב 8"/>
          <p:cNvSpPr/>
          <p:nvPr/>
        </p:nvSpPr>
        <p:spPr>
          <a:xfrm>
            <a:off x="971600" y="836712"/>
            <a:ext cx="1152128" cy="50405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גרסה 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22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09345" y="116632"/>
            <a:ext cx="8229600" cy="1008112"/>
          </a:xfrm>
        </p:spPr>
        <p:txBody>
          <a:bodyPr/>
          <a:lstStyle/>
          <a:p>
            <a:r>
              <a:rPr lang="he-IL" dirty="0" smtClean="0"/>
              <a:t>מבחן בגרות 899222 - 2012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1234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932318"/>
            <a:ext cx="8212321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על מנת לשמור מידע על בתים הוחלט ליצור מחלקה </a:t>
            </a:r>
            <a:r>
              <a:rPr lang="en-US" dirty="0"/>
              <a:t>Building</a:t>
            </a:r>
            <a:r>
              <a:rPr lang="he-IL" dirty="0"/>
              <a:t> שאחת מתכונות שלה 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</a:t>
            </a:r>
            <a:r>
              <a:rPr lang="en-US" dirty="0" smtClean="0"/>
              <a:t>;</a:t>
            </a:r>
            <a:r>
              <a:rPr lang="he-IL" dirty="0" smtClean="0"/>
              <a:t>  מספר קומות בבניין // 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כתוב פעולה פנימית שתחזיר את התו </a:t>
            </a:r>
            <a:r>
              <a:rPr lang="en-US" dirty="0"/>
              <a:t>'a'</a:t>
            </a:r>
            <a:r>
              <a:rPr lang="he-IL" dirty="0"/>
              <a:t> אם חובה שתהיה מעלית בבניין, אחרת הפעולה תחזיר את התו </a:t>
            </a:r>
            <a:r>
              <a:rPr lang="en-US" dirty="0"/>
              <a:t>'b'</a:t>
            </a:r>
            <a:r>
              <a:rPr lang="he-IL" dirty="0" smtClean="0"/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5" y="4686644"/>
            <a:ext cx="8212321" cy="1294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במחלקה </a:t>
            </a:r>
            <a:r>
              <a:rPr lang="he-IL" dirty="0"/>
              <a:t>אחרת מוגדר מערך </a:t>
            </a:r>
            <a:r>
              <a:rPr lang="en-US" dirty="0" err="1"/>
              <a:t>bArr</a:t>
            </a:r>
            <a:r>
              <a:rPr lang="he-IL" dirty="0"/>
              <a:t> שכל האיבר שלו מסוג </a:t>
            </a:r>
            <a:r>
              <a:rPr lang="en-US" dirty="0"/>
              <a:t>Building</a:t>
            </a:r>
            <a:r>
              <a:rPr lang="he-IL" dirty="0"/>
              <a:t> המאחסן מידע על כל בתים בשכונה מסוימת. כתוב קטע תכנית אשר תמנה ותציג כפלט את מספר הבתים בשכונה שחובה שתהיה בהם מעלית</a:t>
            </a:r>
            <a:r>
              <a:rPr lang="he-IL" dirty="0" smtClean="0"/>
              <a:t>.</a:t>
            </a:r>
            <a:endParaRPr lang="en-US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dirty="0" smtClean="0"/>
              <a:t>מבחן בגרות 899222 - 2012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429000"/>
            <a:ext cx="7992888" cy="2169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SmartArray</a:t>
            </a:r>
            <a:r>
              <a:rPr lang="en-US" dirty="0"/>
              <a:t> </a:t>
            </a:r>
            <a:r>
              <a:rPr lang="he-IL" dirty="0"/>
              <a:t> היא מחלקה אשר אחת מתכונותיה היא מערך חד </a:t>
            </a:r>
            <a:r>
              <a:rPr lang="he-IL" dirty="0" err="1"/>
              <a:t>מימדי</a:t>
            </a:r>
            <a:r>
              <a:rPr lang="he-IL" dirty="0"/>
              <a:t> של מספרים שלמים.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e-IL" dirty="0"/>
              <a:t>הפעולה הפנימית  </a:t>
            </a:r>
            <a:r>
              <a:rPr lang="en-US" dirty="0" err="1"/>
              <a:t>getTheArray</a:t>
            </a:r>
            <a:r>
              <a:rPr lang="en-US" dirty="0"/>
              <a:t>()</a:t>
            </a:r>
            <a:r>
              <a:rPr lang="he-IL" dirty="0"/>
              <a:t> במחלקה מחזירה את המערך.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e-IL" dirty="0"/>
              <a:t> </a:t>
            </a:r>
            <a:r>
              <a:rPr lang="en-US" dirty="0" err="1"/>
              <a:t>aaa</a:t>
            </a:r>
            <a:r>
              <a:rPr lang="he-IL" dirty="0"/>
              <a:t>, הוא עצם מסוג  </a:t>
            </a:r>
            <a:r>
              <a:rPr lang="en-US" dirty="0" err="1"/>
              <a:t>SmartArray</a:t>
            </a:r>
            <a:r>
              <a:rPr lang="en-US" dirty="0"/>
              <a:t> </a:t>
            </a:r>
            <a:r>
              <a:rPr lang="he-IL" dirty="0"/>
              <a:t>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e-IL" dirty="0"/>
              <a:t>כתוב קטע </a:t>
            </a:r>
            <a:r>
              <a:rPr lang="he-IL" dirty="0" smtClean="0"/>
              <a:t>תכנית שיחשב את סכום  האיברים במערך </a:t>
            </a:r>
            <a:r>
              <a:rPr lang="he-IL" dirty="0"/>
              <a:t>הפנימי של העצם </a:t>
            </a:r>
            <a:r>
              <a:rPr lang="en-US" dirty="0" err="1"/>
              <a:t>aaa</a:t>
            </a:r>
            <a:r>
              <a:rPr lang="en-US" dirty="0"/>
              <a:t> </a:t>
            </a:r>
            <a:r>
              <a:rPr lang="he-IL" dirty="0" smtClean="0"/>
              <a:t> שערכם בין 100 ל-450 (כולל) , וידפיס סכום זה.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/>
          <a:stretch/>
        </p:blipFill>
        <p:spPr bwMode="auto">
          <a:xfrm>
            <a:off x="755576" y="1268760"/>
            <a:ext cx="8094738" cy="185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e-IL" dirty="0" smtClean="0"/>
              <a:t>מבחן בגרות 899222 - 2012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46533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e-IL" dirty="0" smtClean="0"/>
              <a:t>מבחן בגרות 899222 - 2012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86487"/>
            <a:ext cx="7658665" cy="8785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המחלקה </a:t>
            </a:r>
            <a:r>
              <a:rPr lang="en-US" dirty="0"/>
              <a:t>Tester</a:t>
            </a:r>
            <a:r>
              <a:rPr lang="he-IL" dirty="0"/>
              <a:t> מיועדת לאחסון נתונים על משתתפי סקרים.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במחלקה </a:t>
            </a:r>
            <a:r>
              <a:rPr lang="he-IL" dirty="0"/>
              <a:t>קיימת פעולה פנימית </a:t>
            </a:r>
            <a:r>
              <a:rPr lang="en-US" dirty="0" err="1"/>
              <a:t>getAge</a:t>
            </a:r>
            <a:r>
              <a:rPr lang="en-US" dirty="0"/>
              <a:t>()</a:t>
            </a:r>
            <a:r>
              <a:rPr lang="he-IL" dirty="0"/>
              <a:t> המחזירה גילו של המשתתף בסקר</a:t>
            </a:r>
            <a:r>
              <a:rPr lang="he-IL" dirty="0" smtClean="0"/>
              <a:t>.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755576" y="3045596"/>
            <a:ext cx="7658665" cy="21698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על מנת לבדוק רמת שביעת הרצון של מאזינים מערוץ המוזיקה הוחלט לשמור גם מספר שעות ההאזנה של כל משתתף בסקר. למחלקה נוספה פעולה </a:t>
            </a:r>
            <a:r>
              <a:rPr lang="en-US" dirty="0" err="1"/>
              <a:t>getHours</a:t>
            </a:r>
            <a:r>
              <a:rPr lang="en-US" dirty="0"/>
              <a:t>() </a:t>
            </a:r>
            <a:r>
              <a:rPr lang="he-IL" dirty="0" smtClean="0"/>
              <a:t> המחזירה </a:t>
            </a:r>
            <a:r>
              <a:rPr lang="he-IL" dirty="0"/>
              <a:t>מספר שעות </a:t>
            </a:r>
            <a:r>
              <a:rPr lang="he-IL" dirty="0" smtClean="0"/>
              <a:t>האזנה</a:t>
            </a:r>
            <a:r>
              <a:rPr lang="he-IL" dirty="0"/>
              <a:t>.</a:t>
            </a:r>
          </a:p>
          <a:p>
            <a:pPr>
              <a:lnSpc>
                <a:spcPct val="150000"/>
              </a:lnSpc>
            </a:pPr>
            <a:r>
              <a:rPr lang="he-IL" dirty="0"/>
              <a:t>ביום מסוים האזינו לערוץ המוזיקה 412 מאזינים. פרטים של משתתפי הסקר (גיל ושעות האזנה של כל אחד מהמאזינים) אוחסנו </a:t>
            </a:r>
            <a:r>
              <a:rPr lang="he-IL" dirty="0" smtClean="0"/>
              <a:t>במערך </a:t>
            </a:r>
            <a:r>
              <a:rPr lang="en-US" dirty="0" err="1" smtClean="0"/>
              <a:t>arr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55575" y="2174962"/>
            <a:ext cx="7658665" cy="8785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כתוב </a:t>
            </a:r>
            <a:r>
              <a:rPr lang="he-IL" dirty="0"/>
              <a:t>פעולה חיצונית המקבלת משתנה מסוג </a:t>
            </a:r>
            <a:r>
              <a:rPr lang="en-US" dirty="0"/>
              <a:t>Tester </a:t>
            </a:r>
            <a:r>
              <a:rPr lang="he-IL" dirty="0"/>
              <a:t> המאחסן פרטיו של משתתף מסוים ומחזירה </a:t>
            </a:r>
            <a:r>
              <a:rPr lang="en-US" dirty="0"/>
              <a:t>true</a:t>
            </a:r>
            <a:r>
              <a:rPr lang="he-IL" dirty="0"/>
              <a:t> אם גילו בין 15 ל-18 (כולל), אחרת – הפעולה תחזיר </a:t>
            </a:r>
            <a:r>
              <a:rPr lang="en-US" dirty="0"/>
              <a:t>false</a:t>
            </a:r>
            <a:r>
              <a:rPr lang="he-IL" dirty="0" smtClean="0"/>
              <a:t>.</a:t>
            </a:r>
            <a:endParaRPr lang="en-US" dirty="0"/>
          </a:p>
        </p:txBody>
      </p:sp>
      <p:sp>
        <p:nvSpPr>
          <p:cNvPr id="9" name="מלבן 8"/>
          <p:cNvSpPr/>
          <p:nvPr/>
        </p:nvSpPr>
        <p:spPr>
          <a:xfrm>
            <a:off x="740407" y="5215421"/>
            <a:ext cx="7689001" cy="13388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cs"/>
              <a:buAutoNum type="hebrew2Minus" startAt="2"/>
            </a:pPr>
            <a:r>
              <a:rPr lang="he-IL" dirty="0" smtClean="0"/>
              <a:t>כתוב </a:t>
            </a:r>
            <a:r>
              <a:rPr lang="he-IL" dirty="0"/>
              <a:t>קטע תכנית שימנה וידפיס את מספר המאזינים בני 15-18 (כולל), שהאזינו לערוץ המוזיקה יותר מ-3 שעות.</a:t>
            </a:r>
          </a:p>
          <a:p>
            <a:pPr>
              <a:lnSpc>
                <a:spcPct val="150000"/>
              </a:lnSpc>
            </a:pPr>
            <a:r>
              <a:rPr lang="he-IL" dirty="0"/>
              <a:t>עליך להשתמש בפעולה שכתבת בסעיף א'.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e-IL" dirty="0" smtClean="0"/>
              <a:t>מבחן בגרות 899222 - 2012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2" y="1245530"/>
            <a:ext cx="8112393" cy="491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" b="62632"/>
          <a:stretch/>
        </p:blipFill>
        <p:spPr bwMode="auto">
          <a:xfrm>
            <a:off x="978299" y="548680"/>
            <a:ext cx="7637445" cy="151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966115" y="2066708"/>
            <a:ext cx="7639187" cy="24468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e-IL" dirty="0"/>
              <a:t>נתונה </a:t>
            </a:r>
            <a:r>
              <a:rPr lang="he-IL" dirty="0" smtClean="0"/>
              <a:t>המחלקה </a:t>
            </a:r>
            <a:r>
              <a:rPr lang="en-US" dirty="0"/>
              <a:t>Box</a:t>
            </a:r>
            <a:r>
              <a:rPr lang="he-IL" dirty="0"/>
              <a:t>:</a:t>
            </a:r>
            <a:endParaRPr lang="en-US" dirty="0"/>
          </a:p>
          <a:p>
            <a:pPr algn="l" rtl="0"/>
            <a:r>
              <a:rPr lang="en-US" dirty="0"/>
              <a:t>class Box{</a:t>
            </a:r>
          </a:p>
          <a:p>
            <a:pPr algn="l" rtl="0"/>
            <a:r>
              <a:rPr lang="en-US" dirty="0"/>
              <a:t>private String name;</a:t>
            </a:r>
          </a:p>
          <a:p>
            <a:pPr algn="l" rtl="0"/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fat; //</a:t>
            </a:r>
            <a:r>
              <a:rPr lang="he-IL" dirty="0"/>
              <a:t>משקל </a:t>
            </a:r>
            <a:r>
              <a:rPr lang="he-IL" dirty="0" smtClean="0"/>
              <a:t>שומן </a:t>
            </a:r>
            <a:endParaRPr lang="en-US" dirty="0"/>
          </a:p>
          <a:p>
            <a:pPr algn="l" rtl="0"/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cal</a:t>
            </a:r>
            <a:r>
              <a:rPr lang="en-US" dirty="0"/>
              <a:t>; // </a:t>
            </a:r>
            <a:r>
              <a:rPr lang="he-IL" dirty="0"/>
              <a:t>מס' קלוריות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public Box(String name, </a:t>
            </a:r>
            <a:r>
              <a:rPr lang="en-US" dirty="0" err="1"/>
              <a:t>int</a:t>
            </a:r>
            <a:r>
              <a:rPr lang="en-US" dirty="0"/>
              <a:t> fat,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cal</a:t>
            </a:r>
            <a:r>
              <a:rPr lang="en-US" dirty="0" smtClean="0"/>
              <a:t>)</a:t>
            </a:r>
            <a:r>
              <a:rPr lang="he-IL" dirty="0" smtClean="0"/>
              <a:t> בנאי //  </a:t>
            </a:r>
            <a:endParaRPr lang="en-US" dirty="0"/>
          </a:p>
          <a:p>
            <a:pPr marL="342900" lvl="0" indent="-342900">
              <a:buFont typeface="+mj-cs"/>
              <a:buAutoNum type="hebrew2Minus"/>
            </a:pPr>
            <a:r>
              <a:rPr lang="he-IL" dirty="0"/>
              <a:t>כתוב פעולה פנימית המחזיר </a:t>
            </a:r>
            <a:r>
              <a:rPr lang="en-US" dirty="0"/>
              <a:t>true</a:t>
            </a:r>
            <a:r>
              <a:rPr lang="he-IL" dirty="0"/>
              <a:t> אם חטיף </a:t>
            </a:r>
            <a:r>
              <a:rPr lang="he-IL" u="sng" dirty="0"/>
              <a:t>לא מזיק לבריאות, אחרת פעולה תחזיר </a:t>
            </a:r>
            <a:r>
              <a:rPr lang="en-US" u="sng" dirty="0"/>
              <a:t>false</a:t>
            </a:r>
            <a:endParaRPr lang="en-US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962635" y="4540986"/>
            <a:ext cx="7637445" cy="1972235"/>
            <a:chOff x="980041" y="5229200"/>
            <a:chExt cx="7637445" cy="197223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71" b="11148"/>
            <a:stretch/>
          </p:blipFill>
          <p:spPr bwMode="auto">
            <a:xfrm>
              <a:off x="980041" y="5229200"/>
              <a:ext cx="7637445" cy="197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242666" y="5373216"/>
              <a:ext cx="35741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/>
                <a:t>ב-</a:t>
              </a:r>
              <a:endParaRPr lang="he-IL" sz="1400" b="1" dirty="0"/>
            </a:p>
          </p:txBody>
        </p:sp>
      </p:grp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899222 - 2012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7151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1130404" y="3268940"/>
            <a:ext cx="7601830" cy="2952328"/>
            <a:chOff x="1331641" y="1340768"/>
            <a:chExt cx="6881750" cy="251237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1340768"/>
              <a:ext cx="6881750" cy="110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2441848"/>
              <a:ext cx="6881750" cy="141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"/>
          <a:stretch/>
        </p:blipFill>
        <p:spPr bwMode="auto">
          <a:xfrm>
            <a:off x="755576" y="1228215"/>
            <a:ext cx="7976658" cy="205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899222 - 2012</a:t>
            </a:r>
            <a:endParaRPr lang="he-IL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83568" y="764704"/>
            <a:ext cx="7812552" cy="1754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על מנת לנהל את מרכז הקהילתי הוחלט לבנות מחלקה  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  </a:t>
            </a:r>
            <a:r>
              <a:rPr lang="he-IL" dirty="0"/>
              <a:t>שאחד מתכונותיה היא מערך </a:t>
            </a:r>
            <a:r>
              <a:rPr lang="en-US" b="1" dirty="0" err="1"/>
              <a:t>arrNum</a:t>
            </a:r>
            <a:r>
              <a:rPr lang="en-US" dirty="0"/>
              <a:t> </a:t>
            </a:r>
            <a:r>
              <a:rPr lang="he-IL" dirty="0" smtClean="0"/>
              <a:t> בגודל </a:t>
            </a:r>
            <a:r>
              <a:rPr lang="he-IL" dirty="0"/>
              <a:t>3 של מספרים שלמים שכל אחד מהמציינים (אינדקסים) מייצג פעילות, והערך של אותו איבר הוא מספר נרשמים לאותה פעילות.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e-IL" dirty="0"/>
              <a:t>הבנאי </a:t>
            </a:r>
            <a:r>
              <a:rPr lang="en-US" dirty="0"/>
              <a:t>Center()</a:t>
            </a:r>
            <a:r>
              <a:rPr lang="he-IL" dirty="0"/>
              <a:t> מאתחל את כל האיברים במערך להיות 0 (אין נרשמים)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683568" y="2519030"/>
            <a:ext cx="7802129" cy="2169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/>
              <a:t>כתוב פעולה </a:t>
            </a:r>
            <a:r>
              <a:rPr lang="en-US" dirty="0"/>
              <a:t>update(</a:t>
            </a:r>
            <a:r>
              <a:rPr lang="en-US" dirty="0" err="1"/>
              <a:t>int</a:t>
            </a:r>
            <a:r>
              <a:rPr lang="en-US" dirty="0"/>
              <a:t> n)</a:t>
            </a:r>
            <a:r>
              <a:rPr lang="he-IL" dirty="0"/>
              <a:t>. הפעולה תקבל את מספר הנרשמים לכל הפעילויות ביום מסוים. בעבור כל נרשם הפעולה תקלוט את מספר המייצג את הפעילות שהוא נרשם אליה. הפעולה תעדכן את המערך </a:t>
            </a:r>
            <a:r>
              <a:rPr lang="en-US" dirty="0" err="1"/>
              <a:t>arrNum</a:t>
            </a:r>
            <a:r>
              <a:rPr lang="he-IL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/>
              <a:t>כתוב פעולה שתקבל מספר המייצג פעילות. הפעולה תחזיר מספר חדרים שיש להקצות לפעילות זו</a:t>
            </a:r>
            <a:r>
              <a:rPr lang="he-IL" dirty="0" smtClean="0"/>
              <a:t>.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88854"/>
            <a:ext cx="7812552" cy="160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מבחן בגרות 899222 - 2013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5" y="1484784"/>
            <a:ext cx="8526009" cy="205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627" y="3645024"/>
            <a:ext cx="8014064" cy="2862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/>
              <a:t>נתונה מחלקה </a:t>
            </a:r>
            <a:r>
              <a:rPr lang="en-US" dirty="0"/>
              <a:t>Expression</a:t>
            </a:r>
            <a:r>
              <a:rPr lang="he-IL" dirty="0"/>
              <a:t> המתארת פעולות חשבוניות:</a:t>
            </a:r>
            <a:endParaRPr lang="en-US" dirty="0"/>
          </a:p>
          <a:p>
            <a:pPr algn="l" rtl="0"/>
            <a:r>
              <a:rPr lang="en-US" dirty="0"/>
              <a:t>class Expression</a:t>
            </a:r>
          </a:p>
          <a:p>
            <a:pPr algn="l" rtl="0"/>
            <a:r>
              <a:rPr lang="en-US" dirty="0"/>
              <a:t>{</a:t>
            </a:r>
          </a:p>
          <a:p>
            <a:pPr algn="l" rtl="0"/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num1; //</a:t>
            </a:r>
            <a:r>
              <a:rPr lang="he-IL" dirty="0"/>
              <a:t>מספר ראשון</a:t>
            </a:r>
            <a:endParaRPr lang="en-US" dirty="0"/>
          </a:p>
          <a:p>
            <a:pPr algn="l" rtl="0"/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num2; // </a:t>
            </a:r>
            <a:r>
              <a:rPr lang="he-IL" dirty="0"/>
              <a:t>מספר שני</a:t>
            </a:r>
            <a:endParaRPr lang="en-US" dirty="0"/>
          </a:p>
          <a:p>
            <a:pPr algn="l" rtl="0"/>
            <a:r>
              <a:rPr lang="en-US" dirty="0"/>
              <a:t>private char op; // </a:t>
            </a:r>
            <a:r>
              <a:rPr lang="he-IL" dirty="0"/>
              <a:t>סימן פעולה: יכול להיות אחד מהפעולות '+','-','*','/'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dirty="0"/>
              <a:t>ממש בנאי של המחלקה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dirty="0"/>
              <a:t>כתוב פעולה </a:t>
            </a:r>
            <a:r>
              <a:rPr lang="en-US" dirty="0" smtClean="0"/>
              <a:t> calculate</a:t>
            </a:r>
            <a:r>
              <a:rPr lang="en-US" dirty="0"/>
              <a:t>() </a:t>
            </a:r>
            <a:r>
              <a:rPr lang="he-IL" dirty="0"/>
              <a:t>המחזירה תוצאת הפעולה </a:t>
            </a:r>
            <a:r>
              <a:rPr lang="he-IL" dirty="0" smtClean="0"/>
              <a:t>החשבונית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dirty="0"/>
              <a:t>כתוב קטע תכנית </a:t>
            </a:r>
            <a:r>
              <a:rPr lang="he-IL" dirty="0" smtClean="0"/>
              <a:t>הקולטת </a:t>
            </a:r>
            <a:r>
              <a:rPr lang="he-IL" dirty="0"/>
              <a:t>שני מספרים </a:t>
            </a:r>
            <a:r>
              <a:rPr lang="he-IL" dirty="0" smtClean="0"/>
              <a:t>שלמים, מחשבת ומדפיסה </a:t>
            </a:r>
            <a:r>
              <a:rPr lang="he-IL" dirty="0"/>
              <a:t>סכום </a:t>
            </a:r>
            <a:r>
              <a:rPr lang="he-IL" dirty="0" smtClean="0"/>
              <a:t>שלהם</a:t>
            </a:r>
            <a:endParaRPr lang="en-US" dirty="0"/>
          </a:p>
          <a:p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899222 - 2011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7" y="980728"/>
            <a:ext cx="816227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9627" y="2528890"/>
            <a:ext cx="8162271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נתונה מחלקה </a:t>
            </a:r>
            <a:r>
              <a:rPr lang="en-US" dirty="0" err="1" smtClean="0"/>
              <a:t>BirthDay</a:t>
            </a:r>
            <a:r>
              <a:rPr lang="he-IL" dirty="0" smtClean="0"/>
              <a:t> המתארת תאריך של יום הולדת: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class </a:t>
            </a:r>
            <a:r>
              <a:rPr lang="en-US" dirty="0" err="1" smtClean="0"/>
              <a:t>BirthDay</a:t>
            </a:r>
            <a:r>
              <a:rPr lang="en-US" dirty="0" smtClean="0"/>
              <a:t>{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smtClean="0"/>
              <a:t>day; //</a:t>
            </a:r>
            <a:r>
              <a:rPr lang="he-IL" dirty="0" smtClean="0"/>
              <a:t>מספר יום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smtClean="0"/>
              <a:t>month; </a:t>
            </a:r>
            <a:r>
              <a:rPr lang="en-US" dirty="0"/>
              <a:t>// </a:t>
            </a:r>
            <a:r>
              <a:rPr lang="he-IL" dirty="0" smtClean="0"/>
              <a:t>מספר חודש (1-12)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 smtClean="0"/>
              <a:t>int</a:t>
            </a:r>
            <a:r>
              <a:rPr lang="en-US" dirty="0" smtClean="0"/>
              <a:t> year; </a:t>
            </a:r>
            <a:r>
              <a:rPr lang="en-US" dirty="0"/>
              <a:t>// </a:t>
            </a:r>
            <a:r>
              <a:rPr lang="he-IL" dirty="0" smtClean="0"/>
              <a:t>מספר שנה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ממש בנאי של המחלקה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כתוב פעולה </a:t>
            </a:r>
            <a:r>
              <a:rPr lang="en-US" dirty="0" smtClean="0"/>
              <a:t> </a:t>
            </a:r>
            <a:r>
              <a:rPr lang="he-IL" dirty="0" smtClean="0"/>
              <a:t>הבודקת מספר החודש. אפ מספר החודש הוא 7 או 8 הפעולה תחזיר</a:t>
            </a:r>
            <a:r>
              <a:rPr lang="en-US" dirty="0" smtClean="0"/>
              <a:t> “vacation”</a:t>
            </a:r>
            <a:r>
              <a:rPr lang="he-IL" dirty="0" smtClean="0"/>
              <a:t>, אחרת הפעולה תחזיר </a:t>
            </a:r>
            <a:r>
              <a:rPr lang="en-US" dirty="0" smtClean="0"/>
              <a:t>“school”</a:t>
            </a:r>
            <a:endParaRPr lang="he-IL" dirty="0" smtClean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899222 - 2011</a:t>
            </a: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6" y="1124744"/>
            <a:ext cx="8360255" cy="19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546" y="3356992"/>
            <a:ext cx="8355910" cy="2169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מחלקה </a:t>
            </a:r>
            <a:r>
              <a:rPr lang="en-US" dirty="0" err="1"/>
              <a:t>SmartArray</a:t>
            </a:r>
            <a:r>
              <a:rPr lang="en-US" dirty="0"/>
              <a:t> </a:t>
            </a:r>
            <a:r>
              <a:rPr lang="he-IL" dirty="0"/>
              <a:t> היא מחלקה אשר אחת מתכונותיה היא מערך חד </a:t>
            </a:r>
            <a:r>
              <a:rPr lang="he-IL" dirty="0" err="1"/>
              <a:t>מימדי</a:t>
            </a:r>
            <a:r>
              <a:rPr lang="he-IL" dirty="0"/>
              <a:t> של מספרים </a:t>
            </a:r>
            <a:r>
              <a:rPr lang="he-IL" dirty="0" smtClean="0"/>
              <a:t>שלמים בגודל </a:t>
            </a:r>
            <a:r>
              <a:rPr lang="en-US" dirty="0" smtClean="0"/>
              <a:t>m</a:t>
            </a:r>
            <a:r>
              <a:rPr lang="he-IL" dirty="0" smtClean="0"/>
              <a:t>. </a:t>
            </a:r>
            <a:r>
              <a:rPr lang="he-IL" dirty="0"/>
              <a:t>שם התכונה </a:t>
            </a:r>
            <a:r>
              <a:rPr lang="he-IL" dirty="0" smtClean="0"/>
              <a:t>הוא  </a:t>
            </a:r>
            <a:r>
              <a:rPr lang="en-US" dirty="0" err="1" smtClean="0"/>
              <a:t>arr</a:t>
            </a:r>
            <a:r>
              <a:rPr lang="he-IL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dirty="0" smtClean="0"/>
              <a:t>כתוב בנאי של מחלקה. הבנאי מקבל מספר שלם </a:t>
            </a:r>
            <a:r>
              <a:rPr lang="en-US" dirty="0" smtClean="0"/>
              <a:t>k</a:t>
            </a:r>
            <a:r>
              <a:rPr lang="he-IL" dirty="0" smtClean="0"/>
              <a:t> ומאתחל את כל האיברים להיות </a:t>
            </a:r>
            <a:r>
              <a:rPr lang="en-US" dirty="0" smtClean="0"/>
              <a:t>k</a:t>
            </a:r>
            <a:r>
              <a:rPr lang="he-IL" dirty="0" smtClean="0"/>
              <a:t>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dirty="0" smtClean="0"/>
              <a:t>כתוב פעולה פנימית </a:t>
            </a:r>
            <a:r>
              <a:rPr lang="en-US" dirty="0" smtClean="0"/>
              <a:t>update()</a:t>
            </a:r>
            <a:r>
              <a:rPr lang="he-IL" dirty="0" smtClean="0"/>
              <a:t>. הפעולה תציב במערך הפנימי את המספרים מ-1 עד </a:t>
            </a:r>
            <a:r>
              <a:rPr lang="en-US" dirty="0" smtClean="0"/>
              <a:t>m</a:t>
            </a:r>
            <a:r>
              <a:rPr lang="he-IL" dirty="0" smtClean="0"/>
              <a:t>.</a:t>
            </a:r>
            <a:r>
              <a:rPr lang="he-IL" dirty="0"/>
              <a:t> </a:t>
            </a:r>
            <a:r>
              <a:rPr lang="he-IL" dirty="0" smtClean="0"/>
              <a:t>המספר 1 יוצב באיבר הראשון במערך, המספר 2 יוצב במספר השני במערך, וכן הלאה.</a:t>
            </a: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899222 - 2011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063388" cy="315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6463985" cy="3224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899592" y="260648"/>
            <a:ext cx="7956376" cy="2169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dirty="0"/>
              <a:t>נתונה מחלקה </a:t>
            </a:r>
            <a:r>
              <a:rPr lang="en-US" dirty="0" smtClean="0"/>
              <a:t>Machine</a:t>
            </a:r>
            <a:endParaRPr lang="en-US" dirty="0"/>
          </a:p>
          <a:p>
            <a:pPr algn="l">
              <a:lnSpc>
                <a:spcPct val="150000"/>
              </a:lnSpc>
            </a:pPr>
            <a:r>
              <a:rPr lang="en-US" dirty="0"/>
              <a:t>class </a:t>
            </a:r>
            <a:r>
              <a:rPr lang="en-US" dirty="0" smtClean="0"/>
              <a:t>Machine{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 smtClean="0"/>
              <a:t>numSands</a:t>
            </a:r>
            <a:r>
              <a:rPr lang="en-US" dirty="0" smtClean="0"/>
              <a:t>; </a:t>
            </a:r>
            <a:r>
              <a:rPr lang="en-US" dirty="0"/>
              <a:t>// </a:t>
            </a:r>
            <a:r>
              <a:rPr lang="he-IL" dirty="0"/>
              <a:t>מספר חטיפים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numCans</a:t>
            </a:r>
            <a:r>
              <a:rPr lang="en-US" dirty="0" smtClean="0"/>
              <a:t>;</a:t>
            </a:r>
            <a:r>
              <a:rPr lang="he-IL" dirty="0" smtClean="0"/>
              <a:t> </a:t>
            </a:r>
            <a:r>
              <a:rPr lang="en-US" dirty="0" smtClean="0"/>
              <a:t>// </a:t>
            </a:r>
            <a:r>
              <a:rPr lang="he-IL" dirty="0"/>
              <a:t>מספר פחיות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double sum</a:t>
            </a:r>
            <a:r>
              <a:rPr lang="en-US" dirty="0" smtClean="0"/>
              <a:t>;</a:t>
            </a:r>
            <a:r>
              <a:rPr lang="he-IL" dirty="0" smtClean="0"/>
              <a:t> </a:t>
            </a:r>
            <a:r>
              <a:rPr lang="en-US" dirty="0" smtClean="0"/>
              <a:t>// </a:t>
            </a:r>
            <a:r>
              <a:rPr lang="he-IL" dirty="0"/>
              <a:t>סכום כסף שנצבר במכונה</a:t>
            </a:r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899592" y="2392214"/>
            <a:ext cx="7956376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/>
              <a:t>כתוב פעולה בונה </a:t>
            </a:r>
            <a:r>
              <a:rPr lang="en-US" b="1" dirty="0" smtClean="0"/>
              <a:t>Machine(</a:t>
            </a:r>
            <a:r>
              <a:rPr lang="en-US" b="1" dirty="0" err="1" smtClean="0"/>
              <a:t>int</a:t>
            </a:r>
            <a:r>
              <a:rPr lang="en-US" b="1" dirty="0" smtClean="0"/>
              <a:t> s</a:t>
            </a:r>
            <a:r>
              <a:rPr lang="en-US" b="1" dirty="0"/>
              <a:t>, </a:t>
            </a:r>
            <a:r>
              <a:rPr lang="en-US" b="1" dirty="0" err="1"/>
              <a:t>int</a:t>
            </a:r>
            <a:r>
              <a:rPr lang="en-US" b="1" dirty="0"/>
              <a:t> c)</a:t>
            </a:r>
            <a:r>
              <a:rPr lang="he-IL" dirty="0"/>
              <a:t>. הפעולה מקבלת מספר חטיפים ומספר פחיות ומאתחלת את סכום הכסף להיות 0.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/>
              <a:t>כתוב פעולה </a:t>
            </a:r>
            <a:r>
              <a:rPr lang="en-US" dirty="0" err="1"/>
              <a:t>toString</a:t>
            </a:r>
            <a:r>
              <a:rPr lang="en-US" dirty="0"/>
              <a:t>()</a:t>
            </a:r>
          </a:p>
          <a:p>
            <a:pPr marL="342900" lvl="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/>
              <a:t>כתוב פעולה פנימית </a:t>
            </a:r>
            <a:r>
              <a:rPr lang="en-US" b="1" dirty="0" err="1"/>
              <a:t>canWork</a:t>
            </a:r>
            <a:r>
              <a:rPr lang="en-US" b="1" dirty="0"/>
              <a:t>()</a:t>
            </a:r>
            <a:r>
              <a:rPr lang="he-IL" dirty="0"/>
              <a:t>. הפעולה תחזיר </a:t>
            </a:r>
            <a:r>
              <a:rPr lang="en-US" dirty="0"/>
              <a:t>false</a:t>
            </a:r>
            <a:r>
              <a:rPr lang="he-IL" dirty="0"/>
              <a:t> אם מספר חטיפים או מספר פחיות במכונה קטן מ-5, אחרת פעולה תחזיר </a:t>
            </a:r>
            <a:r>
              <a:rPr lang="en-US" dirty="0"/>
              <a:t>true</a:t>
            </a:r>
            <a:r>
              <a:rPr lang="he-IL" dirty="0"/>
              <a:t>.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/>
              <a:t>כתוב פעולה פנימית </a:t>
            </a:r>
            <a:r>
              <a:rPr lang="en-US" b="1" dirty="0" smtClean="0"/>
              <a:t>payment</a:t>
            </a:r>
            <a:r>
              <a:rPr lang="en-US" dirty="0" smtClean="0"/>
              <a:t>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</a:t>
            </a:r>
            <a:r>
              <a:rPr lang="en-US" dirty="0"/>
              <a:t>, char let)</a:t>
            </a:r>
            <a:r>
              <a:rPr lang="he-IL" dirty="0"/>
              <a:t>. הפעולה תקבל את סוג הקניה (אחד מהתווים </a:t>
            </a:r>
            <a:r>
              <a:rPr lang="en-US" dirty="0"/>
              <a:t>'</a:t>
            </a:r>
            <a:r>
              <a:rPr lang="en-US" dirty="0" err="1"/>
              <a:t>a','b','c</a:t>
            </a:r>
            <a:r>
              <a:rPr lang="en-US" dirty="0"/>
              <a:t>' </a:t>
            </a:r>
            <a:r>
              <a:rPr lang="he-IL" dirty="0"/>
              <a:t> ואת מספר הפריטים המבוקש. הפעולה תעדכן את מספר החטיפים, את מספר הפחיות ואת סכום הכסף  במוכנה.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01" y="1316386"/>
            <a:ext cx="7794867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38" y="1006715"/>
            <a:ext cx="7454439" cy="210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42" y="3107511"/>
            <a:ext cx="6792171" cy="13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r="144"/>
          <a:stretch/>
        </p:blipFill>
        <p:spPr bwMode="auto">
          <a:xfrm>
            <a:off x="1489587" y="4458608"/>
            <a:ext cx="6978126" cy="16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467544" y="372633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899222 - 2011</a:t>
            </a:r>
            <a:endParaRPr lang="he-IL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467544" y="372633"/>
            <a:ext cx="8229600" cy="536087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899222 - 2011</a:t>
            </a: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908455" y="908720"/>
            <a:ext cx="7621074" cy="30008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נתונה מחלקה </a:t>
            </a:r>
            <a:r>
              <a:rPr lang="en-US" dirty="0"/>
              <a:t>Client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class Client{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years; //</a:t>
            </a:r>
            <a:r>
              <a:rPr lang="he-IL" dirty="0"/>
              <a:t>מספר שנות וותק במועדון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double payments; // </a:t>
            </a:r>
            <a:r>
              <a:rPr lang="he-IL" dirty="0"/>
              <a:t>היקף קניות חודשי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/>
              <a:t>כתוב בנאי </a:t>
            </a:r>
            <a:r>
              <a:rPr lang="en-US" dirty="0"/>
              <a:t>Client(</a:t>
            </a:r>
            <a:r>
              <a:rPr lang="en-US" dirty="0" err="1"/>
              <a:t>int</a:t>
            </a:r>
            <a:r>
              <a:rPr lang="en-US" dirty="0"/>
              <a:t> y, double p)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hebrew2Minus"/>
            </a:pPr>
            <a:r>
              <a:rPr lang="he-IL" dirty="0"/>
              <a:t>כתוב פעולה פנימית המחזירה את סכום תלושי השי. אם לקוח אינו זכאי </a:t>
            </a:r>
            <a:r>
              <a:rPr lang="he-IL" dirty="0" err="1" smtClean="0"/>
              <a:t>לתוי</a:t>
            </a:r>
            <a:r>
              <a:rPr lang="he-IL" dirty="0" smtClean="0"/>
              <a:t> </a:t>
            </a:r>
            <a:r>
              <a:rPr lang="he-IL" dirty="0"/>
              <a:t>השי, הפעולה תחזיר 0.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7"/>
          <a:stretch/>
        </p:blipFill>
        <p:spPr bwMode="auto">
          <a:xfrm>
            <a:off x="908456" y="3973766"/>
            <a:ext cx="7621074" cy="19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6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</a:t>
            </a:r>
            <a:r>
              <a:rPr lang="en-US" dirty="0" smtClean="0"/>
              <a:t>2010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597088" y="3257385"/>
            <a:ext cx="7972425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dirty="0"/>
              <a:t>נתונה מחלקה </a:t>
            </a:r>
            <a:r>
              <a:rPr lang="en-US" sz="1600" dirty="0"/>
              <a:t>Transport</a:t>
            </a:r>
            <a:r>
              <a:rPr lang="he-IL" sz="1600" dirty="0"/>
              <a:t>. אחת מתוכנותיה היא מספר גלגלים של כלי תחבורה:</a:t>
            </a:r>
            <a:endParaRPr lang="en-US" sz="1600" dirty="0"/>
          </a:p>
          <a:p>
            <a:pPr algn="l" rtl="0">
              <a:lnSpc>
                <a:spcPct val="150000"/>
              </a:lnSpc>
            </a:pPr>
            <a:r>
              <a:rPr lang="en-US" sz="1600" dirty="0"/>
              <a:t>class Transport{</a:t>
            </a:r>
          </a:p>
          <a:p>
            <a:pPr algn="l" rtl="0">
              <a:lnSpc>
                <a:spcPct val="150000"/>
              </a:lnSpc>
            </a:pPr>
            <a:r>
              <a:rPr lang="en-US" sz="1600" dirty="0"/>
              <a:t>…</a:t>
            </a:r>
          </a:p>
          <a:p>
            <a:pPr algn="l" rtl="0">
              <a:lnSpc>
                <a:spcPct val="150000"/>
              </a:lnSpc>
            </a:pPr>
            <a:r>
              <a:rPr lang="en-US" sz="1600" dirty="0"/>
              <a:t>private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numWheels</a:t>
            </a:r>
            <a:r>
              <a:rPr lang="en-US" sz="1600" dirty="0"/>
              <a:t>;</a:t>
            </a:r>
          </a:p>
          <a:p>
            <a:pPr algn="l" rtl="0">
              <a:lnSpc>
                <a:spcPct val="150000"/>
              </a:lnSpc>
            </a:pPr>
            <a:r>
              <a:rPr lang="en-US" sz="1600" dirty="0"/>
              <a:t>….</a:t>
            </a:r>
          </a:p>
          <a:p>
            <a:pPr>
              <a:lnSpc>
                <a:spcPct val="150000"/>
              </a:lnSpc>
            </a:pPr>
            <a:r>
              <a:rPr lang="he-IL" sz="1600" dirty="0"/>
              <a:t>כתוב פעולה פנימית שתחזיר תו המייצג סוג של כלי תחבורה:</a:t>
            </a:r>
            <a:endParaRPr lang="en-US" sz="1600" dirty="0"/>
          </a:p>
          <a:p>
            <a:pPr marL="354013">
              <a:lnSpc>
                <a:spcPct val="150000"/>
              </a:lnSpc>
            </a:pPr>
            <a:r>
              <a:rPr lang="he-IL" sz="1600" dirty="0" smtClean="0"/>
              <a:t>'</a:t>
            </a:r>
            <a:r>
              <a:rPr lang="en-US" sz="1600" dirty="0" smtClean="0"/>
              <a:t>c</a:t>
            </a:r>
            <a:r>
              <a:rPr lang="he-IL" sz="1600" dirty="0" smtClean="0"/>
              <a:t>' </a:t>
            </a:r>
            <a:r>
              <a:rPr lang="he-IL" sz="1600" dirty="0"/>
              <a:t>בעבור כל תחבורה שיש לו 4 גלגלים</a:t>
            </a:r>
            <a:endParaRPr lang="en-US" sz="1600" dirty="0"/>
          </a:p>
          <a:p>
            <a:pPr marL="354013">
              <a:lnSpc>
                <a:spcPct val="150000"/>
              </a:lnSpc>
            </a:pPr>
            <a:r>
              <a:rPr lang="he-IL" sz="1600" dirty="0" smtClean="0"/>
              <a:t>'</a:t>
            </a:r>
            <a:r>
              <a:rPr lang="en-US" sz="1600" dirty="0" smtClean="0"/>
              <a:t>b</a:t>
            </a:r>
            <a:r>
              <a:rPr lang="he-IL" sz="1600" dirty="0" smtClean="0"/>
              <a:t>' </a:t>
            </a:r>
            <a:r>
              <a:rPr lang="he-IL" sz="1600" dirty="0"/>
              <a:t>בעבור כל תחבורה שיש לו 8 גלגלים</a:t>
            </a:r>
            <a:endParaRPr lang="en-US" sz="1600" dirty="0"/>
          </a:p>
          <a:p>
            <a:pPr marL="354013">
              <a:lnSpc>
                <a:spcPct val="150000"/>
              </a:lnSpc>
            </a:pPr>
            <a:r>
              <a:rPr lang="he-IL" sz="1600" dirty="0" smtClean="0"/>
              <a:t>'</a:t>
            </a:r>
            <a:r>
              <a:rPr lang="en-US" sz="1600" dirty="0" smtClean="0"/>
              <a:t>n</a:t>
            </a:r>
            <a:r>
              <a:rPr lang="he-IL" sz="1600" dirty="0" smtClean="0"/>
              <a:t>' </a:t>
            </a:r>
            <a:r>
              <a:rPr lang="he-IL" sz="1600" dirty="0"/>
              <a:t>בעבור כל כלי תחבורה אחר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8" y="1124744"/>
            <a:ext cx="79724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504425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</a:t>
            </a:r>
            <a:r>
              <a:rPr lang="en-US" dirty="0" smtClean="0"/>
              <a:t>2010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35410" cy="15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436" y="3476182"/>
            <a:ext cx="8735410" cy="8785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כתוב </a:t>
            </a:r>
            <a:r>
              <a:rPr lang="he-IL" dirty="0"/>
              <a:t>פעולה פנימית </a:t>
            </a:r>
            <a:r>
              <a:rPr lang="he-IL" dirty="0" smtClean="0"/>
              <a:t>שתקבל מספר שלם </a:t>
            </a:r>
            <a:r>
              <a:rPr lang="en-US" dirty="0" smtClean="0"/>
              <a:t>k </a:t>
            </a:r>
            <a:r>
              <a:rPr lang="he-IL" dirty="0" smtClean="0"/>
              <a:t> ותדפיס את המציינים (האינדקסים) של כל איברי המערך שהערך שלהם שווה ל-</a:t>
            </a:r>
            <a:r>
              <a:rPr lang="en-US" dirty="0" smtClean="0"/>
              <a:t> k</a:t>
            </a:r>
            <a:endParaRPr lang="he-IL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2327" y="4581128"/>
            <a:ext cx="8725006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הפעולה </a:t>
            </a:r>
            <a:r>
              <a:rPr lang="he-IL" dirty="0"/>
              <a:t>הפנימית  </a:t>
            </a:r>
            <a:r>
              <a:rPr lang="en-US" b="1" dirty="0" err="1"/>
              <a:t>getTheArray</a:t>
            </a:r>
            <a:r>
              <a:rPr lang="en-US" dirty="0"/>
              <a:t>()</a:t>
            </a:r>
            <a:r>
              <a:rPr lang="he-IL" dirty="0"/>
              <a:t> במחלקה מחזירה את המערך.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בפעולה הראשית של מחלקה אחרת הוגדר משתנה</a:t>
            </a:r>
            <a:r>
              <a:rPr lang="en-US" b="1" dirty="0" err="1"/>
              <a:t>aaa</a:t>
            </a:r>
            <a:r>
              <a:rPr lang="en-US" dirty="0"/>
              <a:t>  </a:t>
            </a:r>
            <a:r>
              <a:rPr lang="he-IL" dirty="0"/>
              <a:t>, שהוא עצם מסוג  </a:t>
            </a:r>
            <a:r>
              <a:rPr lang="en-US" b="1" dirty="0" err="1"/>
              <a:t>SmartArray</a:t>
            </a:r>
            <a:r>
              <a:rPr lang="en-US" dirty="0"/>
              <a:t> </a:t>
            </a:r>
            <a:r>
              <a:rPr lang="he-IL" dirty="0"/>
              <a:t>. </a:t>
            </a:r>
            <a:br>
              <a:rPr lang="he-IL" dirty="0"/>
            </a:br>
            <a:r>
              <a:rPr lang="he-IL" dirty="0"/>
              <a:t>כתוב </a:t>
            </a:r>
            <a:r>
              <a:rPr lang="he-IL" dirty="0" smtClean="0"/>
              <a:t>קטע תכנית שיקלוט מספר שלם 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he-IL" dirty="0" smtClean="0"/>
              <a:t>.  קטע התכנית ידפיס את המציינים של כל איברי המערך </a:t>
            </a:r>
            <a:r>
              <a:rPr lang="he-IL" dirty="0"/>
              <a:t>ב-  </a:t>
            </a:r>
            <a:r>
              <a:rPr lang="en-US" b="1" dirty="0" err="1"/>
              <a:t>aaa</a:t>
            </a:r>
            <a:r>
              <a:rPr lang="he-IL" b="1" dirty="0"/>
              <a:t> </a:t>
            </a:r>
            <a:r>
              <a:rPr lang="he-IL" dirty="0"/>
              <a:t>שערך המאוחסן </a:t>
            </a:r>
            <a:r>
              <a:rPr lang="he-IL" dirty="0" smtClean="0"/>
              <a:t>בהם שווה ל-</a:t>
            </a:r>
            <a:r>
              <a:rPr lang="en-US" dirty="0" smtClean="0"/>
              <a:t>k</a:t>
            </a:r>
            <a:r>
              <a:rPr lang="he-IL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440522"/>
            <a:ext cx="8735410" cy="8785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מחלקה </a:t>
            </a:r>
            <a:r>
              <a:rPr lang="en-US" b="1" dirty="0" err="1"/>
              <a:t>SmartArray</a:t>
            </a:r>
            <a:r>
              <a:rPr lang="en-US" dirty="0"/>
              <a:t> </a:t>
            </a:r>
            <a:r>
              <a:rPr lang="he-IL" dirty="0"/>
              <a:t> היא מחלקה אשר אחת מתכונותיה היא מערך חד </a:t>
            </a:r>
            <a:r>
              <a:rPr lang="he-IL" dirty="0" err="1"/>
              <a:t>מימדי</a:t>
            </a:r>
            <a:r>
              <a:rPr lang="he-IL" dirty="0"/>
              <a:t> של מספרים </a:t>
            </a:r>
            <a:r>
              <a:rPr lang="he-IL" dirty="0" smtClean="0"/>
              <a:t>שלמים בגודל </a:t>
            </a:r>
            <a:r>
              <a:rPr lang="en-US" dirty="0" smtClean="0"/>
              <a:t>821</a:t>
            </a:r>
            <a:r>
              <a:rPr lang="he-IL" dirty="0" smtClean="0"/>
              <a:t>. </a:t>
            </a:r>
            <a:r>
              <a:rPr lang="he-IL" dirty="0"/>
              <a:t>שם התכונה </a:t>
            </a:r>
            <a:r>
              <a:rPr lang="he-IL" dirty="0" smtClean="0"/>
              <a:t>הוא  </a:t>
            </a:r>
            <a:r>
              <a:rPr lang="en-US" b="1" dirty="0" err="1" smtClean="0"/>
              <a:t>arr</a:t>
            </a:r>
            <a:r>
              <a:rPr lang="he-IL" dirty="0" smtClean="0"/>
              <a:t>.</a:t>
            </a: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</a:t>
            </a:r>
            <a:r>
              <a:rPr lang="en-US" dirty="0" smtClean="0"/>
              <a:t>2010</a:t>
            </a: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47788"/>
            <a:ext cx="84201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</a:t>
            </a:r>
            <a:r>
              <a:rPr lang="en-US" dirty="0" smtClean="0"/>
              <a:t>2010</a:t>
            </a: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47788"/>
            <a:ext cx="84201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852936"/>
            <a:ext cx="7753350" cy="305752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dirty="0" smtClean="0"/>
              <a:t>מבחן בגרות 899222 - 2013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0" y="1268760"/>
            <a:ext cx="8159910" cy="119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744" y="3068960"/>
            <a:ext cx="8447942" cy="2169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מחלקה </a:t>
            </a:r>
            <a:r>
              <a:rPr lang="en-US" dirty="0" err="1"/>
              <a:t>SmartArray</a:t>
            </a:r>
            <a:r>
              <a:rPr lang="en-US" dirty="0"/>
              <a:t> </a:t>
            </a:r>
            <a:r>
              <a:rPr lang="he-IL" dirty="0"/>
              <a:t> היא מחלקה אשר אחת מתכונותיה היא מערך חד </a:t>
            </a:r>
            <a:r>
              <a:rPr lang="he-IL" dirty="0" err="1"/>
              <a:t>מימדי</a:t>
            </a:r>
            <a:r>
              <a:rPr lang="he-IL" dirty="0"/>
              <a:t> של מספרים שלמים.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שם </a:t>
            </a:r>
            <a:r>
              <a:rPr lang="he-IL" dirty="0"/>
              <a:t>התכונה </a:t>
            </a:r>
            <a:r>
              <a:rPr lang="he-IL" dirty="0" smtClean="0"/>
              <a:t>הוא  </a:t>
            </a:r>
            <a:r>
              <a:rPr lang="en-US" dirty="0" err="1"/>
              <a:t>arr</a:t>
            </a:r>
            <a:r>
              <a:rPr lang="he-IL" dirty="0"/>
              <a:t>.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כתוב פעולה פנימית שתמנה ותציג כפלט את מספר האיברים </a:t>
            </a:r>
            <a:r>
              <a:rPr lang="he-IL" dirty="0" smtClean="0"/>
              <a:t>במערך, </a:t>
            </a:r>
            <a:r>
              <a:rPr lang="he-IL" dirty="0"/>
              <a:t>שערך המאוחסן בהם הוא מספר </a:t>
            </a:r>
            <a:r>
              <a:rPr lang="he-IL" dirty="0" smtClean="0"/>
              <a:t>דו-ספרתי</a:t>
            </a:r>
            <a:endParaRPr lang="en-US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539552" y="34664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</a:t>
            </a:r>
            <a:r>
              <a:rPr lang="en-US" dirty="0" smtClean="0"/>
              <a:t>2010</a:t>
            </a:r>
            <a:endParaRPr lang="he-I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1"/>
          <a:stretch/>
        </p:blipFill>
        <p:spPr bwMode="auto">
          <a:xfrm>
            <a:off x="1200638" y="3965779"/>
            <a:ext cx="7439306" cy="23907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מלבן 1"/>
          <p:cNvSpPr/>
          <p:nvPr/>
        </p:nvSpPr>
        <p:spPr>
          <a:xfrm>
            <a:off x="1200638" y="980728"/>
            <a:ext cx="7439306" cy="30008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נתונה מחלקה </a:t>
            </a:r>
            <a:r>
              <a:rPr lang="en-US" dirty="0"/>
              <a:t>Order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class Order{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numSands</a:t>
            </a:r>
            <a:r>
              <a:rPr lang="en-US" dirty="0"/>
              <a:t>; //</a:t>
            </a:r>
            <a:r>
              <a:rPr lang="he-IL" dirty="0"/>
              <a:t>מספר כריכים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kind; // </a:t>
            </a:r>
            <a:r>
              <a:rPr lang="he-IL" dirty="0"/>
              <a:t>1-גבינה לבנה, 2-גבינה צהובה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adds; </a:t>
            </a:r>
            <a:r>
              <a:rPr lang="en-US" dirty="0" smtClean="0"/>
              <a:t>// </a:t>
            </a:r>
            <a:r>
              <a:rPr lang="he-IL" dirty="0" smtClean="0"/>
              <a:t>  1-יש </a:t>
            </a:r>
            <a:r>
              <a:rPr lang="he-IL" dirty="0"/>
              <a:t>תוספת, 0-אין תוספת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/>
              <a:t>כתוב בנאי </a:t>
            </a:r>
            <a:r>
              <a:rPr lang="en-US" dirty="0"/>
              <a:t>Order(</a:t>
            </a:r>
            <a:r>
              <a:rPr lang="en-US" dirty="0" err="1"/>
              <a:t>int</a:t>
            </a:r>
            <a:r>
              <a:rPr lang="en-US" dirty="0"/>
              <a:t> n, </a:t>
            </a:r>
            <a:r>
              <a:rPr lang="en-US" dirty="0" err="1"/>
              <a:t>int</a:t>
            </a:r>
            <a:r>
              <a:rPr lang="en-US" dirty="0"/>
              <a:t> k, </a:t>
            </a:r>
            <a:r>
              <a:rPr lang="en-US" dirty="0" err="1"/>
              <a:t>int</a:t>
            </a:r>
            <a:r>
              <a:rPr lang="en-US" dirty="0"/>
              <a:t> a)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hebrew2Minus"/>
            </a:pPr>
            <a:r>
              <a:rPr lang="he-IL" dirty="0"/>
              <a:t>כתוב פעולה פנימית המחזירה מחיר הזמנה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7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539552" y="34664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</a:t>
            </a:r>
            <a:r>
              <a:rPr lang="en-US" dirty="0" smtClean="0"/>
              <a:t>2010</a:t>
            </a:r>
            <a:endParaRPr lang="he-I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0" y="3586386"/>
            <a:ext cx="7820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8229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1" y="1957611"/>
            <a:ext cx="76581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539552" y="34664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</a:t>
            </a:r>
            <a:r>
              <a:rPr lang="en-US" dirty="0" smtClean="0"/>
              <a:t>2010</a:t>
            </a:r>
            <a:endParaRPr lang="he-I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8"/>
          <a:stretch/>
        </p:blipFill>
        <p:spPr bwMode="auto">
          <a:xfrm>
            <a:off x="683569" y="4208276"/>
            <a:ext cx="7772910" cy="197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683569" y="836712"/>
            <a:ext cx="7725796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נתונה מחלקה </a:t>
            </a:r>
            <a:r>
              <a:rPr lang="en-US" dirty="0"/>
              <a:t>Child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class Child</a:t>
            </a:r>
            <a:r>
              <a:rPr lang="ru-RU" dirty="0"/>
              <a:t>{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month</a:t>
            </a:r>
            <a:r>
              <a:rPr lang="ru-RU" dirty="0"/>
              <a:t>; // </a:t>
            </a:r>
            <a:r>
              <a:rPr lang="he-IL" dirty="0"/>
              <a:t>חודש לידה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year</a:t>
            </a:r>
            <a:r>
              <a:rPr lang="ru-RU" dirty="0"/>
              <a:t>; // </a:t>
            </a:r>
            <a:r>
              <a:rPr lang="he-IL" dirty="0"/>
              <a:t>שנת לידה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char sex</a:t>
            </a:r>
            <a:r>
              <a:rPr lang="ru-RU" dirty="0"/>
              <a:t>; // ‘</a:t>
            </a:r>
            <a:r>
              <a:rPr lang="en-US" dirty="0"/>
              <a:t>f</a:t>
            </a:r>
            <a:r>
              <a:rPr lang="ru-RU" dirty="0"/>
              <a:t>’=</a:t>
            </a:r>
            <a:r>
              <a:rPr lang="he-IL" dirty="0"/>
              <a:t>בת</a:t>
            </a:r>
            <a:r>
              <a:rPr lang="en-US" dirty="0"/>
              <a:t>, ‘m’=</a:t>
            </a:r>
            <a:r>
              <a:rPr lang="he-IL" dirty="0"/>
              <a:t>בן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/>
              <a:t>כתוב בנאי </a:t>
            </a:r>
            <a:r>
              <a:rPr lang="en-US" dirty="0"/>
              <a:t>Child(</a:t>
            </a:r>
            <a:r>
              <a:rPr lang="en-US" dirty="0" err="1"/>
              <a:t>int</a:t>
            </a:r>
            <a:r>
              <a:rPr lang="en-US" dirty="0"/>
              <a:t> m, </a:t>
            </a:r>
            <a:r>
              <a:rPr lang="en-US" dirty="0" err="1"/>
              <a:t>int</a:t>
            </a:r>
            <a:r>
              <a:rPr lang="en-US" dirty="0"/>
              <a:t> y, char s)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hebrew2Minus"/>
            </a:pPr>
            <a:r>
              <a:rPr lang="he-IL" dirty="0"/>
              <a:t>כתוב פעולה פנימית שתחזיר </a:t>
            </a:r>
            <a:r>
              <a:rPr lang="en-US" dirty="0"/>
              <a:t>true</a:t>
            </a:r>
            <a:r>
              <a:rPr lang="he-IL" dirty="0"/>
              <a:t> אם תינוק נולד באחד החודשים הנכללים בבדיקה (1-6) ושנת לידה היא שנה הנבדקת (2009), אחרת – הפעולה תחזיר </a:t>
            </a:r>
            <a:r>
              <a:rPr lang="en-US" dirty="0"/>
              <a:t>false</a:t>
            </a:r>
            <a:r>
              <a:rPr lang="he-IL" dirty="0"/>
              <a:t>.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539552" y="34664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</a:t>
            </a:r>
            <a:r>
              <a:rPr lang="en-US" dirty="0" smtClean="0"/>
              <a:t>2010</a:t>
            </a:r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33" y="1032387"/>
            <a:ext cx="6391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3" y="2632587"/>
            <a:ext cx="7800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0" t="-10244" r="820" b="29362"/>
          <a:stretch/>
        </p:blipFill>
        <p:spPr bwMode="auto">
          <a:xfrm>
            <a:off x="714833" y="4090546"/>
            <a:ext cx="7800976" cy="208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539552" y="346646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</a:t>
            </a:r>
            <a:r>
              <a:rPr lang="en-US" dirty="0" smtClean="0"/>
              <a:t>2010</a:t>
            </a:r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33" y="836712"/>
            <a:ext cx="6391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2128878" y="2444286"/>
            <a:ext cx="638693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e-IL" dirty="0"/>
              <a:t>כל מבקר בברכה מקבל כרטיס  כניסה שעליו מופיע את גילו ואת סוגי מתקנים שהוא ראשי לבקר.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1819867" y="3090617"/>
            <a:ext cx="6695941" cy="3139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נתונה מחלקה </a:t>
            </a:r>
            <a:r>
              <a:rPr lang="en-US" dirty="0"/>
              <a:t>Card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class Card{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age; </a:t>
            </a:r>
            <a:r>
              <a:rPr lang="en-US" dirty="0" smtClean="0"/>
              <a:t>// </a:t>
            </a:r>
            <a:r>
              <a:rPr lang="he-IL" dirty="0" smtClean="0"/>
              <a:t>גיל </a:t>
            </a:r>
            <a:r>
              <a:rPr lang="he-IL" dirty="0"/>
              <a:t>מבקר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[] </a:t>
            </a:r>
            <a:r>
              <a:rPr lang="en-US" dirty="0" err="1"/>
              <a:t>facs</a:t>
            </a:r>
            <a:r>
              <a:rPr lang="en-US" dirty="0"/>
              <a:t>; </a:t>
            </a:r>
          </a:p>
          <a:p>
            <a:pPr algn="l" rtl="0"/>
            <a:r>
              <a:rPr lang="en-US" dirty="0"/>
              <a:t>/*</a:t>
            </a:r>
          </a:p>
          <a:p>
            <a:r>
              <a:rPr lang="he-IL" dirty="0"/>
              <a:t>מערך בגודל 3 של מספרים שלמים, שכל אחד מאיבריו מייצג מתקן שמבקר ראשי להשתמש בו. במערך מופיע ערך 1 בעבור מתקן שמבקר ראשי להשתמש בו וערך 0 בעבור מתקן שמבקר אינו ראשי להשתמש בו</a:t>
            </a:r>
            <a:endParaRPr lang="en-US" dirty="0"/>
          </a:p>
          <a:p>
            <a:pPr algn="l" rtl="0"/>
            <a:r>
              <a:rPr lang="en-US" dirty="0"/>
              <a:t>*/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62" y="275140"/>
            <a:ext cx="4159832" cy="10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677551" y="281148"/>
            <a:ext cx="4140798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e-IL" sz="1600" dirty="0"/>
              <a:t>כל מבקר בברכה מקבל כרטיס  כניסה שעליו מופיע את גילו ואת סוגי מתקנים שהוא ראשי לבקר.</a:t>
            </a:r>
            <a:endParaRPr lang="en-US" sz="1600" dirty="0"/>
          </a:p>
        </p:txBody>
      </p:sp>
      <p:sp>
        <p:nvSpPr>
          <p:cNvPr id="3" name="מלבן 2"/>
          <p:cNvSpPr/>
          <p:nvPr/>
        </p:nvSpPr>
        <p:spPr>
          <a:xfrm>
            <a:off x="677551" y="1328311"/>
            <a:ext cx="7998906" cy="3139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נתונה מחלקה </a:t>
            </a:r>
            <a:r>
              <a:rPr lang="en-US" dirty="0"/>
              <a:t>Card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class Card{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age; //</a:t>
            </a:r>
            <a:r>
              <a:rPr lang="he-IL" dirty="0"/>
              <a:t>גיל מבקר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[] </a:t>
            </a:r>
            <a:r>
              <a:rPr lang="en-US" dirty="0" err="1"/>
              <a:t>facs</a:t>
            </a:r>
            <a:r>
              <a:rPr lang="en-US" dirty="0"/>
              <a:t>; </a:t>
            </a:r>
          </a:p>
          <a:p>
            <a:pPr algn="l" rtl="0"/>
            <a:r>
              <a:rPr lang="en-US" dirty="0"/>
              <a:t>/*</a:t>
            </a:r>
          </a:p>
          <a:p>
            <a:r>
              <a:rPr lang="he-IL" dirty="0"/>
              <a:t>מערך בגודל 3 של מספרים שלמים, שכל אחד מאיבריו מייצג מתקן שמבקר ראשי להשתמש בו. במערך מופיע ערך 1 בעבור מתקן שמבקר ראשי להשתמש בו וערך 0 בעבור מתקן שמבקר אינו ראשי להשתמש בו</a:t>
            </a:r>
            <a:endParaRPr lang="en-US" dirty="0"/>
          </a:p>
          <a:p>
            <a:pPr algn="l" rtl="0"/>
            <a:r>
              <a:rPr lang="en-US" dirty="0"/>
              <a:t>*/</a:t>
            </a:r>
          </a:p>
        </p:txBody>
      </p:sp>
      <p:sp>
        <p:nvSpPr>
          <p:cNvPr id="6" name="מלבן 5"/>
          <p:cNvSpPr/>
          <p:nvPr/>
        </p:nvSpPr>
        <p:spPr>
          <a:xfrm>
            <a:off x="677551" y="4494416"/>
            <a:ext cx="7998906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he-IL" dirty="0"/>
              <a:t>כתוב בנאי </a:t>
            </a:r>
            <a:r>
              <a:rPr lang="en-US" b="1" dirty="0"/>
              <a:t>Card(</a:t>
            </a:r>
            <a:r>
              <a:rPr lang="en-US" b="1" dirty="0" err="1"/>
              <a:t>int</a:t>
            </a:r>
            <a:r>
              <a:rPr lang="en-US" dirty="0"/>
              <a:t> age)</a:t>
            </a:r>
            <a:r>
              <a:rPr lang="he-IL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הבנאי </a:t>
            </a:r>
            <a:r>
              <a:rPr lang="he-IL" dirty="0"/>
              <a:t>מקבל את גיל המבקר ומעדכן את המערך </a:t>
            </a:r>
            <a:r>
              <a:rPr lang="en-US" b="1" dirty="0" err="1"/>
              <a:t>facs</a:t>
            </a:r>
            <a:r>
              <a:rPr lang="en-US" dirty="0"/>
              <a:t>  </a:t>
            </a:r>
            <a:r>
              <a:rPr lang="he-IL" dirty="0" smtClean="0"/>
              <a:t> בהתאם </a:t>
            </a:r>
            <a:r>
              <a:rPr lang="he-IL" dirty="0"/>
              <a:t>לגילו.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he-IL" dirty="0"/>
              <a:t>כתוב פעולה פנימית </a:t>
            </a:r>
            <a:r>
              <a:rPr lang="en-US" b="1" dirty="0" err="1"/>
              <a:t>getFacs</a:t>
            </a:r>
            <a:r>
              <a:rPr lang="ru-RU" dirty="0"/>
              <a:t>()</a:t>
            </a:r>
            <a:r>
              <a:rPr lang="he-IL" dirty="0"/>
              <a:t>. הפעולה תחזיר מערך בגודל 3 המייצג מתקנים שמבקר ראשי או אינו ראשי להשתמש בהם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 bwMode="auto">
          <a:xfrm>
            <a:off x="937588" y="2897971"/>
            <a:ext cx="7705725" cy="2172947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6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dirty="0" smtClean="0"/>
              <a:t>מבחן בגרות 899222 - 2013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0" y="1268760"/>
            <a:ext cx="8159910" cy="119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924944"/>
            <a:ext cx="8447942" cy="30008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מחלקה </a:t>
            </a:r>
            <a:r>
              <a:rPr lang="en-US" dirty="0" err="1"/>
              <a:t>SmartArray</a:t>
            </a:r>
            <a:r>
              <a:rPr lang="en-US" dirty="0"/>
              <a:t> </a:t>
            </a:r>
            <a:r>
              <a:rPr lang="he-IL" dirty="0"/>
              <a:t> היא מחלקה אשר אחת מתכונותיה היא מערך חד </a:t>
            </a:r>
            <a:r>
              <a:rPr lang="he-IL" dirty="0" err="1"/>
              <a:t>מימדי</a:t>
            </a:r>
            <a:r>
              <a:rPr lang="he-IL" dirty="0"/>
              <a:t> של מספרים שלמים.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שם </a:t>
            </a:r>
            <a:r>
              <a:rPr lang="he-IL" dirty="0"/>
              <a:t>התכונה </a:t>
            </a:r>
            <a:r>
              <a:rPr lang="he-IL" dirty="0" smtClean="0"/>
              <a:t>הוא  </a:t>
            </a:r>
            <a:r>
              <a:rPr lang="en-US" dirty="0" err="1"/>
              <a:t>arr</a:t>
            </a:r>
            <a:r>
              <a:rPr lang="he-IL" dirty="0"/>
              <a:t>.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במחלקה </a:t>
            </a:r>
            <a:r>
              <a:rPr lang="he-IL" dirty="0" smtClean="0"/>
              <a:t> קיימת פעולה פנימית  </a:t>
            </a:r>
            <a:r>
              <a:rPr lang="en-US" dirty="0" err="1"/>
              <a:t>getTheArray</a:t>
            </a:r>
            <a:r>
              <a:rPr lang="en-US" dirty="0"/>
              <a:t>()</a:t>
            </a:r>
            <a:r>
              <a:rPr lang="he-IL" dirty="0"/>
              <a:t> </a:t>
            </a:r>
            <a:r>
              <a:rPr lang="he-IL" dirty="0" smtClean="0"/>
              <a:t>המחזירה </a:t>
            </a:r>
            <a:r>
              <a:rPr lang="he-IL" dirty="0"/>
              <a:t>את המערך.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בפעולה </a:t>
            </a:r>
            <a:r>
              <a:rPr lang="he-IL" dirty="0"/>
              <a:t>הראשית של מחלקה אחרת הוגדר משתנה</a:t>
            </a:r>
            <a:r>
              <a:rPr lang="en-US" b="1" dirty="0" err="1"/>
              <a:t>aaa</a:t>
            </a:r>
            <a:r>
              <a:rPr lang="en-US" dirty="0"/>
              <a:t>  </a:t>
            </a:r>
            <a:r>
              <a:rPr lang="he-IL" dirty="0"/>
              <a:t>, שהוא עצם מסוג  </a:t>
            </a:r>
            <a:r>
              <a:rPr lang="en-US" dirty="0" err="1"/>
              <a:t>SmartArray</a:t>
            </a:r>
            <a:r>
              <a:rPr lang="en-US" dirty="0"/>
              <a:t> </a:t>
            </a:r>
            <a:r>
              <a:rPr lang="he-IL" dirty="0"/>
              <a:t>. </a:t>
            </a:r>
            <a:br>
              <a:rPr lang="he-IL" dirty="0"/>
            </a:br>
            <a:r>
              <a:rPr lang="he-IL" dirty="0"/>
              <a:t>כתוב קטע שתמנה ותציג כפלט את מספר האיברים ב-  </a:t>
            </a:r>
            <a:r>
              <a:rPr lang="en-US" b="1" dirty="0" err="1" smtClean="0"/>
              <a:t>aaa</a:t>
            </a:r>
            <a:r>
              <a:rPr lang="he-IL" b="1" dirty="0" smtClean="0"/>
              <a:t> </a:t>
            </a:r>
            <a:r>
              <a:rPr lang="he-IL" dirty="0" smtClean="0"/>
              <a:t>שערך </a:t>
            </a:r>
            <a:r>
              <a:rPr lang="he-IL" dirty="0"/>
              <a:t>המאוחסן בהם הוא מספר </a:t>
            </a:r>
            <a:r>
              <a:rPr lang="he-IL" dirty="0" smtClean="0"/>
              <a:t>דו-ספרתי</a:t>
            </a:r>
            <a:endParaRPr lang="he-IL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e-IL" dirty="0" smtClean="0"/>
              <a:t>מבחן בגרות 899222 - 2013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08"/>
          <a:stretch/>
        </p:blipFill>
        <p:spPr bwMode="auto">
          <a:xfrm>
            <a:off x="899592" y="1092635"/>
            <a:ext cx="7661631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9" b="61538"/>
          <a:stretch/>
        </p:blipFill>
        <p:spPr bwMode="auto">
          <a:xfrm>
            <a:off x="924748" y="2284226"/>
            <a:ext cx="7636475" cy="111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2" b="9494"/>
          <a:stretch/>
        </p:blipFill>
        <p:spPr bwMode="auto">
          <a:xfrm>
            <a:off x="924748" y="3379552"/>
            <a:ext cx="7636475" cy="295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4181" y="1638483"/>
            <a:ext cx="6192688" cy="20621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1600" dirty="0"/>
              <a:t>על מנת להקל על תהליך </a:t>
            </a:r>
            <a:r>
              <a:rPr lang="he-IL" sz="1600" dirty="0" smtClean="0"/>
              <a:t>המיון </a:t>
            </a:r>
            <a:r>
              <a:rPr lang="he-IL" sz="1600" dirty="0"/>
              <a:t>הוחלט לבנות מחלקה </a:t>
            </a:r>
            <a:r>
              <a:rPr lang="en-US" sz="1600" dirty="0"/>
              <a:t>Student </a:t>
            </a:r>
            <a:r>
              <a:rPr lang="he-IL" sz="1600" dirty="0"/>
              <a:t> השומרת עבור כל תלמיד את שמו וציונים:</a:t>
            </a:r>
            <a:endParaRPr lang="en-US" sz="1600" dirty="0"/>
          </a:p>
          <a:p>
            <a:pPr algn="l" rtl="0"/>
            <a:r>
              <a:rPr lang="en-US" sz="1600" dirty="0"/>
              <a:t>class Student{</a:t>
            </a:r>
          </a:p>
          <a:p>
            <a:pPr algn="l" rtl="0"/>
            <a:r>
              <a:rPr lang="en-US" sz="1600" dirty="0"/>
              <a:t>private String name;</a:t>
            </a:r>
          </a:p>
          <a:p>
            <a:pPr algn="l" rtl="0"/>
            <a:r>
              <a:rPr lang="en-US" sz="1600" dirty="0"/>
              <a:t>private </a:t>
            </a:r>
            <a:r>
              <a:rPr lang="en-US" sz="1600" dirty="0" err="1"/>
              <a:t>int</a:t>
            </a:r>
            <a:r>
              <a:rPr lang="en-US" sz="1600" dirty="0"/>
              <a:t> test1;</a:t>
            </a:r>
          </a:p>
          <a:p>
            <a:pPr algn="l" rtl="0"/>
            <a:r>
              <a:rPr lang="en-US" sz="1600" dirty="0"/>
              <a:t>private </a:t>
            </a:r>
            <a:r>
              <a:rPr lang="en-US" sz="1600" dirty="0" err="1"/>
              <a:t>int</a:t>
            </a:r>
            <a:r>
              <a:rPr lang="en-US" sz="1600" dirty="0"/>
              <a:t> test2;</a:t>
            </a:r>
          </a:p>
          <a:p>
            <a:pPr algn="l" rtl="0"/>
            <a:r>
              <a:rPr lang="en-US" sz="1600" dirty="0"/>
              <a:t>private </a:t>
            </a:r>
            <a:r>
              <a:rPr lang="en-US" sz="1600" dirty="0" err="1"/>
              <a:t>int</a:t>
            </a:r>
            <a:r>
              <a:rPr lang="en-US" sz="1600" dirty="0"/>
              <a:t> test3;</a:t>
            </a:r>
          </a:p>
          <a:p>
            <a:pPr marL="342900" lvl="0" indent="-342900">
              <a:buFont typeface="+mj-cs"/>
              <a:buAutoNum type="hebrew2Minus"/>
            </a:pPr>
            <a:r>
              <a:rPr lang="he-IL" sz="1600" dirty="0" smtClean="0"/>
              <a:t>כתוב </a:t>
            </a:r>
            <a:r>
              <a:rPr lang="he-IL" sz="1600" dirty="0"/>
              <a:t>פעולה פנימית המחזירה מספר ציונים הגבוהים מ-90 שקיבל תלמיד</a:t>
            </a:r>
            <a:endParaRPr lang="en-US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4"/>
          <a:stretch/>
        </p:blipFill>
        <p:spPr bwMode="auto">
          <a:xfrm>
            <a:off x="1763688" y="3700586"/>
            <a:ext cx="6192688" cy="252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82" y="620688"/>
            <a:ext cx="6248487" cy="101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6" y="1708581"/>
            <a:ext cx="8442857" cy="25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1" y="4238856"/>
            <a:ext cx="8442858" cy="136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545913" y="332656"/>
            <a:ext cx="8229600" cy="850106"/>
          </a:xfrm>
        </p:spPr>
        <p:txBody>
          <a:bodyPr/>
          <a:lstStyle/>
          <a:p>
            <a:r>
              <a:rPr lang="he-IL" dirty="0" smtClean="0"/>
              <a:t>מבחן בגרות 899222 - 2013</a:t>
            </a:r>
            <a:endParaRPr lang="he-IL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1"/>
          <a:stretch/>
        </p:blipFill>
        <p:spPr bwMode="auto">
          <a:xfrm>
            <a:off x="1354492" y="1268760"/>
            <a:ext cx="7363052" cy="261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93" y="3887476"/>
            <a:ext cx="7363052" cy="197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545913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מבחן בגרות 899222 - 2013</a:t>
            </a:r>
            <a:endParaRPr lang="he-IL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השתלמות "תכנית לימודים חדשה 899222" באר-שבע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9"/>
          <a:stretch/>
        </p:blipFill>
        <p:spPr bwMode="auto">
          <a:xfrm>
            <a:off x="683567" y="332656"/>
            <a:ext cx="7920107" cy="160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7" y="2132856"/>
            <a:ext cx="7920107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e-IL" sz="1600" dirty="0"/>
              <a:t>בעלים החנות שסיים בזמנו את מגמת מדעי המחשב החליט לבנות מחלקה </a:t>
            </a:r>
            <a:r>
              <a:rPr lang="en-US" sz="1600" dirty="0"/>
              <a:t>Buy</a:t>
            </a:r>
            <a:r>
              <a:rPr lang="he-IL" sz="1600" dirty="0"/>
              <a:t> שתכלול עבור כל קניה את מספר הספרים ואת סכום שלקוח חייב לשלם.</a:t>
            </a:r>
            <a:endParaRPr lang="en-US" sz="1600" dirty="0"/>
          </a:p>
          <a:p>
            <a:r>
              <a:rPr lang="he-IL" sz="1600" dirty="0"/>
              <a:t>לפניך כותרת מחלקה ואת תכונותיה ושני הבנאים: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05251" y="2972961"/>
            <a:ext cx="6120681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/>
              <a:t>class Buy{</a:t>
            </a:r>
          </a:p>
          <a:p>
            <a:pPr algn="l" rtl="0"/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number;</a:t>
            </a:r>
          </a:p>
          <a:p>
            <a:pPr algn="l" rtl="0"/>
            <a:r>
              <a:rPr lang="en-US" dirty="0"/>
              <a:t>private double sum;</a:t>
            </a:r>
          </a:p>
          <a:p>
            <a:pPr algn="l" rtl="0"/>
            <a:r>
              <a:rPr lang="en-US" dirty="0"/>
              <a:t>public Buy(double price1, double price2){….}</a:t>
            </a:r>
          </a:p>
          <a:p>
            <a:pPr algn="l" rtl="0"/>
            <a:r>
              <a:rPr lang="en-US" dirty="0"/>
              <a:t>public Buy(double price1, double price2, double price3</a:t>
            </a:r>
            <a:r>
              <a:rPr lang="en-US" dirty="0" smtClean="0"/>
              <a:t>){…}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211" y="4455949"/>
            <a:ext cx="777609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e-IL" sz="1600" dirty="0"/>
              <a:t>נתונה פעולה המקבלת שלושה מספרים ממשיים גדולים מ-0 ושונים זה מזה ומחזירה את סכום של שני המספרים הגדולים </a:t>
            </a:r>
            <a:r>
              <a:rPr lang="he-IL" sz="1600" dirty="0" err="1"/>
              <a:t>מביניהם</a:t>
            </a:r>
            <a:r>
              <a:rPr lang="he-IL" sz="1600" dirty="0"/>
              <a:t>. כותרת הפעולה:</a:t>
            </a:r>
            <a:endParaRPr lang="en-US" sz="1600" dirty="0"/>
          </a:p>
          <a:p>
            <a:pPr algn="l" rtl="0"/>
            <a:r>
              <a:rPr lang="en-US" sz="1600" dirty="0"/>
              <a:t>private double sum2Max(double price1, double price2, double price3)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628800"/>
            <a:ext cx="7200800" cy="42473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/>
              <a:t>כתוב פעולה פנימית המקבלת שני מספרים ממשיים גדולים מ-0 ושונים זה מזה, שכל אחד מהם מייצג מחיר של ספר. הפעולה תחזיר את הסכום שישלם הלקוח שקנה שני ספרים שאלה מחיריהם.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+mj-lt"/>
              <a:buAutoNum type="hebrew2Minus"/>
            </a:pPr>
            <a:r>
              <a:rPr lang="he-IL" dirty="0"/>
              <a:t>ממש את הבנאים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+mj-lt"/>
              <a:buAutoNum type="hebrew2Minus"/>
            </a:pPr>
            <a:r>
              <a:rPr lang="he-IL" dirty="0"/>
              <a:t>ביום מסוים השתתפו במבצע 142 לקוחות.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כתוב </a:t>
            </a:r>
            <a:r>
              <a:rPr lang="he-IL" dirty="0"/>
              <a:t>תכנית שתקלוט בעבור כל לקוח את מספר הספרים שקנה. המספר יכול להיות 2 או 3. תכנית תקלוט מחירי הספרים שקנה, תחשב ותדפיס את סכום הכולל שעל הלקוח לשלם בעבור ספרים שקנה.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e-IL" u="sng" dirty="0"/>
              <a:t>הערה</a:t>
            </a:r>
            <a:r>
              <a:rPr lang="he-IL" dirty="0"/>
              <a:t>: יש להניח שבמחלקה </a:t>
            </a:r>
            <a:r>
              <a:rPr lang="en-US" dirty="0"/>
              <a:t>Buy</a:t>
            </a:r>
            <a:r>
              <a:rPr lang="he-IL" dirty="0"/>
              <a:t> קיימות פעולות </a:t>
            </a:r>
            <a:r>
              <a:rPr lang="en-US" dirty="0" err="1"/>
              <a:t>getSum</a:t>
            </a:r>
            <a:r>
              <a:rPr lang="en-US" dirty="0"/>
              <a:t>()</a:t>
            </a:r>
            <a:r>
              <a:rPr lang="he-IL" dirty="0"/>
              <a:t> ו-</a:t>
            </a:r>
            <a:r>
              <a:rPr lang="en-US" dirty="0" err="1"/>
              <a:t>toString</a:t>
            </a:r>
            <a:r>
              <a:rPr lang="en-US" dirty="0"/>
              <a:t>()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E7F2-B2CA-4804-90BE-8BB4BC88F6D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תרשים זרימה: סרט מנוקב 7"/>
          <p:cNvSpPr/>
          <p:nvPr/>
        </p:nvSpPr>
        <p:spPr>
          <a:xfrm>
            <a:off x="971600" y="836712"/>
            <a:ext cx="1152128" cy="50405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גרסה 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51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1984</Words>
  <Application>Microsoft Office PowerPoint</Application>
  <PresentationFormat>‫הצגה על המסך (4:3)</PresentationFormat>
  <Paragraphs>243</Paragraphs>
  <Slides>35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6" baseType="lpstr">
      <vt:lpstr>1_ערכת נושא Office</vt:lpstr>
      <vt:lpstr>באר-שבע 2014</vt:lpstr>
      <vt:lpstr>מבחן בגרות 899222 - 2013</vt:lpstr>
      <vt:lpstr>מבחן בגרות 899222 - 2013</vt:lpstr>
      <vt:lpstr>מבחן בגרות 899222 - 2013</vt:lpstr>
      <vt:lpstr>מבחן בגרות 899222 - 2013</vt:lpstr>
      <vt:lpstr>מצגת של PowerPoint</vt:lpstr>
      <vt:lpstr>מבחן בגרות 899222 - 2013</vt:lpstr>
      <vt:lpstr>מבחן בגרות 899222 - 2013</vt:lpstr>
      <vt:lpstr>מצגת של PowerPoint</vt:lpstr>
      <vt:lpstr>מצגת של PowerPoint</vt:lpstr>
      <vt:lpstr>מבחן בגרות 899222 - 2012</vt:lpstr>
      <vt:lpstr>מבחן בגרות 899222 - 2012</vt:lpstr>
      <vt:lpstr>מבחן בגרות 899222 - 2012</vt:lpstr>
      <vt:lpstr>מבחן בגרות 899222 - 2012</vt:lpstr>
      <vt:lpstr>מבחן בגרות 899222 - 2012</vt:lpstr>
      <vt:lpstr>מצגת של PowerPoint</vt:lpstr>
      <vt:lpstr>מבחן בגרות 899222 - 2012</vt:lpstr>
      <vt:lpstr>מבחן בגרות 899222 - 2012</vt:lpstr>
      <vt:lpstr>מצגת של PowerPoint</vt:lpstr>
      <vt:lpstr>מבחן בגרות 899222 - 2011</vt:lpstr>
      <vt:lpstr>מבחן בגרות 899222 - 2011</vt:lpstr>
      <vt:lpstr>מבחן בגרות 899222 - 2011</vt:lpstr>
      <vt:lpstr>מצגת של PowerPoint</vt:lpstr>
      <vt:lpstr>מבחן בגרות 899222 - 2011</vt:lpstr>
      <vt:lpstr>מבחן בגרות 899222 - 2011</vt:lpstr>
      <vt:lpstr>מבחן בגרות 899222 - 2010</vt:lpstr>
      <vt:lpstr>מבחן בגרות 899222 - 2010</vt:lpstr>
      <vt:lpstr>מבחן בגרות 899222 - 2010</vt:lpstr>
      <vt:lpstr>מבחן בגרות 899222 - 2010</vt:lpstr>
      <vt:lpstr>מבחן בגרות 899222 - 2010</vt:lpstr>
      <vt:lpstr>מבחן בגרות 899222 - 2010</vt:lpstr>
      <vt:lpstr>מבחן בגרות 899222 - 2010</vt:lpstr>
      <vt:lpstr>מבחן בגרות 899222 - 2010</vt:lpstr>
      <vt:lpstr>מבחן בגרות 899222 - 2010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באר-שבע 2014</dc:title>
  <dc:creator>Evgeny</dc:creator>
  <cp:lastModifiedBy>Lapidot Tamar</cp:lastModifiedBy>
  <cp:revision>52</cp:revision>
  <dcterms:created xsi:type="dcterms:W3CDTF">2014-02-03T14:23:36Z</dcterms:created>
  <dcterms:modified xsi:type="dcterms:W3CDTF">2015-07-07T11:09:54Z</dcterms:modified>
</cp:coreProperties>
</file>