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61" r:id="rId6"/>
    <p:sldId id="262" r:id="rId7"/>
    <p:sldId id="259" r:id="rId8"/>
    <p:sldId id="260" r:id="rId9"/>
    <p:sldId id="264" r:id="rId10"/>
    <p:sldId id="265" r:id="rId11"/>
    <p:sldId id="263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920D4C0-326F-4C75-9200-F452210AC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b="1">
                <a:solidFill>
                  <a:srgbClr val="0070C0"/>
                </a:solidFill>
              </a:rPr>
              <a:t>תוכנית ארצית לשילוב </a:t>
            </a:r>
            <a:r>
              <a:rPr lang="he-IL" b="1">
                <a:solidFill>
                  <a:schemeClr val="accent6">
                    <a:lumMod val="75000"/>
                  </a:schemeClr>
                </a:solidFill>
              </a:rPr>
              <a:t>תלמידים</a:t>
            </a:r>
            <a:r>
              <a:rPr lang="he-IL" b="1">
                <a:solidFill>
                  <a:srgbClr val="0070C0"/>
                </a:solidFill>
              </a:rPr>
              <a:t> </a:t>
            </a:r>
            <a:r>
              <a:rPr lang="he-IL" b="1">
                <a:solidFill>
                  <a:srgbClr val="C00000"/>
                </a:solidFill>
              </a:rPr>
              <a:t>בחברות הייטק</a:t>
            </a:r>
            <a:endParaRPr lang="he-IL" b="1" dirty="0">
              <a:solidFill>
                <a:srgbClr val="C00000"/>
              </a:solidFill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1F6B08F7-1610-4F2C-89BA-D0EAFB4755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b="1" dirty="0">
                <a:solidFill>
                  <a:srgbClr val="0070C0"/>
                </a:solidFill>
              </a:rPr>
              <a:t>יוסף בלאן</a:t>
            </a:r>
            <a:r>
              <a:rPr lang="he-IL"/>
              <a:t>, מנהל פדגוגי של התוכנית.</a:t>
            </a:r>
            <a:endParaRPr lang="he-IL" dirty="0"/>
          </a:p>
          <a:p>
            <a:r>
              <a:rPr lang="he-IL" sz="1700"/>
              <a:t>מפתח תוכנה, מלווה פרויקטים והדרכות מקצועיות בחברות הייטק</a:t>
            </a:r>
          </a:p>
          <a:p>
            <a:r>
              <a:rPr lang="he-IL" sz="1700"/>
              <a:t>תואר שני </a:t>
            </a:r>
            <a:r>
              <a:rPr lang="en-US" sz="1700"/>
              <a:t>MSc</a:t>
            </a:r>
            <a:r>
              <a:rPr lang="ar-LB" sz="1700"/>
              <a:t> </a:t>
            </a:r>
            <a:r>
              <a:rPr lang="he-IL" sz="1700"/>
              <a:t>בהנדסת </a:t>
            </a:r>
            <a:r>
              <a:rPr lang="he-IL" sz="1700" dirty="0"/>
              <a:t>תוכנה, 0507567269,</a:t>
            </a:r>
          </a:p>
          <a:p>
            <a:r>
              <a:rPr lang="en-US" sz="1700" dirty="0"/>
              <a:t>ballan_yousef@yahoo.com</a:t>
            </a:r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0881576B-A359-42DF-A8D8-E82996C27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19497" cy="80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24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30D7904-7942-4632-8411-A0865B290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285" y="1147724"/>
            <a:ext cx="10018713" cy="605672"/>
          </a:xfrm>
        </p:spPr>
        <p:txBody>
          <a:bodyPr>
            <a:noAutofit/>
          </a:bodyPr>
          <a:lstStyle/>
          <a:p>
            <a:r>
              <a:rPr lang="he-IL" b="1">
                <a:solidFill>
                  <a:srgbClr val="C00000"/>
                </a:solidFill>
              </a:rPr>
              <a:t>האינטראקציה </a:t>
            </a:r>
            <a:br>
              <a:rPr lang="he-IL" b="1">
                <a:solidFill>
                  <a:srgbClr val="C00000"/>
                </a:solidFill>
              </a:rPr>
            </a:br>
            <a:r>
              <a:rPr lang="he-IL" b="1">
                <a:solidFill>
                  <a:srgbClr val="C00000"/>
                </a:solidFill>
              </a:rPr>
              <a:t>בין התוכנית הארצית</a:t>
            </a:r>
            <a:br>
              <a:rPr lang="he-IL" b="1">
                <a:solidFill>
                  <a:srgbClr val="C00000"/>
                </a:solidFill>
              </a:rPr>
            </a:br>
            <a:r>
              <a:rPr lang="he-IL" b="1">
                <a:solidFill>
                  <a:srgbClr val="C00000"/>
                </a:solidFill>
              </a:rPr>
              <a:t> לבין</a:t>
            </a:r>
            <a:br>
              <a:rPr lang="he-IL" b="1">
                <a:solidFill>
                  <a:srgbClr val="C00000"/>
                </a:solidFill>
              </a:rPr>
            </a:br>
            <a:r>
              <a:rPr lang="he-IL" b="1">
                <a:solidFill>
                  <a:srgbClr val="C00000"/>
                </a:solidFill>
              </a:rPr>
              <a:t> חברות הייטק </a:t>
            </a:r>
            <a:endParaRPr lang="he-IL" sz="5400">
              <a:solidFill>
                <a:srgbClr val="C00000"/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F76A9A7-0A9A-4274-93FE-D616C65F3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712" y="2553878"/>
            <a:ext cx="10018713" cy="3124201"/>
          </a:xfrm>
        </p:spPr>
        <p:txBody>
          <a:bodyPr>
            <a:noAutofit/>
          </a:bodyPr>
          <a:lstStyle/>
          <a:p>
            <a:pPr lvl="0"/>
            <a:r>
              <a:rPr lang="he-IL" sz="2800"/>
              <a:t>מעורבות תעשידע </a:t>
            </a:r>
            <a:endParaRPr lang="en-US" sz="2800"/>
          </a:p>
          <a:p>
            <a:pPr lvl="0"/>
            <a:r>
              <a:rPr lang="he-IL" sz="2800"/>
              <a:t>מעורבות מ. החינוך</a:t>
            </a:r>
            <a:endParaRPr lang="en-US" sz="2800"/>
          </a:p>
          <a:p>
            <a:pPr lvl="0"/>
            <a:r>
              <a:rPr lang="he-IL" sz="2800"/>
              <a:t>מפגשים שנתיים של חברות ההייטק</a:t>
            </a:r>
            <a:endParaRPr lang="en-US" sz="2800"/>
          </a:p>
          <a:p>
            <a:pPr lvl="0"/>
            <a:r>
              <a:rPr lang="he-IL" sz="2800"/>
              <a:t>מפגשים עם מודלים מוצלחים והצגת תוצרים של התלמידים</a:t>
            </a:r>
            <a:endParaRPr lang="en-US" sz="2800"/>
          </a:p>
          <a:p>
            <a:pPr marL="0" indent="0">
              <a:buNone/>
            </a:pPr>
            <a:endParaRPr lang="he-IL" sz="3200"/>
          </a:p>
        </p:txBody>
      </p:sp>
    </p:spTree>
    <p:extLst>
      <p:ext uri="{BB962C8B-B14F-4D97-AF65-F5344CB8AC3E}">
        <p14:creationId xmlns:p14="http://schemas.microsoft.com/office/powerpoint/2010/main" val="4034254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30D7904-7942-4632-8411-A0865B290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713" y="403000"/>
            <a:ext cx="10018713" cy="605672"/>
          </a:xfrm>
        </p:spPr>
        <p:txBody>
          <a:bodyPr>
            <a:noAutofit/>
          </a:bodyPr>
          <a:lstStyle/>
          <a:p>
            <a:r>
              <a:rPr lang="he-IL" b="1">
                <a:solidFill>
                  <a:srgbClr val="C00000"/>
                </a:solidFill>
              </a:rPr>
              <a:t>משוב,הערכה, בקרה והעצמה</a:t>
            </a:r>
            <a:endParaRPr lang="he-IL" sz="5400">
              <a:solidFill>
                <a:srgbClr val="C00000"/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F76A9A7-0A9A-4274-93FE-D616C65F3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713" y="1686612"/>
            <a:ext cx="10018713" cy="3124201"/>
          </a:xfrm>
        </p:spPr>
        <p:txBody>
          <a:bodyPr>
            <a:noAutofit/>
          </a:bodyPr>
          <a:lstStyle/>
          <a:p>
            <a:r>
              <a:rPr lang="he-IL"/>
              <a:t>בדיקת אם ישנה הלימה בין התוצרים למטרות?</a:t>
            </a:r>
            <a:endParaRPr lang="en-US"/>
          </a:p>
          <a:p>
            <a:pPr lvl="0"/>
            <a:r>
              <a:rPr lang="he-IL"/>
              <a:t>אישור/הערכת פרויקט בהנדסת תוכנה מול הפיקוח על הוראת הנדסת התוכנה לצורך קבלת ציון</a:t>
            </a:r>
            <a:endParaRPr lang="en-US"/>
          </a:p>
          <a:p>
            <a:pPr lvl="0"/>
            <a:r>
              <a:rPr lang="he-IL"/>
              <a:t>הערכת תוצרים (דגמים, עבודות וכו'?) לצורך חיזוק מטרות התנהגותיות כלל ארצי</a:t>
            </a:r>
            <a:endParaRPr lang="en-US"/>
          </a:p>
          <a:p>
            <a:pPr lvl="0"/>
            <a:r>
              <a:rPr lang="he-IL"/>
              <a:t>הערכת התנהגויות, מתן משוב והעצמת תלמידים </a:t>
            </a:r>
            <a:endParaRPr lang="en-US"/>
          </a:p>
          <a:p>
            <a:pPr lvl="0"/>
            <a:r>
              <a:rPr lang="he-IL"/>
              <a:t>משובים של תלמידים, מנטורים, חברות</a:t>
            </a:r>
            <a:endParaRPr lang="en-US"/>
          </a:p>
          <a:p>
            <a:pPr lvl="0"/>
            <a:r>
              <a:rPr lang="he-IL"/>
              <a:t>עדכון שוטף </a:t>
            </a:r>
            <a:r>
              <a:rPr lang="en-US"/>
              <a:t>Online</a:t>
            </a:r>
            <a:r>
              <a:rPr lang="he-IL"/>
              <a:t> מתעשידע, מפגשים, חברות, מורים </a:t>
            </a:r>
            <a:endParaRPr lang="en-US"/>
          </a:p>
          <a:p>
            <a:pPr marL="0" indent="0">
              <a:buNone/>
            </a:pPr>
            <a:endParaRPr lang="he-IL" sz="3200"/>
          </a:p>
        </p:txBody>
      </p:sp>
    </p:spTree>
    <p:extLst>
      <p:ext uri="{BB962C8B-B14F-4D97-AF65-F5344CB8AC3E}">
        <p14:creationId xmlns:p14="http://schemas.microsoft.com/office/powerpoint/2010/main" val="4202929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F76A9A7-0A9A-4274-93FE-D616C65F3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2590" y="1158710"/>
            <a:ext cx="10018713" cy="31242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e-IL" sz="6600" b="1">
                <a:solidFill>
                  <a:srgbClr val="C00000"/>
                </a:solidFill>
              </a:rPr>
              <a:t>ב ה צ ל ח ה לכולנו!</a:t>
            </a:r>
          </a:p>
        </p:txBody>
      </p:sp>
    </p:spTree>
    <p:extLst>
      <p:ext uri="{BB962C8B-B14F-4D97-AF65-F5344CB8AC3E}">
        <p14:creationId xmlns:p14="http://schemas.microsoft.com/office/powerpoint/2010/main" val="88680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30D7904-7942-4632-8411-A0865B290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5969" y="883767"/>
            <a:ext cx="10018713" cy="605672"/>
          </a:xfrm>
        </p:spPr>
        <p:txBody>
          <a:bodyPr>
            <a:noAutofit/>
          </a:bodyPr>
          <a:lstStyle/>
          <a:p>
            <a:r>
              <a:rPr lang="he-IL" b="1">
                <a:solidFill>
                  <a:srgbClr val="C00000"/>
                </a:solidFill>
              </a:rPr>
              <a:t>תוכנית ארצית לשילוב תלמידים בחברות הייטק</a:t>
            </a:r>
            <a:endParaRPr lang="he-IL">
              <a:solidFill>
                <a:srgbClr val="C00000"/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F76A9A7-0A9A-4274-93FE-D616C65F3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5140" y="3019718"/>
            <a:ext cx="10018713" cy="3124201"/>
          </a:xfrm>
        </p:spPr>
        <p:txBody>
          <a:bodyPr>
            <a:noAutofit/>
          </a:bodyPr>
          <a:lstStyle/>
          <a:p>
            <a:r>
              <a:rPr lang="he-IL" b="1"/>
              <a:t>מטרות ויעדים</a:t>
            </a:r>
            <a:endParaRPr lang="en-US"/>
          </a:p>
          <a:p>
            <a:r>
              <a:rPr lang="he-IL" b="1"/>
              <a:t>מיפוי כלל ארצי</a:t>
            </a:r>
          </a:p>
          <a:p>
            <a:r>
              <a:rPr lang="he-IL" b="1"/>
              <a:t>נקודות מוצא של התכנים</a:t>
            </a:r>
          </a:p>
          <a:p>
            <a:r>
              <a:rPr lang="he-IL" b="1"/>
              <a:t>בחירת היקף התכנים</a:t>
            </a:r>
            <a:endParaRPr lang="en-US"/>
          </a:p>
          <a:p>
            <a:r>
              <a:rPr lang="he-IL" b="1"/>
              <a:t>יסודות מנחים לארגון התכנים שיבחרו במפגשים בחברות ההייטק, ושילוב סביבת למידה תומכת בכלים של חברות ההייטק</a:t>
            </a:r>
          </a:p>
          <a:p>
            <a:r>
              <a:rPr lang="he-IL" b="1"/>
              <a:t>ארגון ההוראה והלמידה במפגשים עם מנטורים</a:t>
            </a:r>
            <a:endParaRPr lang="en-US"/>
          </a:p>
          <a:p>
            <a:r>
              <a:rPr lang="he-IL" b="1"/>
              <a:t>מסלולים לשילוב תלמידים בחברות ההייטק</a:t>
            </a:r>
            <a:endParaRPr lang="en-US"/>
          </a:p>
          <a:p>
            <a:r>
              <a:rPr lang="he-IL" b="1"/>
              <a:t>האינטראקציה בין התוכנית הארצית לבין חברות הייטק </a:t>
            </a:r>
          </a:p>
          <a:p>
            <a:r>
              <a:rPr lang="he-IL" b="1"/>
              <a:t>משוב, הערכה, בקרה והעצמת תהליכים 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he-IL" sz="3200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85C74E77-C926-4158-82C2-04DDA824D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19497" cy="80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750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30D7904-7942-4632-8411-A0865B290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713" y="468989"/>
            <a:ext cx="10018713" cy="605672"/>
          </a:xfrm>
        </p:spPr>
        <p:txBody>
          <a:bodyPr>
            <a:noAutofit/>
          </a:bodyPr>
          <a:lstStyle/>
          <a:p>
            <a:r>
              <a:rPr lang="he-IL" sz="5400" b="1">
                <a:solidFill>
                  <a:srgbClr val="C00000"/>
                </a:solidFill>
              </a:rPr>
              <a:t>מטרות ויעדים</a:t>
            </a:r>
            <a:endParaRPr lang="he-IL" sz="5400">
              <a:solidFill>
                <a:srgbClr val="C00000"/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F76A9A7-0A9A-4274-93FE-D616C65F3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712" y="1866899"/>
            <a:ext cx="10018713" cy="3124201"/>
          </a:xfrm>
        </p:spPr>
        <p:txBody>
          <a:bodyPr>
            <a:noAutofit/>
          </a:bodyPr>
          <a:lstStyle/>
          <a:p>
            <a:pPr lvl="0"/>
            <a:r>
              <a:rPr lang="he-IL"/>
              <a:t>הגדלת מספר תלמידים שישתלבו בחברות ההייטק </a:t>
            </a:r>
            <a:endParaRPr lang="en-US"/>
          </a:p>
          <a:p>
            <a:pPr lvl="0"/>
            <a:r>
              <a:rPr lang="he-IL"/>
              <a:t>הגדלת מספר חברות הייטק שמשתתפים בתוכנית</a:t>
            </a:r>
            <a:endParaRPr lang="en-US"/>
          </a:p>
          <a:p>
            <a:pPr lvl="0"/>
            <a:r>
              <a:rPr lang="he-IL"/>
              <a:t>השבחת תכנים עדכניים(שהולמים למגמות עולמיות) </a:t>
            </a:r>
            <a:endParaRPr lang="en-US"/>
          </a:p>
          <a:p>
            <a:pPr lvl="0"/>
            <a:r>
              <a:rPr lang="he-IL"/>
              <a:t>העצמת והפנמתחשיבות הנושא בקרב תלמידים, מורים, הורים, אנשי חינוך, בתי ספר חברות הייטק, מנטורים, ומוסדות מדינה שונים.</a:t>
            </a:r>
            <a:endParaRPr lang="en-US"/>
          </a:p>
          <a:p>
            <a:pPr lvl="0"/>
            <a:r>
              <a:rPr lang="he-IL"/>
              <a:t>הצמחת יעדים חדשים והצלחות בקנה מידה עולמי</a:t>
            </a:r>
            <a:endParaRPr lang="en-US"/>
          </a:p>
          <a:p>
            <a:pPr lvl="0"/>
            <a:r>
              <a:rPr lang="he-IL"/>
              <a:t>חיזוק מטרות התנהגותיות של התלמידים כאנשי מחקר, ואנשי הייטק מובילים</a:t>
            </a:r>
            <a:endParaRPr lang="en-US"/>
          </a:p>
          <a:p>
            <a:pPr marL="0" indent="0">
              <a:buNone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238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30D7904-7942-4632-8411-A0865B290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713" y="421854"/>
            <a:ext cx="10018713" cy="605672"/>
          </a:xfrm>
        </p:spPr>
        <p:txBody>
          <a:bodyPr>
            <a:noAutofit/>
          </a:bodyPr>
          <a:lstStyle/>
          <a:p>
            <a:r>
              <a:rPr lang="he-IL" b="1">
                <a:solidFill>
                  <a:srgbClr val="C00000"/>
                </a:solidFill>
              </a:rPr>
              <a:t>מיפוי כלל ארצי</a:t>
            </a:r>
            <a:endParaRPr lang="he-IL" sz="5400">
              <a:solidFill>
                <a:srgbClr val="C00000"/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F76A9A7-0A9A-4274-93FE-D616C65F3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712" y="2082537"/>
            <a:ext cx="10018713" cy="3124201"/>
          </a:xfrm>
        </p:spPr>
        <p:txBody>
          <a:bodyPr>
            <a:noAutofit/>
          </a:bodyPr>
          <a:lstStyle/>
          <a:p>
            <a:pPr lvl="0"/>
            <a:r>
              <a:rPr lang="he-IL"/>
              <a:t>נהלים וארגון העבודה של בעלי  העניין בפרויקט</a:t>
            </a:r>
            <a:endParaRPr lang="en-US"/>
          </a:p>
          <a:p>
            <a:pPr lvl="0"/>
            <a:r>
              <a:rPr lang="he-IL"/>
              <a:t>מיפוי ארגון מקצועות  ההייטק אינטגרטיביים, והרלוונטיים ביותר</a:t>
            </a:r>
            <a:endParaRPr lang="en-US"/>
          </a:p>
          <a:p>
            <a:pPr lvl="0"/>
            <a:r>
              <a:rPr lang="he-IL"/>
              <a:t>אשכולות, שילובים בין תחומים שונים, דיסציפלינריות, נושאים אישיים שילובים שונים שיכולים להימצא בעת ובעונה אחת</a:t>
            </a:r>
            <a:endParaRPr lang="en-US"/>
          </a:p>
          <a:p>
            <a:pPr lvl="0"/>
            <a:r>
              <a:rPr lang="he-IL"/>
              <a:t>מיפוי תכניות קיימות במפגשים </a:t>
            </a:r>
            <a:endParaRPr lang="en-US"/>
          </a:p>
          <a:p>
            <a:pPr lvl="0"/>
            <a:r>
              <a:rPr lang="he-IL"/>
              <a:t>מיפוי הכוחות בצוותים-מורים, מנוטרים, תעשידע, בתי ספר, חברות, ובעלי תפקידים שונים</a:t>
            </a:r>
            <a:endParaRPr lang="en-US"/>
          </a:p>
          <a:p>
            <a:pPr lvl="0"/>
            <a:r>
              <a:rPr lang="he-IL"/>
              <a:t>זיהוי כוחות תומכים</a:t>
            </a:r>
            <a:endParaRPr lang="en-US"/>
          </a:p>
          <a:p>
            <a:pPr lvl="0"/>
            <a:r>
              <a:rPr lang="he-IL"/>
              <a:t>זיהוי קשיים, מכשולים ובעיות</a:t>
            </a:r>
            <a:endParaRPr lang="en-US"/>
          </a:p>
          <a:p>
            <a:pPr marL="0" indent="0">
              <a:buNone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3714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30D7904-7942-4632-8411-A0865B290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713" y="393571"/>
            <a:ext cx="10018713" cy="605672"/>
          </a:xfrm>
        </p:spPr>
        <p:txBody>
          <a:bodyPr>
            <a:noAutofit/>
          </a:bodyPr>
          <a:lstStyle/>
          <a:p>
            <a:r>
              <a:rPr lang="he-IL" b="1">
                <a:solidFill>
                  <a:srgbClr val="C00000"/>
                </a:solidFill>
              </a:rPr>
              <a:t>נקודות מוצא של התכנים</a:t>
            </a:r>
            <a:endParaRPr lang="he-IL" sz="5400">
              <a:solidFill>
                <a:srgbClr val="C00000"/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F76A9A7-0A9A-4274-93FE-D616C65F3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712" y="2139099"/>
            <a:ext cx="10018713" cy="3124201"/>
          </a:xfrm>
        </p:spPr>
        <p:txBody>
          <a:bodyPr>
            <a:noAutofit/>
          </a:bodyPr>
          <a:lstStyle/>
          <a:p>
            <a:pPr lvl="0"/>
            <a:r>
              <a:rPr lang="he-IL"/>
              <a:t>תכנים מתוכנית לימודים קיימת של מגמת הנדסת התוכנה.</a:t>
            </a:r>
            <a:endParaRPr lang="en-US"/>
          </a:p>
          <a:p>
            <a:pPr lvl="0"/>
            <a:r>
              <a:rPr lang="he-IL"/>
              <a:t>מהצעות לומדים ,מנטורים(כנציגי חברות) ומורים.</a:t>
            </a:r>
            <a:endParaRPr lang="en-US"/>
          </a:p>
          <a:p>
            <a:pPr lvl="0"/>
            <a:r>
              <a:rPr lang="he-IL"/>
              <a:t>מיעדים של המדינה, מסביבת חברת ההייטק מקומיות, סביבות בינלאומיים.</a:t>
            </a:r>
            <a:endParaRPr lang="en-US"/>
          </a:p>
          <a:p>
            <a:pPr lvl="0"/>
            <a:r>
              <a:rPr lang="he-IL"/>
              <a:t>מקהילת מפתחי התוכנה בחברות ההייטק ו/או חברות הייטק ופלטפורמות פיתוח עולמיות</a:t>
            </a:r>
            <a:endParaRPr lang="en-US"/>
          </a:p>
          <a:p>
            <a:pPr lvl="0"/>
            <a:r>
              <a:rPr lang="he-IL"/>
              <a:t>חדשנות אותנטית  ורלוונטית</a:t>
            </a:r>
            <a:endParaRPr lang="en-US"/>
          </a:p>
          <a:p>
            <a:pPr lvl="0"/>
            <a:r>
              <a:rPr lang="he-IL"/>
              <a:t>משרד החינוך ו/או ועדת המקצוע להנדסת תוכנה ו/או ועדת החינוך והתרבות בכנסת</a:t>
            </a:r>
            <a:endParaRPr lang="en-US"/>
          </a:p>
          <a:p>
            <a:pPr marL="0" indent="0">
              <a:buNone/>
            </a:pPr>
            <a:endParaRPr lang="he-IL" sz="3200"/>
          </a:p>
        </p:txBody>
      </p:sp>
    </p:spTree>
    <p:extLst>
      <p:ext uri="{BB962C8B-B14F-4D97-AF65-F5344CB8AC3E}">
        <p14:creationId xmlns:p14="http://schemas.microsoft.com/office/powerpoint/2010/main" val="3700035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30D7904-7942-4632-8411-A0865B290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713" y="506693"/>
            <a:ext cx="10018713" cy="605672"/>
          </a:xfrm>
        </p:spPr>
        <p:txBody>
          <a:bodyPr>
            <a:noAutofit/>
          </a:bodyPr>
          <a:lstStyle/>
          <a:p>
            <a:r>
              <a:rPr lang="he-IL" b="1">
                <a:solidFill>
                  <a:srgbClr val="C00000"/>
                </a:solidFill>
              </a:rPr>
              <a:t>בחירת היקף התכנים</a:t>
            </a:r>
            <a:endParaRPr lang="he-IL" sz="5400">
              <a:solidFill>
                <a:srgbClr val="C00000"/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F76A9A7-0A9A-4274-93FE-D616C65F3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713" y="1112365"/>
            <a:ext cx="10018713" cy="3124201"/>
          </a:xfrm>
        </p:spPr>
        <p:txBody>
          <a:bodyPr>
            <a:noAutofit/>
          </a:bodyPr>
          <a:lstStyle/>
          <a:p>
            <a:pPr lvl="0"/>
            <a:r>
              <a:rPr lang="he-IL"/>
              <a:t>לפחות תכנים ברמת פרויקט במגמת הנדסת תוכנה של תכניות לימודים קיימות, או חדשות שיאושרו ע"י הפיקוח להנדסת תוכנה</a:t>
            </a:r>
            <a:endParaRPr lang="en-US"/>
          </a:p>
          <a:p>
            <a:pPr lvl="0"/>
            <a:r>
              <a:rPr lang="he-IL"/>
              <a:t>תכנים לחשיפה והעשרה כללית ו/או תכנים  וספציפית בתחום פיתוח תוכנה והרלוונטיים ביותר</a:t>
            </a:r>
            <a:endParaRPr lang="en-US"/>
          </a:p>
          <a:p>
            <a:pPr marL="0" indent="0">
              <a:buNone/>
            </a:pPr>
            <a:endParaRPr lang="he-IL" sz="3200"/>
          </a:p>
        </p:txBody>
      </p:sp>
    </p:spTree>
    <p:extLst>
      <p:ext uri="{BB962C8B-B14F-4D97-AF65-F5344CB8AC3E}">
        <p14:creationId xmlns:p14="http://schemas.microsoft.com/office/powerpoint/2010/main" val="4106601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30D7904-7942-4632-8411-A0865B290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712" y="877085"/>
            <a:ext cx="10018713" cy="605672"/>
          </a:xfrm>
        </p:spPr>
        <p:txBody>
          <a:bodyPr>
            <a:noAutofit/>
          </a:bodyPr>
          <a:lstStyle/>
          <a:p>
            <a:r>
              <a:rPr lang="he-IL" b="1">
                <a:solidFill>
                  <a:srgbClr val="0070C0"/>
                </a:solidFill>
              </a:rPr>
              <a:t>יסודות מנחים </a:t>
            </a:r>
            <a:r>
              <a:rPr lang="he-IL" b="1">
                <a:solidFill>
                  <a:srgbClr val="C00000"/>
                </a:solidFill>
              </a:rPr>
              <a:t>לארגון התכנים שיבחרו במפגשים בחברות ההייטק, ושילוב סביבת למידה תומכת בכלים של חברות ההייטק</a:t>
            </a:r>
            <a:endParaRPr lang="he-IL" sz="5400">
              <a:solidFill>
                <a:srgbClr val="C00000"/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F76A9A7-0A9A-4274-93FE-D616C65F3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712" y="2553878"/>
            <a:ext cx="10018713" cy="3124201"/>
          </a:xfrm>
        </p:spPr>
        <p:txBody>
          <a:bodyPr>
            <a:noAutofit/>
          </a:bodyPr>
          <a:lstStyle/>
          <a:p>
            <a:pPr lvl="0"/>
            <a:r>
              <a:rPr lang="he-IL"/>
              <a:t>מתוכניוד לימודים שקיימות במגמת הנדסת תוכנה</a:t>
            </a:r>
            <a:endParaRPr lang="en-US"/>
          </a:p>
          <a:p>
            <a:r>
              <a:rPr lang="he-IL"/>
              <a:t>שימוש במושגים/תכנים בתחום ההייטק</a:t>
            </a:r>
          </a:p>
          <a:p>
            <a:pPr lvl="0"/>
            <a:r>
              <a:rPr lang="he-IL"/>
              <a:t>הכרת הערכים והאני מאמין של חברות ההייטק</a:t>
            </a:r>
            <a:endParaRPr lang="en-US"/>
          </a:p>
          <a:p>
            <a:pPr lvl="0"/>
            <a:r>
              <a:rPr lang="he-IL"/>
              <a:t>חיזוק האני-יכול של תלמידים להיות חלק מהצעת פתרונות לבעיות ולמשימות של חברות ההייטק שמשתלבות בתהליך</a:t>
            </a:r>
            <a:endParaRPr lang="en-US"/>
          </a:p>
          <a:p>
            <a:pPr lvl="0"/>
            <a:r>
              <a:rPr lang="he-IL"/>
              <a:t>רעיונות חדשניים ומאתגרים</a:t>
            </a:r>
            <a:endParaRPr lang="en-US"/>
          </a:p>
          <a:p>
            <a:pPr marL="0" indent="0">
              <a:buNone/>
            </a:pPr>
            <a:endParaRPr lang="he-IL" sz="3200"/>
          </a:p>
        </p:txBody>
      </p:sp>
    </p:spTree>
    <p:extLst>
      <p:ext uri="{BB962C8B-B14F-4D97-AF65-F5344CB8AC3E}">
        <p14:creationId xmlns:p14="http://schemas.microsoft.com/office/powerpoint/2010/main" val="3935945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30D7904-7942-4632-8411-A0865B290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713" y="431278"/>
            <a:ext cx="10018713" cy="605672"/>
          </a:xfrm>
        </p:spPr>
        <p:txBody>
          <a:bodyPr>
            <a:noAutofit/>
          </a:bodyPr>
          <a:lstStyle/>
          <a:p>
            <a:r>
              <a:rPr lang="he-IL" b="1">
                <a:solidFill>
                  <a:srgbClr val="C00000"/>
                </a:solidFill>
              </a:rPr>
              <a:t>ארגון ההוראה והלמידה במפגשים עם מנטורים</a:t>
            </a:r>
            <a:endParaRPr lang="he-IL" sz="5400">
              <a:solidFill>
                <a:srgbClr val="C00000"/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F76A9A7-0A9A-4274-93FE-D616C65F3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712" y="1139857"/>
            <a:ext cx="10018713" cy="3124201"/>
          </a:xfrm>
        </p:spPr>
        <p:txBody>
          <a:bodyPr>
            <a:noAutofit/>
          </a:bodyPr>
          <a:lstStyle/>
          <a:p>
            <a:pPr lvl="0"/>
            <a:r>
              <a:rPr lang="he-IL"/>
              <a:t>גישות ושיטות פיתוח מבוססות </a:t>
            </a:r>
            <a:r>
              <a:rPr lang="en-US"/>
              <a:t>Agile incremental development strategy</a:t>
            </a:r>
          </a:p>
          <a:p>
            <a:pPr lvl="0"/>
            <a:r>
              <a:rPr lang="he-IL"/>
              <a:t>ארגון סביבות, ארגון לומדים</a:t>
            </a:r>
            <a:endParaRPr lang="en-US"/>
          </a:p>
          <a:p>
            <a:pPr lvl="0"/>
            <a:r>
              <a:rPr lang="he-IL"/>
              <a:t>ארגון זמן בתי ספר ,מנטור-תלמיד</a:t>
            </a:r>
            <a:endParaRPr lang="en-US"/>
          </a:p>
          <a:p>
            <a:pPr marL="0" indent="0">
              <a:buNone/>
            </a:pPr>
            <a:endParaRPr lang="he-IL" sz="3200"/>
          </a:p>
        </p:txBody>
      </p:sp>
    </p:spTree>
    <p:extLst>
      <p:ext uri="{BB962C8B-B14F-4D97-AF65-F5344CB8AC3E}">
        <p14:creationId xmlns:p14="http://schemas.microsoft.com/office/powerpoint/2010/main" val="2958368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30D7904-7942-4632-8411-A0865B290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700" y="836627"/>
            <a:ext cx="10018713" cy="605672"/>
          </a:xfrm>
        </p:spPr>
        <p:txBody>
          <a:bodyPr>
            <a:noAutofit/>
          </a:bodyPr>
          <a:lstStyle/>
          <a:p>
            <a:r>
              <a:rPr lang="he-IL" b="1">
                <a:solidFill>
                  <a:srgbClr val="C00000"/>
                </a:solidFill>
              </a:rPr>
              <a:t>מסלולים לשילוב תלמידים</a:t>
            </a:r>
            <a:br>
              <a:rPr lang="he-IL" b="1">
                <a:solidFill>
                  <a:srgbClr val="C00000"/>
                </a:solidFill>
              </a:rPr>
            </a:br>
            <a:r>
              <a:rPr lang="he-IL" b="1">
                <a:solidFill>
                  <a:srgbClr val="C00000"/>
                </a:solidFill>
              </a:rPr>
              <a:t>בחברות ההייטק</a:t>
            </a:r>
            <a:endParaRPr lang="he-IL" sz="5400">
              <a:solidFill>
                <a:srgbClr val="C00000"/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F76A9A7-0A9A-4274-93FE-D616C65F3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699" y="2139098"/>
            <a:ext cx="10018713" cy="3124201"/>
          </a:xfrm>
        </p:spPr>
        <p:txBody>
          <a:bodyPr>
            <a:noAutofit/>
          </a:bodyPr>
          <a:lstStyle/>
          <a:p>
            <a:pPr lvl="0"/>
            <a:r>
              <a:rPr lang="he-IL" b="1" i="1">
                <a:solidFill>
                  <a:srgbClr val="0070C0"/>
                </a:solidFill>
              </a:rPr>
              <a:t>מול מגמת הנדסת תוכנה</a:t>
            </a:r>
            <a:endParaRPr lang="en-US" b="1">
              <a:solidFill>
                <a:srgbClr val="0070C0"/>
              </a:solidFill>
            </a:endParaRPr>
          </a:p>
          <a:p>
            <a:pPr lvl="0"/>
            <a:r>
              <a:rPr lang="he-IL"/>
              <a:t>כיתתי</a:t>
            </a:r>
            <a:endParaRPr lang="en-US"/>
          </a:p>
          <a:p>
            <a:pPr lvl="0"/>
            <a:r>
              <a:rPr lang="he-IL"/>
              <a:t>שכבתי</a:t>
            </a:r>
            <a:endParaRPr lang="en-US"/>
          </a:p>
          <a:p>
            <a:pPr lvl="0"/>
            <a:r>
              <a:rPr lang="he-IL"/>
              <a:t>אישי</a:t>
            </a:r>
            <a:endParaRPr lang="en-US"/>
          </a:p>
          <a:p>
            <a:pPr lvl="0"/>
            <a:r>
              <a:rPr lang="he-IL"/>
              <a:t>רב-גילי</a:t>
            </a:r>
            <a:endParaRPr lang="en-US"/>
          </a:p>
          <a:p>
            <a:pPr lvl="0"/>
            <a:r>
              <a:rPr lang="he-IL"/>
              <a:t>בית-ספרי</a:t>
            </a:r>
            <a:endParaRPr lang="en-US"/>
          </a:p>
          <a:p>
            <a:pPr marL="0" indent="0">
              <a:buNone/>
            </a:pPr>
            <a:endParaRPr lang="he-IL" sz="3200"/>
          </a:p>
        </p:txBody>
      </p:sp>
    </p:spTree>
    <p:extLst>
      <p:ext uri="{BB962C8B-B14F-4D97-AF65-F5344CB8AC3E}">
        <p14:creationId xmlns:p14="http://schemas.microsoft.com/office/powerpoint/2010/main" val="1641962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פרלקסה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היסט</Template>
  <TotalTime>248</TotalTime>
  <Words>515</Words>
  <Application>Microsoft Office PowerPoint</Application>
  <PresentationFormat>מסך רחב</PresentationFormat>
  <Paragraphs>70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7" baseType="lpstr">
      <vt:lpstr>Arial</vt:lpstr>
      <vt:lpstr>Corbel</vt:lpstr>
      <vt:lpstr>Miriam</vt:lpstr>
      <vt:lpstr>Tahoma</vt:lpstr>
      <vt:lpstr>פרלקסה</vt:lpstr>
      <vt:lpstr>תוכנית ארצית לשילוב תלמידים בחברות הייטק</vt:lpstr>
      <vt:lpstr>תוכנית ארצית לשילוב תלמידים בחברות הייטק</vt:lpstr>
      <vt:lpstr>מטרות ויעדים</vt:lpstr>
      <vt:lpstr>מיפוי כלל ארצי</vt:lpstr>
      <vt:lpstr>נקודות מוצא של התכנים</vt:lpstr>
      <vt:lpstr>בחירת היקף התכנים</vt:lpstr>
      <vt:lpstr>יסודות מנחים לארגון התכנים שיבחרו במפגשים בחברות ההייטק, ושילוב סביבת למידה תומכת בכלים של חברות ההייטק</vt:lpstr>
      <vt:lpstr>ארגון ההוראה והלמידה במפגשים עם מנטורים</vt:lpstr>
      <vt:lpstr>מסלולים לשילוב תלמידים בחברות ההייטק</vt:lpstr>
      <vt:lpstr>האינטראקציה  בין התוכנית הארצית  לבין  חברות הייטק </vt:lpstr>
      <vt:lpstr>משוב,הערכה, בקרה והעצמה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פיתוח אפליקציות אנדרויד</dc:title>
  <dc:creator>Yousef Ballan</dc:creator>
  <cp:lastModifiedBy>Yousef Ballan</cp:lastModifiedBy>
  <cp:revision>32</cp:revision>
  <dcterms:created xsi:type="dcterms:W3CDTF">2017-07-16T03:42:55Z</dcterms:created>
  <dcterms:modified xsi:type="dcterms:W3CDTF">2017-12-22T07:32:01Z</dcterms:modified>
</cp:coreProperties>
</file>