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85" autoAdjust="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536F-AD5F-4E35-B28B-2C1FC6E7354B}" type="datetimeFigureOut">
              <a:rPr lang="he-IL" smtClean="0"/>
              <a:pPr/>
              <a:t>י"ב/תמוז/תשע"ז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29A0-BF8C-47D2-A074-0D1C0C1E409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536F-AD5F-4E35-B28B-2C1FC6E7354B}" type="datetimeFigureOut">
              <a:rPr lang="he-IL" smtClean="0"/>
              <a:pPr/>
              <a:t>י"ב/תמוז/תשע"ז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29A0-BF8C-47D2-A074-0D1C0C1E409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536F-AD5F-4E35-B28B-2C1FC6E7354B}" type="datetimeFigureOut">
              <a:rPr lang="he-IL" smtClean="0"/>
              <a:pPr/>
              <a:t>י"ב/תמוז/תשע"ז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29A0-BF8C-47D2-A074-0D1C0C1E409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536F-AD5F-4E35-B28B-2C1FC6E7354B}" type="datetimeFigureOut">
              <a:rPr lang="he-IL" smtClean="0"/>
              <a:pPr/>
              <a:t>י"ב/תמוז/תשע"ז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29A0-BF8C-47D2-A074-0D1C0C1E409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536F-AD5F-4E35-B28B-2C1FC6E7354B}" type="datetimeFigureOut">
              <a:rPr lang="he-IL" smtClean="0"/>
              <a:pPr/>
              <a:t>י"ב/תמוז/תשע"ז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29A0-BF8C-47D2-A074-0D1C0C1E409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536F-AD5F-4E35-B28B-2C1FC6E7354B}" type="datetimeFigureOut">
              <a:rPr lang="he-IL" smtClean="0"/>
              <a:pPr/>
              <a:t>י"ב/תמוז/תשע"ז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29A0-BF8C-47D2-A074-0D1C0C1E409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536F-AD5F-4E35-B28B-2C1FC6E7354B}" type="datetimeFigureOut">
              <a:rPr lang="he-IL" smtClean="0"/>
              <a:pPr/>
              <a:t>י"ב/תמוז/תשע"ז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29A0-BF8C-47D2-A074-0D1C0C1E409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536F-AD5F-4E35-B28B-2C1FC6E7354B}" type="datetimeFigureOut">
              <a:rPr lang="he-IL" smtClean="0"/>
              <a:pPr/>
              <a:t>י"ב/תמוז/תשע"ז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29A0-BF8C-47D2-A074-0D1C0C1E409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536F-AD5F-4E35-B28B-2C1FC6E7354B}" type="datetimeFigureOut">
              <a:rPr lang="he-IL" smtClean="0"/>
              <a:pPr/>
              <a:t>י"ב/תמוז/תשע"ז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29A0-BF8C-47D2-A074-0D1C0C1E409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536F-AD5F-4E35-B28B-2C1FC6E7354B}" type="datetimeFigureOut">
              <a:rPr lang="he-IL" smtClean="0"/>
              <a:pPr/>
              <a:t>י"ב/תמוז/תשע"ז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29A0-BF8C-47D2-A074-0D1C0C1E409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2536F-AD5F-4E35-B28B-2C1FC6E7354B}" type="datetimeFigureOut">
              <a:rPr lang="he-IL" smtClean="0"/>
              <a:pPr/>
              <a:t>י"ב/תמוז/תשע"ז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A29A0-BF8C-47D2-A074-0D1C0C1E4094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3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2536F-AD5F-4E35-B28B-2C1FC6E7354B}" type="datetimeFigureOut">
              <a:rPr lang="he-IL" smtClean="0"/>
              <a:pPr/>
              <a:t>י"ב/תמוז/תשע"ז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A29A0-BF8C-47D2-A074-0D1C0C1E4094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net.co.il/articles/0,7340,L-4906096,00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283968" y="2492896"/>
            <a:ext cx="4964088" cy="1470025"/>
          </a:xfrm>
        </p:spPr>
        <p:txBody>
          <a:bodyPr/>
          <a:lstStyle/>
          <a:p>
            <a:r>
              <a:rPr lang="he-IL" b="1" dirty="0" smtClean="0">
                <a:solidFill>
                  <a:srgbClr val="002060"/>
                </a:solidFill>
              </a:rPr>
              <a:t>שילוב חדרי בריחה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he-IL" b="1" dirty="0" smtClean="0">
                <a:solidFill>
                  <a:srgbClr val="002060"/>
                </a:solidFill>
              </a:rPr>
              <a:t> בתהליך הלמידה</a:t>
            </a:r>
            <a:endParaRPr lang="he-IL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88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8616" y="-99392"/>
            <a:ext cx="6285384" cy="1143000"/>
          </a:xfrm>
        </p:spPr>
        <p:txBody>
          <a:bodyPr/>
          <a:lstStyle/>
          <a:p>
            <a:r>
              <a:rPr lang="he-IL" dirty="0" smtClean="0"/>
              <a:t>מדוע חדר בריחה בכיתה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7584" y="1052736"/>
            <a:ext cx="8229600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e-IL" sz="2400" dirty="0" smtClean="0"/>
              <a:t>מה </a:t>
            </a:r>
            <a:r>
              <a:rPr lang="he-IL" sz="2400" dirty="0"/>
              <a:t>דעתכם על כיתה </a:t>
            </a:r>
            <a:r>
              <a:rPr lang="he-IL" sz="2400" dirty="0" smtClean="0"/>
              <a:t>שהתלמידים בה מחפשים </a:t>
            </a:r>
            <a:r>
              <a:rPr lang="he-IL" sz="2400" dirty="0"/>
              <a:t>את השעון </a:t>
            </a:r>
            <a:r>
              <a:rPr lang="he-IL" sz="2400" dirty="0" smtClean="0"/>
              <a:t>בנואשות,</a:t>
            </a:r>
            <a:endParaRPr lang="he-IL" sz="2400" dirty="0"/>
          </a:p>
          <a:p>
            <a:pPr marL="0" indent="0">
              <a:buNone/>
            </a:pPr>
            <a:r>
              <a:rPr lang="he-IL" sz="2400" dirty="0" smtClean="0"/>
              <a:t>ומייחלים </a:t>
            </a:r>
            <a:r>
              <a:rPr lang="he-IL" sz="2400" dirty="0"/>
              <a:t>ליותר </a:t>
            </a:r>
            <a:r>
              <a:rPr lang="he-IL" sz="2400" dirty="0" smtClean="0"/>
              <a:t>זמן ?</a:t>
            </a:r>
            <a:endParaRPr lang="he-IL" sz="2400" dirty="0"/>
          </a:p>
          <a:p>
            <a:endParaRPr lang="he-IL" sz="2400" dirty="0" smtClean="0"/>
          </a:p>
          <a:p>
            <a:r>
              <a:rPr lang="he-IL" sz="2400" dirty="0" smtClean="0"/>
              <a:t>חדר </a:t>
            </a:r>
            <a:r>
              <a:rPr lang="he-IL" sz="2400" dirty="0"/>
              <a:t>בריחה הינו אתגר </a:t>
            </a:r>
            <a:r>
              <a:rPr lang="he-IL" sz="2400" dirty="0" smtClean="0"/>
              <a:t>בשלבים, </a:t>
            </a:r>
            <a:r>
              <a:rPr lang="he-IL" sz="2400" dirty="0"/>
              <a:t>מוגבל </a:t>
            </a:r>
            <a:r>
              <a:rPr lang="he-IL" sz="2400" dirty="0" smtClean="0"/>
              <a:t>בזמן, </a:t>
            </a:r>
            <a:r>
              <a:rPr lang="he-IL" sz="2400" dirty="0"/>
              <a:t>המכיל בכל שלב חידות ורמזים המובילים את הפותרים אל מטרה </a:t>
            </a:r>
            <a:r>
              <a:rPr lang="he-IL" sz="2400" dirty="0" smtClean="0"/>
              <a:t>סופית ("הבריחה").</a:t>
            </a:r>
          </a:p>
          <a:p>
            <a:endParaRPr lang="he-IL" sz="2400" dirty="0"/>
          </a:p>
          <a:p>
            <a:r>
              <a:rPr lang="he-IL" sz="2400" dirty="0" smtClean="0"/>
              <a:t>מומלץ מדי פעם לשלב בכיתה </a:t>
            </a:r>
            <a:r>
              <a:rPr lang="he-IL" sz="2400" b="1" dirty="0" smtClean="0"/>
              <a:t>חדרי בריחה </a:t>
            </a:r>
          </a:p>
          <a:p>
            <a:pPr lvl="2" indent="-285750"/>
            <a:r>
              <a:rPr lang="he-IL" b="1" dirty="0" smtClean="0"/>
              <a:t>משפר למידה והטמעה</a:t>
            </a:r>
          </a:p>
          <a:p>
            <a:pPr lvl="2" indent="-285750"/>
            <a:r>
              <a:rPr lang="he-IL" b="1" dirty="0" smtClean="0"/>
              <a:t>מפתח חשיבה </a:t>
            </a:r>
          </a:p>
          <a:p>
            <a:pPr lvl="2" indent="-285750"/>
            <a:r>
              <a:rPr lang="he-IL" b="1" dirty="0" smtClean="0"/>
              <a:t>מעודד "כישלונות", מגביר אומץ ויצירתיות</a:t>
            </a:r>
          </a:p>
          <a:p>
            <a:pPr lvl="2" indent="-285750"/>
            <a:r>
              <a:rPr lang="he-IL" b="1" dirty="0" smtClean="0"/>
              <a:t>אקטיבי, קרוב יותר למצבים אמתיים</a:t>
            </a:r>
          </a:p>
          <a:p>
            <a:pPr lvl="2" indent="-285750"/>
            <a:r>
              <a:rPr lang="he-IL" b="1" dirty="0" smtClean="0"/>
              <a:t>יכול לשמש כתחליף למבחנים</a:t>
            </a:r>
          </a:p>
          <a:p>
            <a:pPr lvl="2" indent="-285750"/>
            <a:r>
              <a:rPr lang="he-IL" b="1" dirty="0" smtClean="0"/>
              <a:t>מאפשר שילוב של תחומי דעת רבים ומגוונים </a:t>
            </a:r>
          </a:p>
          <a:p>
            <a:pPr lvl="2" indent="-285750"/>
            <a:r>
              <a:rPr lang="he-IL" b="1" dirty="0" smtClean="0"/>
              <a:t>מספק הרגשה גבוהה של עצמאות, מעורבות ומסוגלות</a:t>
            </a:r>
          </a:p>
          <a:p>
            <a:pPr lvl="2" indent="-285750"/>
            <a:r>
              <a:rPr lang="he-IL" b="1" dirty="0" smtClean="0"/>
              <a:t>והכל תוך </a:t>
            </a:r>
            <a:r>
              <a:rPr lang="he-IL" b="1" dirty="0"/>
              <a:t>כדי חווית הנאה </a:t>
            </a:r>
            <a:r>
              <a:rPr lang="he-IL" b="1" dirty="0" smtClean="0"/>
              <a:t>וסיפוק</a:t>
            </a:r>
          </a:p>
          <a:p>
            <a:pPr lvl="2" indent="-285750"/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305602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/>
          <a:lstStyle/>
          <a:p>
            <a:pPr algn="r"/>
            <a:r>
              <a:rPr lang="he-IL" dirty="0"/>
              <a:t> </a:t>
            </a:r>
            <a:r>
              <a:rPr lang="he-IL" dirty="0" smtClean="0"/>
              <a:t>שילוב בכיתה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lang="he-IL" sz="2400" dirty="0" smtClean="0"/>
              <a:t> </a:t>
            </a:r>
            <a:r>
              <a:rPr lang="he-IL" sz="2000" dirty="0" smtClean="0"/>
              <a:t>הקונספט </a:t>
            </a:r>
            <a:r>
              <a:rPr lang="he-IL" sz="2000" dirty="0"/>
              <a:t>: </a:t>
            </a:r>
            <a:endParaRPr lang="he-IL" sz="2000" dirty="0" smtClean="0"/>
          </a:p>
          <a:p>
            <a:pPr lvl="1">
              <a:buFont typeface="Wingdings" pitchFamily="2" charset="2"/>
              <a:buChar char="v"/>
            </a:pPr>
            <a:r>
              <a:rPr lang="he-IL" sz="2000" i="1" dirty="0" smtClean="0"/>
              <a:t>קביעת המטרות הלימודיות שהמורה רוצה להשיג </a:t>
            </a:r>
          </a:p>
          <a:p>
            <a:pPr lvl="1">
              <a:buFont typeface="Wingdings" pitchFamily="2" charset="2"/>
              <a:buChar char="v"/>
            </a:pPr>
            <a:r>
              <a:rPr lang="he-IL" sz="2000" i="1" dirty="0" smtClean="0"/>
              <a:t>תכנון </a:t>
            </a:r>
            <a:r>
              <a:rPr lang="he-IL" sz="2000" i="1" dirty="0"/>
              <a:t>מקדים </a:t>
            </a:r>
            <a:r>
              <a:rPr lang="he-IL" sz="2000" i="1" dirty="0" smtClean="0"/>
              <a:t>– המלצות לתכנון</a:t>
            </a:r>
          </a:p>
          <a:p>
            <a:pPr lvl="2"/>
            <a:r>
              <a:rPr lang="he-IL" sz="1800" i="1" dirty="0" smtClean="0"/>
              <a:t>בניית השלבים השונים באתגר (כמות, תוכן, ועוד) בהתאם למסגרת זמן של כשעה</a:t>
            </a:r>
          </a:p>
          <a:p>
            <a:pPr lvl="2"/>
            <a:r>
              <a:rPr lang="he-IL" sz="1800" i="1" dirty="0" smtClean="0"/>
              <a:t>בניית משימות קשות אך אפשריות לכלל התלמידים.</a:t>
            </a:r>
            <a:endParaRPr lang="en-US" sz="1800" i="1" dirty="0" smtClean="0"/>
          </a:p>
          <a:p>
            <a:pPr lvl="2"/>
            <a:r>
              <a:rPr lang="he-IL" sz="1800" i="1" dirty="0" smtClean="0"/>
              <a:t>בכל שלב כדאי לתת מספר חידות ורמזים שונים (אמתיים וכוזבים) שינווטו את התלמידים במסלולי המשימה.</a:t>
            </a:r>
          </a:p>
          <a:p>
            <a:pPr lvl="2"/>
            <a:r>
              <a:rPr lang="he-IL" sz="1800" i="1" dirty="0" smtClean="0"/>
              <a:t>בד"כ יש נושא עיקרי אחד שסביבו מתרחשת הפעילות האתגרית ובנוסף כדאי לשלב  באתגר רעיונות ותחומים רבים.</a:t>
            </a:r>
          </a:p>
          <a:p>
            <a:pPr lvl="2"/>
            <a:r>
              <a:rPr lang="he-IL" sz="1800" i="1" dirty="0" smtClean="0"/>
              <a:t>השמת דגש על התהליך ולא על הגעה במהירות אל הסיום, ולהימנע מעידוד תחרותיות מוגזמת (רעיונות בשקף הבא)</a:t>
            </a:r>
          </a:p>
          <a:p>
            <a:pPr lvl="1">
              <a:buFont typeface="Wingdings" pitchFamily="2" charset="2"/>
              <a:buChar char="v"/>
            </a:pPr>
            <a:r>
              <a:rPr lang="he-IL" sz="2000" dirty="0" smtClean="0"/>
              <a:t>הביצוע</a:t>
            </a:r>
          </a:p>
          <a:p>
            <a:pPr lvl="2" indent="-285750"/>
            <a:r>
              <a:rPr lang="he-IL" sz="1800" dirty="0" smtClean="0"/>
              <a:t>הצגת </a:t>
            </a:r>
            <a:r>
              <a:rPr lang="he-IL" sz="1800" dirty="0"/>
              <a:t>המצב הראשוני לתלמידים עם מינימום </a:t>
            </a:r>
            <a:r>
              <a:rPr lang="he-IL" sz="1800" dirty="0" smtClean="0"/>
              <a:t>הסבר.</a:t>
            </a:r>
          </a:p>
          <a:p>
            <a:pPr lvl="2" indent="-285750"/>
            <a:r>
              <a:rPr lang="he-IL" sz="1800" dirty="0" smtClean="0"/>
              <a:t>הסבר קצר על המטרה הסופית </a:t>
            </a:r>
            <a:r>
              <a:rPr lang="he-IL" sz="1800" dirty="0"/>
              <a:t>שעליהם להגיע </a:t>
            </a:r>
            <a:r>
              <a:rPr lang="he-IL" sz="1800" dirty="0" smtClean="0"/>
              <a:t>אליה</a:t>
            </a:r>
          </a:p>
          <a:p>
            <a:pPr lvl="2" indent="-285750"/>
            <a:r>
              <a:rPr lang="he-IL" sz="1800" dirty="0" smtClean="0"/>
              <a:t>הזנקה  </a:t>
            </a:r>
          </a:p>
          <a:p>
            <a:pPr lvl="2" indent="-285750"/>
            <a:r>
              <a:rPr lang="he-IL" sz="1800" dirty="0" smtClean="0"/>
              <a:t>חשיבות לתת לתלמידים להתנסות לבדם, וגם בדרכים שלא תוכננו ע"י המורה.</a:t>
            </a:r>
          </a:p>
          <a:p>
            <a:pPr lvl="2" indent="-285750"/>
            <a:r>
              <a:rPr lang="he-IL" sz="1800" dirty="0" smtClean="0"/>
              <a:t>כמובן שניתן לעזור ולרמוז כשמתקשים</a:t>
            </a:r>
            <a:r>
              <a:rPr lang="en-US" sz="1800" dirty="0" smtClean="0"/>
              <a:t> </a:t>
            </a:r>
            <a:endParaRPr lang="he-IL" sz="1800" dirty="0"/>
          </a:p>
        </p:txBody>
      </p:sp>
    </p:spTree>
    <p:extLst>
      <p:ext uri="{BB962C8B-B14F-4D97-AF65-F5344CB8AC3E}">
        <p14:creationId xmlns:p14="http://schemas.microsoft.com/office/powerpoint/2010/main" val="268044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63888" y="274638"/>
            <a:ext cx="5122912" cy="1143000"/>
          </a:xfrm>
        </p:spPr>
        <p:txBody>
          <a:bodyPr/>
          <a:lstStyle/>
          <a:p>
            <a:r>
              <a:rPr lang="he-IL" dirty="0" smtClean="0"/>
              <a:t>כיצד ניתן לשלב את כולם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11560" y="2492896"/>
            <a:ext cx="8229600" cy="4525963"/>
          </a:xfrm>
        </p:spPr>
        <p:txBody>
          <a:bodyPr/>
          <a:lstStyle/>
          <a:p>
            <a:pPr lvl="2"/>
            <a:r>
              <a:rPr lang="he-IL" sz="2000" i="1" dirty="0" smtClean="0">
                <a:latin typeface="David" pitchFamily="34" charset="-79"/>
                <a:cs typeface="David" pitchFamily="34" charset="-79"/>
              </a:rPr>
              <a:t>בניית המשימה כך שהחידות והרמזים יפנו למגוון רחב של יכולות ואינטליגנציות:</a:t>
            </a:r>
            <a:r>
              <a:rPr lang="en-US" sz="2000" i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sz="2000" i="1" dirty="0" smtClean="0">
                <a:latin typeface="David" pitchFamily="34" charset="-79"/>
                <a:cs typeface="David" pitchFamily="34" charset="-79"/>
              </a:rPr>
            </a:br>
            <a:r>
              <a:rPr lang="he-IL" sz="2000" i="1" dirty="0" smtClean="0">
                <a:latin typeface="David" pitchFamily="34" charset="-79"/>
                <a:cs typeface="David" pitchFamily="34" charset="-79"/>
              </a:rPr>
              <a:t> משימות פיזיות לצד טריוויה,  שילוב תחומי דעת רבים, מזל, שאלות קשות</a:t>
            </a:r>
            <a:r>
              <a:rPr lang="en-US" sz="2000" i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sz="2000" i="1" dirty="0" smtClean="0">
                <a:latin typeface="David" pitchFamily="34" charset="-79"/>
                <a:cs typeface="David" pitchFamily="34" charset="-79"/>
              </a:rPr>
            </a:br>
            <a:r>
              <a:rPr lang="he-IL" sz="2000" i="1" dirty="0" smtClean="0">
                <a:latin typeface="David" pitchFamily="34" charset="-79"/>
                <a:cs typeface="David" pitchFamily="34" charset="-79"/>
              </a:rPr>
              <a:t> וקלות ואפילו ידע פרטי.</a:t>
            </a:r>
          </a:p>
          <a:p>
            <a:pPr lvl="2"/>
            <a:r>
              <a:rPr lang="he-IL" sz="2000" i="1" dirty="0" smtClean="0">
                <a:latin typeface="David" pitchFamily="34" charset="-79"/>
                <a:cs typeface="David" pitchFamily="34" charset="-79"/>
              </a:rPr>
              <a:t>תכנון של מספר רב של מסלולים והגעה </a:t>
            </a:r>
            <a:r>
              <a:rPr lang="he-IL" sz="2000" i="1" dirty="0">
                <a:latin typeface="David" pitchFamily="34" charset="-79"/>
                <a:cs typeface="David" pitchFamily="34" charset="-79"/>
              </a:rPr>
              <a:t>למספר רב של אפשרויות </a:t>
            </a:r>
            <a:r>
              <a:rPr lang="he-IL" sz="2000" i="1" dirty="0" smtClean="0">
                <a:latin typeface="David" pitchFamily="34" charset="-79"/>
                <a:cs typeface="David" pitchFamily="34" charset="-79"/>
              </a:rPr>
              <a:t>סיום.</a:t>
            </a:r>
          </a:p>
          <a:p>
            <a:pPr lvl="2"/>
            <a:r>
              <a:rPr lang="he-IL" sz="2000" i="1" dirty="0" smtClean="0">
                <a:latin typeface="David" pitchFamily="34" charset="-79"/>
                <a:cs typeface="David" pitchFamily="34" charset="-79"/>
              </a:rPr>
              <a:t>בניית </a:t>
            </a:r>
            <a:r>
              <a:rPr lang="he-IL" sz="2000" i="1" dirty="0">
                <a:latin typeface="David" pitchFamily="34" charset="-79"/>
                <a:cs typeface="David" pitchFamily="34" charset="-79"/>
              </a:rPr>
              <a:t>קבוצות עבודה </a:t>
            </a:r>
            <a:r>
              <a:rPr lang="he-IL" sz="2000" i="1" dirty="0" smtClean="0">
                <a:latin typeface="David" pitchFamily="34" charset="-79"/>
                <a:cs typeface="David" pitchFamily="34" charset="-79"/>
              </a:rPr>
              <a:t>הומוגניות או אפילו משימה </a:t>
            </a:r>
            <a:r>
              <a:rPr lang="he-IL" sz="2000" i="1" dirty="0">
                <a:latin typeface="David" pitchFamily="34" charset="-79"/>
                <a:cs typeface="David" pitchFamily="34" charset="-79"/>
              </a:rPr>
              <a:t>כלל </a:t>
            </a:r>
            <a:r>
              <a:rPr lang="he-IL" sz="2000" i="1" dirty="0" smtClean="0">
                <a:latin typeface="David" pitchFamily="34" charset="-79"/>
                <a:cs typeface="David" pitchFamily="34" charset="-79"/>
              </a:rPr>
              <a:t>כיתתית.</a:t>
            </a:r>
          </a:p>
          <a:p>
            <a:pPr lvl="2"/>
            <a:r>
              <a:rPr lang="he-IL" sz="2000" i="1" dirty="0">
                <a:latin typeface="David" pitchFamily="34" charset="-79"/>
                <a:cs typeface="David" pitchFamily="34" charset="-79"/>
              </a:rPr>
              <a:t>דגש לתהליך ולפתרון והבנה של כל </a:t>
            </a:r>
            <a:r>
              <a:rPr lang="he-IL" sz="2000" i="1" dirty="0" smtClean="0">
                <a:latin typeface="David" pitchFamily="34" charset="-79"/>
                <a:cs typeface="David" pitchFamily="34" charset="-79"/>
              </a:rPr>
              <a:t>חידה ולא למהירות.</a:t>
            </a:r>
          </a:p>
          <a:p>
            <a:pPr lvl="2"/>
            <a:r>
              <a:rPr lang="he-IL" sz="2000" i="1" dirty="0" smtClean="0">
                <a:latin typeface="David" pitchFamily="34" charset="-79"/>
                <a:cs typeface="David" pitchFamily="34" charset="-79"/>
              </a:rPr>
              <a:t>מתן פג תוקף לבלעדיות לפתרון (כדי לקדם קבוצות שמאחור)</a:t>
            </a:r>
            <a:endParaRPr lang="he-IL" sz="2000" i="1" dirty="0">
              <a:latin typeface="David" pitchFamily="34" charset="-79"/>
              <a:cs typeface="David" pitchFamily="34" charset="-79"/>
            </a:endParaRPr>
          </a:p>
          <a:p>
            <a:pPr lvl="2"/>
            <a:r>
              <a:rPr lang="he-IL" sz="2000" i="1" dirty="0" smtClean="0">
                <a:latin typeface="David" pitchFamily="34" charset="-79"/>
                <a:cs typeface="David" pitchFamily="34" charset="-79"/>
              </a:rPr>
              <a:t>ביצוע </a:t>
            </a:r>
            <a:r>
              <a:rPr lang="he-IL" sz="2000" i="1" dirty="0">
                <a:latin typeface="David" pitchFamily="34" charset="-79"/>
                <a:cs typeface="David" pitchFamily="34" charset="-79"/>
              </a:rPr>
              <a:t>פיילוט ע"י תלמידים מרקע </a:t>
            </a:r>
            <a:r>
              <a:rPr lang="he-IL" sz="2000" i="1" dirty="0" smtClean="0">
                <a:latin typeface="David" pitchFamily="34" charset="-79"/>
                <a:cs typeface="David" pitchFamily="34" charset="-79"/>
              </a:rPr>
              <a:t>דומה כדי לאמוד את הקושי </a:t>
            </a:r>
          </a:p>
          <a:p>
            <a:pPr lvl="2"/>
            <a:endParaRPr lang="he-IL" sz="2000" i="1" dirty="0">
              <a:latin typeface="David" pitchFamily="34" charset="-79"/>
              <a:cs typeface="David" pitchFamily="34" charset="-79"/>
            </a:endParaRPr>
          </a:p>
          <a:p>
            <a:pPr marL="1371600" lvl="3" indent="0">
              <a:buNone/>
            </a:pPr>
            <a:r>
              <a:rPr lang="he-IL" sz="1400" i="1" dirty="0" smtClean="0">
                <a:latin typeface="David" pitchFamily="34" charset="-79"/>
                <a:cs typeface="David" pitchFamily="34" charset="-79"/>
                <a:hlinkClick r:id="rId2"/>
              </a:rPr>
              <a:t>כיתת חינוך שלי בשיעור כימייה</a:t>
            </a:r>
            <a:endParaRPr lang="he-IL" sz="1400" i="1" dirty="0" smtClean="0">
              <a:latin typeface="David" pitchFamily="34" charset="-79"/>
              <a:cs typeface="David" pitchFamily="34" charset="-79"/>
            </a:endParaRPr>
          </a:p>
          <a:p>
            <a:pPr marL="1371600" lvl="3" indent="0">
              <a:buNone/>
            </a:pPr>
            <a:endParaRPr lang="he-IL" sz="1400" i="1" dirty="0">
              <a:latin typeface="David" pitchFamily="34" charset="-79"/>
              <a:cs typeface="David" pitchFamily="34" charset="-79"/>
            </a:endParaRPr>
          </a:p>
          <a:p>
            <a:pPr marL="1371600" lvl="3" indent="0">
              <a:buNone/>
            </a:pPr>
            <a:endParaRPr lang="he-IL" sz="1400" i="1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7810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892480" cy="1944216"/>
          </a:xfrm>
        </p:spPr>
        <p:txBody>
          <a:bodyPr>
            <a:noAutofit/>
          </a:bodyPr>
          <a:lstStyle/>
          <a:p>
            <a:pPr algn="r"/>
            <a:r>
              <a:rPr lang="he-IL" sz="3200" dirty="0" smtClean="0"/>
              <a:t>במדעי המחשב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he-IL" sz="3200" dirty="0" smtClean="0"/>
              <a:t>חדר בריחה וירטואלי או חצי וירטואלי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he-IL" sz="32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e-IL" dirty="0" smtClean="0"/>
              <a:t>1. חדרי בריחה "מיני" :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dirty="0" smtClean="0"/>
              <a:t>משפטי </a:t>
            </a:r>
            <a:r>
              <a:rPr lang="en-US" dirty="0" smtClean="0"/>
              <a:t>if</a:t>
            </a:r>
            <a:r>
              <a:rPr lang="he-IL" dirty="0" smtClean="0"/>
              <a:t> מקוננים ומורכבים – המטרה: </a:t>
            </a:r>
            <a:r>
              <a:rPr lang="he-IL" dirty="0"/>
              <a:t>למצוא ולהתקשר למספר </a:t>
            </a:r>
            <a:r>
              <a:rPr lang="he-IL" dirty="0" smtClean="0"/>
              <a:t>טלפון  (</a:t>
            </a:r>
            <a:r>
              <a:rPr lang="he-IL" dirty="0"/>
              <a:t>הנייד של המורה) </a:t>
            </a:r>
          </a:p>
          <a:p>
            <a:endParaRPr lang="en-US" dirty="0" smtClean="0"/>
          </a:p>
          <a:p>
            <a:r>
              <a:rPr lang="he-IL" dirty="0" smtClean="0"/>
              <a:t>לולאות – לחקות פלט , לקבל טוקן מעבר בכל שלב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6924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23928" y="274638"/>
            <a:ext cx="5328592" cy="114300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> 2. פרוייקט בתקשורת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תכנון ופיתוח של חדר בריחה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7584" y="2317204"/>
            <a:ext cx="8229600" cy="4525963"/>
          </a:xfrm>
        </p:spPr>
        <p:txBody>
          <a:bodyPr/>
          <a:lstStyle/>
          <a:p>
            <a:endParaRPr lang="he-IL" sz="2800" dirty="0" smtClean="0"/>
          </a:p>
          <a:p>
            <a:r>
              <a:rPr lang="he-IL" sz="2800" dirty="0" smtClean="0"/>
              <a:t>במסגרת פרוייקט מסכם כיתה יא' התלמיד גילי יעקובי תכנן וכתב </a:t>
            </a:r>
            <a:r>
              <a:rPr lang="he-IL" sz="2800" dirty="0" err="1" smtClean="0"/>
              <a:t>בפייתון</a:t>
            </a:r>
            <a:r>
              <a:rPr lang="he-IL" sz="2800" dirty="0" smtClean="0"/>
              <a:t> אפליקציית חדר בריחה.</a:t>
            </a:r>
          </a:p>
          <a:p>
            <a:pPr marL="0" indent="0">
              <a:buNone/>
            </a:pPr>
            <a:endParaRPr lang="he-IL" sz="2800" dirty="0" smtClean="0"/>
          </a:p>
          <a:p>
            <a:r>
              <a:rPr lang="he-IL" sz="2800" dirty="0" smtClean="0"/>
              <a:t>הפרוייקט נוסה בהצלחה על חבריו לכיתה וישמש אותי גם בשנים הבאות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6924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5736" y="0"/>
            <a:ext cx="6886600" cy="922114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3. חדר בריחה בהגנת סייבר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"מצא את </a:t>
            </a:r>
            <a:r>
              <a:rPr lang="he-IL" dirty="0" err="1" smtClean="0"/>
              <a:t>ההאקר</a:t>
            </a:r>
            <a:r>
              <a:rPr lang="he-IL" dirty="0" smtClean="0"/>
              <a:t>"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755576" y="1916832"/>
            <a:ext cx="8229600" cy="4641379"/>
          </a:xfrm>
        </p:spPr>
        <p:txBody>
          <a:bodyPr>
            <a:normAutofit fontScale="92500" lnSpcReduction="20000"/>
          </a:bodyPr>
          <a:lstStyle/>
          <a:p>
            <a:endParaRPr lang="he-IL" dirty="0" smtClean="0"/>
          </a:p>
          <a:p>
            <a:r>
              <a:rPr lang="he-IL" dirty="0" smtClean="0"/>
              <a:t>נאמר לתלמידים שהאקר חדר למחשבי הכיתה ויישנו שרת (סוס טרויאני) שכנראה מסוגל להאזין ולהתחבר ללקוח השתול בכל מחשב בכיתה.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r>
              <a:rPr lang="he-IL" dirty="0" smtClean="0"/>
              <a:t>המטרה למצוא ולנטרל את </a:t>
            </a:r>
            <a:r>
              <a:rPr lang="he-IL" dirty="0" err="1" smtClean="0"/>
              <a:t>ההאקר</a:t>
            </a:r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השרת נכתב והופעל ממחשב בכיתה סמוכה על אותה הרשת </a:t>
            </a:r>
          </a:p>
          <a:p>
            <a:pPr marL="0" indent="0">
              <a:buNone/>
            </a:pPr>
            <a:r>
              <a:rPr lang="he-IL" dirty="0" smtClean="0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7815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80392" y="-171400"/>
            <a:ext cx="8686800" cy="922114"/>
          </a:xfrm>
        </p:spPr>
        <p:txBody>
          <a:bodyPr>
            <a:normAutofit/>
          </a:bodyPr>
          <a:lstStyle/>
          <a:p>
            <a:r>
              <a:rPr lang="he-IL" sz="2800" dirty="0" smtClean="0"/>
              <a:t>"מצא את </a:t>
            </a:r>
            <a:r>
              <a:rPr lang="he-IL" sz="2800" dirty="0" err="1" smtClean="0"/>
              <a:t>ההאקר</a:t>
            </a:r>
            <a:r>
              <a:rPr lang="he-IL" sz="2800" dirty="0" smtClean="0"/>
              <a:t>" – השלבים בדרך לפתרון</a:t>
            </a:r>
            <a:endParaRPr lang="he-IL" sz="28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504" y="620688"/>
            <a:ext cx="9036496" cy="6237312"/>
          </a:xfrm>
        </p:spPr>
        <p:txBody>
          <a:bodyPr>
            <a:noAutofit/>
          </a:bodyPr>
          <a:lstStyle/>
          <a:p>
            <a:r>
              <a:rPr lang="he-IL" sz="2000" dirty="0" smtClean="0"/>
              <a:t>כתיבת תכנית קצרה לסריקת ומציאה של  </a:t>
            </a:r>
            <a:r>
              <a:rPr lang="en-US" sz="2000" dirty="0" smtClean="0"/>
              <a:t>IP</a:t>
            </a:r>
            <a:r>
              <a:rPr lang="he-IL" sz="2000" dirty="0" smtClean="0"/>
              <a:t> ו </a:t>
            </a:r>
            <a:r>
              <a:rPr lang="en-US" sz="2000" dirty="0" smtClean="0"/>
              <a:t>Port</a:t>
            </a:r>
            <a:r>
              <a:rPr lang="he-IL" sz="2000" dirty="0" smtClean="0"/>
              <a:t> של שרת כלשהו המאזין בכיתה</a:t>
            </a:r>
          </a:p>
          <a:p>
            <a:r>
              <a:rPr lang="he-IL" sz="2000" dirty="0" smtClean="0"/>
              <a:t>בחינה של הממצאים עם שאר חברי הכיתה כדי לקבוע בוודאות מיהו השרת.</a:t>
            </a:r>
            <a:endParaRPr lang="he-IL" sz="2000" dirty="0"/>
          </a:p>
          <a:p>
            <a:r>
              <a:rPr lang="he-IL" sz="2000" dirty="0" smtClean="0"/>
              <a:t>כתיבת לקוח המתחזה ללקוח של השרת החשוד, ובחינת התנהגותו ע"י שליחת הודעות שונות  וניתוח התשובות </a:t>
            </a:r>
            <a:r>
              <a:rPr lang="he-IL" sz="2000" dirty="0"/>
              <a:t>(</a:t>
            </a:r>
            <a:r>
              <a:rPr lang="en-US" sz="2000" dirty="0"/>
              <a:t>Reverse Engineering</a:t>
            </a:r>
            <a:r>
              <a:rPr lang="he-IL" sz="2000" dirty="0"/>
              <a:t>) </a:t>
            </a:r>
            <a:r>
              <a:rPr lang="he-IL" sz="2000" dirty="0" smtClean="0"/>
              <a:t>. </a:t>
            </a:r>
          </a:p>
          <a:p>
            <a:endParaRPr lang="he-IL" sz="2000" dirty="0" smtClean="0"/>
          </a:p>
          <a:p>
            <a:r>
              <a:rPr lang="he-IL" sz="2000" dirty="0" smtClean="0"/>
              <a:t>שימוש ב </a:t>
            </a:r>
            <a:r>
              <a:rPr lang="en-US" sz="2000" dirty="0" err="1" smtClean="0"/>
              <a:t>wireshark</a:t>
            </a:r>
            <a:r>
              <a:rPr lang="he-IL" sz="2000" dirty="0" smtClean="0"/>
              <a:t> לבחינת התעבורה בין הלקוח שהתלמידים כתבו לשרת, שמיקומו עדיין לא ידוע</a:t>
            </a:r>
            <a:r>
              <a:rPr lang="he-IL" sz="2000" dirty="0"/>
              <a:t>. בשלב זה השרת שולח חידות מתמטיות </a:t>
            </a:r>
            <a:r>
              <a:rPr lang="he-IL" sz="2000" dirty="0" smtClean="0"/>
              <a:t>שונות. ולבסוף </a:t>
            </a:r>
            <a:r>
              <a:rPr lang="he-IL" sz="2000" dirty="0"/>
              <a:t>הוא שולח הודעה </a:t>
            </a:r>
            <a:r>
              <a:rPr lang="he-IL" sz="2000" dirty="0" smtClean="0"/>
              <a:t>סופית מוצפנת.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he-IL" sz="2000" dirty="0" smtClean="0"/>
          </a:p>
          <a:p>
            <a:r>
              <a:rPr lang="he-IL" sz="2000" dirty="0" smtClean="0"/>
              <a:t>לאחר השגת ההודעה האחרונה, יש להבין כיצד ההודעה מקודדת או מוצפנת.</a:t>
            </a:r>
            <a:endParaRPr lang="he-IL" sz="2000" dirty="0"/>
          </a:p>
          <a:p>
            <a:r>
              <a:rPr lang="he-IL" sz="2000" dirty="0" smtClean="0"/>
              <a:t>"שיתוף פעולה" ע"י ביזור משימות כדי לנסות מגוון אופציות פיענוח שרק אחת מהן מתאימה.</a:t>
            </a:r>
          </a:p>
          <a:p>
            <a:r>
              <a:rPr lang="he-IL" sz="2000" dirty="0" smtClean="0"/>
              <a:t>עם פיענוח ההודעה האחרונה מתקבל מספר טלפון שבהתקשרות אליו ניתן להגיע (על פי שמיעה) למחשב בו יושב </a:t>
            </a:r>
            <a:r>
              <a:rPr lang="he-IL" sz="2000" dirty="0" err="1" smtClean="0"/>
              <a:t>ההאקר</a:t>
            </a:r>
            <a:r>
              <a:rPr lang="he-IL" sz="2000" dirty="0" smtClean="0"/>
              <a:t> .</a:t>
            </a:r>
          </a:p>
          <a:p>
            <a:endParaRPr lang="he-IL" sz="2000" dirty="0"/>
          </a:p>
          <a:p>
            <a:r>
              <a:rPr lang="he-IL" sz="2000" dirty="0" smtClean="0"/>
              <a:t>תוצאות - ההתלהבות במהלך התרגיל הייתה עצומה, התלמידים החליטו להסריט את התרגיל לערב מגמה, תהליך שערך כשבועיים מעבר לשעות הלימוד.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80246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397</Words>
  <Application>Microsoft Office PowerPoint</Application>
  <PresentationFormat>‫הצגה על המסך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ערכת נושא Office</vt:lpstr>
      <vt:lpstr>שילוב חדרי בריחה  בתהליך הלמידה</vt:lpstr>
      <vt:lpstr>מדוע חדר בריחה בכיתה</vt:lpstr>
      <vt:lpstr> שילוב בכיתה</vt:lpstr>
      <vt:lpstr>כיצד ניתן לשלב את כולם </vt:lpstr>
      <vt:lpstr>במדעי המחשב  חדר בריחה וירטואלי או חצי וירטואלי  </vt:lpstr>
      <vt:lpstr> 2. פרוייקט בתקשורת תכנון ופיתוח של חדר בריחה </vt:lpstr>
      <vt:lpstr>  3. חדר בריחה בהגנת סייבר "מצא את ההאקר"</vt:lpstr>
      <vt:lpstr>"מצא את ההאקר" – השלבים בדרך לפתרון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מערכים דו מימדים</dc:title>
  <dc:creator>Yossi</dc:creator>
  <cp:lastModifiedBy>Lapidot Tamar</cp:lastModifiedBy>
  <cp:revision>99</cp:revision>
  <dcterms:created xsi:type="dcterms:W3CDTF">2015-01-19T19:41:56Z</dcterms:created>
  <dcterms:modified xsi:type="dcterms:W3CDTF">2017-07-06T13:52:45Z</dcterms:modified>
</cp:coreProperties>
</file>