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84" r:id="rId4"/>
    <p:sldId id="289" r:id="rId5"/>
    <p:sldId id="258" r:id="rId6"/>
    <p:sldId id="291" r:id="rId7"/>
    <p:sldId id="290" r:id="rId8"/>
    <p:sldId id="277" r:id="rId9"/>
    <p:sldId id="278" r:id="rId10"/>
    <p:sldId id="261" r:id="rId11"/>
    <p:sldId id="292" r:id="rId12"/>
    <p:sldId id="293" r:id="rId13"/>
    <p:sldId id="265" r:id="rId14"/>
    <p:sldId id="266" r:id="rId15"/>
    <p:sldId id="279" r:id="rId16"/>
    <p:sldId id="267" r:id="rId17"/>
    <p:sldId id="294" r:id="rId18"/>
    <p:sldId id="286" r:id="rId19"/>
    <p:sldId id="287" r:id="rId20"/>
    <p:sldId id="275" r:id="rId21"/>
    <p:sldId id="285" r:id="rId22"/>
    <p:sldId id="288" r:id="rId23"/>
    <p:sldId id="295" r:id="rId24"/>
    <p:sldId id="296" r:id="rId25"/>
    <p:sldId id="297" r:id="rId26"/>
    <p:sldId id="298" r:id="rId27"/>
    <p:sldId id="299" r:id="rId28"/>
    <p:sldId id="300" r:id="rId29"/>
    <p:sldId id="30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A7-4EEC-BDED-C2017DDFC4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A7-4EEC-BDED-C2017DDFC4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A7-4EEC-BDED-C2017DDFC407}"/>
              </c:ext>
            </c:extLst>
          </c:dPt>
          <c:cat>
            <c:strRef>
              <c:f>Sheet1!$A$2:$A$4</c:f>
              <c:strCache>
                <c:ptCount val="3"/>
                <c:pt idx="0">
                  <c:v>עזרה</c:v>
                </c:pt>
                <c:pt idx="1">
                  <c:v>הפריעה</c:v>
                </c:pt>
                <c:pt idx="2">
                  <c:v>לא עזרה ולא הפריעה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0.66</c:v>
                </c:pt>
                <c:pt idx="1">
                  <c:v>0.01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F-4D8D-8217-CC9A1D739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51699823503869"/>
          <c:y val="5.1785700531856813E-2"/>
          <c:w val="0.75896604683702629"/>
          <c:h val="0.873412732033238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7D-4FE8-9FFC-96FF7BA85B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7D-4FE8-9FFC-96FF7BA85B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7D-4FE8-9FFC-96FF7BA85B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7D-4FE8-9FFC-96FF7BA85BFE}"/>
              </c:ext>
            </c:extLst>
          </c:dPt>
          <c:cat>
            <c:strRef>
              <c:f>Sheet1!$A$2:$A$5</c:f>
              <c:strCache>
                <c:ptCount val="3"/>
                <c:pt idx="0">
                  <c:v>יותר ממוקד</c:v>
                </c:pt>
                <c:pt idx="1">
                  <c:v>אותו הדבר</c:v>
                </c:pt>
                <c:pt idx="2">
                  <c:v>פחות ממוקד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45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1-44D4-B748-D3EFFB050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D9-4D06-BCA1-F6B8A9CE4C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D9-4D06-BCA1-F6B8A9CE4C29}"/>
              </c:ext>
            </c:extLst>
          </c:dPt>
          <c:cat>
            <c:strRef>
              <c:f>Sheet1!$A$2:$A$3</c:f>
              <c:strCache>
                <c:ptCount val="2"/>
                <c:pt idx="0">
                  <c:v>כן</c:v>
                </c:pt>
                <c:pt idx="1">
                  <c:v>לא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D-47FC-9C73-E568BDC33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Sheet1!$A$2:$A$6</cx:f>
        <cx:lvl ptCount="5">
          <cx:pt idx="0">כן</cx:pt>
          <cx:pt idx="1">לא</cx:pt>
          <cx:pt idx="2"> </cx:pt>
          <cx:pt idx="3"> </cx:pt>
          <cx:pt idx="4"> </cx:pt>
        </cx:lvl>
      </cx:strDim>
      <cx:numDim type="size">
        <cx:f dir="row">Sheet1!$B$2:$B$6</cx:f>
        <cx:lvl ptCount="5" formatCode="General">
          <cx:pt idx="0">84</cx:pt>
          <cx:pt idx="1">16</cx:pt>
          <cx:pt idx="2">0</cx:pt>
          <cx:pt idx="3">0</cx:pt>
        </cx:lvl>
      </cx:numDim>
    </cx:data>
  </cx:chartData>
  <cx:chart>
    <cx:plotArea>
      <cx:plotAreaRegion>
        <cx:series layoutId="treemap" uniqueId="{27EF0717-2772-4224-8F4E-C25DA0963168}">
          <cx:tx>
            <cx:txData>
              <cx:f>Sheet1!$B$1</cx:f>
              <cx:v> 2</cx:v>
            </cx:txData>
          </cx:tx>
          <cx:dataId val="0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555E6-79DF-4C44-A467-58EA788ACB7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14B1E56-4A36-4076-AD2C-65BD1E4E22DD}">
      <dgm:prSet phldrT="[Text]" custT="1"/>
      <dgm:spPr/>
      <dgm:t>
        <a:bodyPr/>
        <a:lstStyle/>
        <a:p>
          <a:pPr rtl="1"/>
          <a:endParaRPr lang="he-IL" sz="2000" dirty="0">
            <a:cs typeface="+mj-cs"/>
          </a:endParaRPr>
        </a:p>
        <a:p>
          <a:pPr rtl="0"/>
          <a:r>
            <a:rPr lang="he-IL" sz="2000" dirty="0">
              <a:cs typeface="+mj-cs"/>
            </a:rPr>
            <a:t>1.11</a:t>
          </a:r>
          <a:r>
            <a:rPr lang="en-US" sz="2000" dirty="0">
              <a:cs typeface="+mj-cs"/>
            </a:rPr>
            <a:t>.16</a:t>
          </a:r>
          <a:endParaRPr lang="he-IL" sz="2000" dirty="0">
            <a:cs typeface="+mj-cs"/>
          </a:endParaRPr>
        </a:p>
        <a:p>
          <a:pPr rtl="1"/>
          <a:r>
            <a:rPr lang="he-IL" sz="2000" dirty="0">
              <a:cs typeface="+mj-cs"/>
            </a:rPr>
            <a:t>פרסום התרגיל</a:t>
          </a:r>
        </a:p>
        <a:p>
          <a:r>
            <a:rPr lang="he-IL" sz="2000" dirty="0">
              <a:cs typeface="+mj-cs"/>
            </a:rPr>
            <a:t>וטופס הדיווח</a:t>
          </a:r>
          <a:endParaRPr lang="en-US" sz="2000" dirty="0">
            <a:cs typeface="+mj-cs"/>
          </a:endParaRPr>
        </a:p>
      </dgm:t>
    </dgm:pt>
    <dgm:pt modelId="{2A2029CA-89C8-42D3-AE59-9CE3FE7AFFE7}" type="parTrans" cxnId="{5607D54D-791A-404D-93EF-C644ADC5CB00}">
      <dgm:prSet/>
      <dgm:spPr/>
      <dgm:t>
        <a:bodyPr/>
        <a:lstStyle/>
        <a:p>
          <a:endParaRPr lang="en-US"/>
        </a:p>
      </dgm:t>
    </dgm:pt>
    <dgm:pt modelId="{F9F086C9-50FA-4387-B626-1282D21C09D5}" type="sibTrans" cxnId="{5607D54D-791A-404D-93EF-C644ADC5CB00}">
      <dgm:prSet/>
      <dgm:spPr/>
      <dgm:t>
        <a:bodyPr/>
        <a:lstStyle/>
        <a:p>
          <a:endParaRPr lang="en-US"/>
        </a:p>
      </dgm:t>
    </dgm:pt>
    <dgm:pt modelId="{62E9EF4E-1B07-4E1F-BBA5-CBEA3A9DABD7}">
      <dgm:prSet phldrT="[Text]" custT="1"/>
      <dgm:spPr/>
      <dgm:t>
        <a:bodyPr/>
        <a:lstStyle/>
        <a:p>
          <a:r>
            <a:rPr lang="he-IL" sz="2000" dirty="0"/>
            <a:t>22.11</a:t>
          </a:r>
        </a:p>
        <a:p>
          <a:r>
            <a:rPr lang="he-IL" sz="2000" dirty="0"/>
            <a:t>הגשת התרגיל</a:t>
          </a:r>
          <a:endParaRPr lang="en-US" sz="2000" dirty="0"/>
        </a:p>
      </dgm:t>
    </dgm:pt>
    <dgm:pt modelId="{30BDA91C-25F2-40F0-85D3-D3E9538AD76E}" type="parTrans" cxnId="{CCF42368-869A-4414-8807-C8AE8E019EB2}">
      <dgm:prSet/>
      <dgm:spPr/>
      <dgm:t>
        <a:bodyPr/>
        <a:lstStyle/>
        <a:p>
          <a:endParaRPr lang="en-US"/>
        </a:p>
      </dgm:t>
    </dgm:pt>
    <dgm:pt modelId="{8C85D163-CEE3-4D96-B00A-5E0EDBB7168A}" type="sibTrans" cxnId="{CCF42368-869A-4414-8807-C8AE8E019EB2}">
      <dgm:prSet/>
      <dgm:spPr/>
      <dgm:t>
        <a:bodyPr/>
        <a:lstStyle/>
        <a:p>
          <a:endParaRPr lang="en-US"/>
        </a:p>
      </dgm:t>
    </dgm:pt>
    <dgm:pt modelId="{55087F44-677B-47D6-85CC-D7A1FAE8646E}">
      <dgm:prSet phldrT="[Text]" custT="1"/>
      <dgm:spPr/>
      <dgm:t>
        <a:bodyPr/>
        <a:lstStyle/>
        <a:p>
          <a:r>
            <a:rPr lang="he-IL" sz="2000" dirty="0"/>
            <a:t>23.11</a:t>
          </a:r>
        </a:p>
        <a:p>
          <a:r>
            <a:rPr lang="he-IL" sz="2000" dirty="0"/>
            <a:t>הגשת הדיווח</a:t>
          </a:r>
          <a:endParaRPr lang="en-US" sz="2000" dirty="0"/>
        </a:p>
      </dgm:t>
    </dgm:pt>
    <dgm:pt modelId="{EB094355-D422-493E-BF83-B0C28AD52D1B}" type="parTrans" cxnId="{9C52FA90-1789-4C54-8531-F9D7F3DFFEE1}">
      <dgm:prSet/>
      <dgm:spPr/>
      <dgm:t>
        <a:bodyPr/>
        <a:lstStyle/>
        <a:p>
          <a:endParaRPr lang="en-US"/>
        </a:p>
      </dgm:t>
    </dgm:pt>
    <dgm:pt modelId="{4DBE7916-C439-406D-A765-34DD313D412C}" type="sibTrans" cxnId="{9C52FA90-1789-4C54-8531-F9D7F3DFFEE1}">
      <dgm:prSet/>
      <dgm:spPr/>
      <dgm:t>
        <a:bodyPr/>
        <a:lstStyle/>
        <a:p>
          <a:endParaRPr lang="en-US"/>
        </a:p>
      </dgm:t>
    </dgm:pt>
    <dgm:pt modelId="{B4EFF9F5-E1FB-4169-B829-6C3483C92432}">
      <dgm:prSet custT="1"/>
      <dgm:spPr/>
      <dgm:t>
        <a:bodyPr/>
        <a:lstStyle/>
        <a:p>
          <a:pPr rtl="1"/>
          <a:r>
            <a:rPr lang="he-IL" sz="2000" dirty="0"/>
            <a:t>30.11 </a:t>
          </a:r>
        </a:p>
        <a:p>
          <a:pPr rtl="1"/>
          <a:r>
            <a:rPr lang="he-IL" sz="2000" dirty="0"/>
            <a:t>מחקר:    </a:t>
          </a:r>
          <a:endParaRPr lang="en-US" sz="2000" dirty="0" smtClean="0"/>
        </a:p>
        <a:p>
          <a:pPr rtl="1"/>
          <a:r>
            <a:rPr lang="he-IL" sz="2000" dirty="0" smtClean="0"/>
            <a:t> </a:t>
          </a:r>
          <a:r>
            <a:rPr lang="he-IL" sz="1600" dirty="0"/>
            <a:t>בדיקת התרגילים בדיקת הדיווחים השוואה ביניהם</a:t>
          </a:r>
          <a:endParaRPr lang="en-US" sz="1600" dirty="0"/>
        </a:p>
      </dgm:t>
    </dgm:pt>
    <dgm:pt modelId="{6AB15337-2B9C-481F-A04C-EDFDEE34C453}" type="parTrans" cxnId="{0F099CB7-3A06-404C-8468-C1A93156F18E}">
      <dgm:prSet/>
      <dgm:spPr/>
      <dgm:t>
        <a:bodyPr/>
        <a:lstStyle/>
        <a:p>
          <a:endParaRPr lang="en-US"/>
        </a:p>
      </dgm:t>
    </dgm:pt>
    <dgm:pt modelId="{299E23A1-65D4-4D31-9AB1-3FEE9BE1742C}" type="sibTrans" cxnId="{0F099CB7-3A06-404C-8468-C1A93156F18E}">
      <dgm:prSet/>
      <dgm:spPr/>
      <dgm:t>
        <a:bodyPr/>
        <a:lstStyle/>
        <a:p>
          <a:endParaRPr lang="en-US"/>
        </a:p>
      </dgm:t>
    </dgm:pt>
    <dgm:pt modelId="{0F40EEE2-16E3-4788-985C-DA0A4F50B1AC}">
      <dgm:prSet custT="1"/>
      <dgm:spPr/>
      <dgm:t>
        <a:bodyPr/>
        <a:lstStyle/>
        <a:p>
          <a:r>
            <a:rPr lang="he-IL" sz="2000" dirty="0"/>
            <a:t>20.12 </a:t>
          </a:r>
          <a:endParaRPr lang="en-US" sz="2000" dirty="0" smtClean="0"/>
        </a:p>
        <a:p>
          <a:pPr rtl="1"/>
          <a:r>
            <a:rPr lang="he-IL" sz="2000" dirty="0" smtClean="0"/>
            <a:t>העברת שאלון 1 לסטודנטים</a:t>
          </a:r>
          <a:endParaRPr lang="en-US" sz="2000" dirty="0"/>
        </a:p>
      </dgm:t>
    </dgm:pt>
    <dgm:pt modelId="{4357944F-26FB-4425-BE3B-BECBEAE1D6D8}" type="parTrans" cxnId="{5A7ECF93-E0C1-49F2-9224-8B2696387272}">
      <dgm:prSet/>
      <dgm:spPr/>
      <dgm:t>
        <a:bodyPr/>
        <a:lstStyle/>
        <a:p>
          <a:endParaRPr lang="en-US"/>
        </a:p>
      </dgm:t>
    </dgm:pt>
    <dgm:pt modelId="{D4E4380F-A8AD-4EC7-A6DC-E7FE7F8AAE5F}" type="sibTrans" cxnId="{5A7ECF93-E0C1-49F2-9224-8B2696387272}">
      <dgm:prSet/>
      <dgm:spPr/>
      <dgm:t>
        <a:bodyPr/>
        <a:lstStyle/>
        <a:p>
          <a:endParaRPr lang="en-US"/>
        </a:p>
      </dgm:t>
    </dgm:pt>
    <dgm:pt modelId="{121E5C94-6A0F-44E1-A90C-B9AB52DF02C0}" type="pres">
      <dgm:prSet presAssocID="{392555E6-79DF-4C44-A467-58EA788ACB74}" presName="Name0" presStyleCnt="0">
        <dgm:presLayoutVars>
          <dgm:dir/>
          <dgm:resizeHandles val="exact"/>
        </dgm:presLayoutVars>
      </dgm:prSet>
      <dgm:spPr/>
    </dgm:pt>
    <dgm:pt modelId="{FA19D198-6D60-4323-8BD5-A7D910B7A83A}" type="pres">
      <dgm:prSet presAssocID="{392555E6-79DF-4C44-A467-58EA788ACB74}" presName="arrow" presStyleLbl="bgShp" presStyleIdx="0" presStyleCnt="1"/>
      <dgm:spPr/>
    </dgm:pt>
    <dgm:pt modelId="{749C3BA1-A1B4-4887-B9E6-1453E870FF78}" type="pres">
      <dgm:prSet presAssocID="{392555E6-79DF-4C44-A467-58EA788ACB74}" presName="points" presStyleCnt="0"/>
      <dgm:spPr/>
    </dgm:pt>
    <dgm:pt modelId="{4410D8FC-8E69-47D6-A80C-5B7071453E84}" type="pres">
      <dgm:prSet presAssocID="{514B1E56-4A36-4076-AD2C-65BD1E4E22DD}" presName="compositeA" presStyleCnt="0"/>
      <dgm:spPr/>
    </dgm:pt>
    <dgm:pt modelId="{8C3D781E-2457-4C04-A892-52ABCE308C22}" type="pres">
      <dgm:prSet presAssocID="{514B1E56-4A36-4076-AD2C-65BD1E4E22DD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0926B-B524-4C0F-9C2E-C7ED67EA3BBD}" type="pres">
      <dgm:prSet presAssocID="{514B1E56-4A36-4076-AD2C-65BD1E4E22DD}" presName="circleA" presStyleLbl="node1" presStyleIdx="0" presStyleCnt="5" custLinFactNeighborX="-16106" custLinFactNeighborY="-10395"/>
      <dgm:spPr/>
    </dgm:pt>
    <dgm:pt modelId="{BC03AE58-DC25-43DF-AD13-C6D8A96E47C2}" type="pres">
      <dgm:prSet presAssocID="{514B1E56-4A36-4076-AD2C-65BD1E4E22DD}" presName="spaceA" presStyleCnt="0"/>
      <dgm:spPr/>
    </dgm:pt>
    <dgm:pt modelId="{3E10F33A-E7BB-4146-8BFF-67A0F714263A}" type="pres">
      <dgm:prSet presAssocID="{F9F086C9-50FA-4387-B626-1282D21C09D5}" presName="space" presStyleCnt="0"/>
      <dgm:spPr/>
    </dgm:pt>
    <dgm:pt modelId="{8AC2B973-7FB1-44DB-A40C-821372B786EE}" type="pres">
      <dgm:prSet presAssocID="{62E9EF4E-1B07-4E1F-BBA5-CBEA3A9DABD7}" presName="compositeB" presStyleCnt="0"/>
      <dgm:spPr/>
    </dgm:pt>
    <dgm:pt modelId="{92DBDF6B-4C47-406C-8D60-37AB51A5F973}" type="pres">
      <dgm:prSet presAssocID="{62E9EF4E-1B07-4E1F-BBA5-CBEA3A9DABD7}" presName="textB" presStyleLbl="revTx" presStyleIdx="1" presStyleCnt="5" custLinFactNeighborX="11928" custLinFactNeighborY="-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704EA-00EA-45C9-BC7A-0BC82F705687}" type="pres">
      <dgm:prSet presAssocID="{62E9EF4E-1B07-4E1F-BBA5-CBEA3A9DABD7}" presName="circleB" presStyleLbl="node1" presStyleIdx="1" presStyleCnt="5" custLinFactNeighborX="41944" custLinFactNeighborY="-10395"/>
      <dgm:spPr/>
    </dgm:pt>
    <dgm:pt modelId="{7448450B-1B63-4A0D-A88B-FE34FA127837}" type="pres">
      <dgm:prSet presAssocID="{62E9EF4E-1B07-4E1F-BBA5-CBEA3A9DABD7}" presName="spaceB" presStyleCnt="0"/>
      <dgm:spPr/>
    </dgm:pt>
    <dgm:pt modelId="{B214E701-12CB-4E9F-876D-9D0588493B39}" type="pres">
      <dgm:prSet presAssocID="{8C85D163-CEE3-4D96-B00A-5E0EDBB7168A}" presName="space" presStyleCnt="0"/>
      <dgm:spPr/>
    </dgm:pt>
    <dgm:pt modelId="{DAC41E84-4AB6-4511-9A85-629DB040C5C0}" type="pres">
      <dgm:prSet presAssocID="{55087F44-677B-47D6-85CC-D7A1FAE8646E}" presName="compositeA" presStyleCnt="0"/>
      <dgm:spPr/>
    </dgm:pt>
    <dgm:pt modelId="{39878071-5768-4C55-9552-58F07731E5E8}" type="pres">
      <dgm:prSet presAssocID="{55087F44-677B-47D6-85CC-D7A1FAE8646E}" presName="textA" presStyleLbl="revTx" presStyleIdx="2" presStyleCnt="5" custLinFactNeighborX="-57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05680-6618-43CB-9C0F-A322EB26BF20}" type="pres">
      <dgm:prSet presAssocID="{55087F44-677B-47D6-85CC-D7A1FAE8646E}" presName="circleA" presStyleLbl="node1" presStyleIdx="2" presStyleCnt="5" custLinFactX="-75696" custLinFactNeighborX="-100000" custLinFactNeighborY="-10395"/>
      <dgm:spPr/>
    </dgm:pt>
    <dgm:pt modelId="{302C42C9-2A50-41C1-A2C9-CF53E343F83B}" type="pres">
      <dgm:prSet presAssocID="{55087F44-677B-47D6-85CC-D7A1FAE8646E}" presName="spaceA" presStyleCnt="0"/>
      <dgm:spPr/>
    </dgm:pt>
    <dgm:pt modelId="{4E7EDEA7-8971-4667-8511-B91DAA738026}" type="pres">
      <dgm:prSet presAssocID="{4DBE7916-C439-406D-A765-34DD313D412C}" presName="space" presStyleCnt="0"/>
      <dgm:spPr/>
    </dgm:pt>
    <dgm:pt modelId="{FD217812-9D92-455E-8623-95244918D25C}" type="pres">
      <dgm:prSet presAssocID="{B4EFF9F5-E1FB-4169-B829-6C3483C92432}" presName="compositeB" presStyleCnt="0"/>
      <dgm:spPr/>
    </dgm:pt>
    <dgm:pt modelId="{5080B173-8696-4774-AF8E-1CB9AE222CA4}" type="pres">
      <dgm:prSet presAssocID="{B4EFF9F5-E1FB-4169-B829-6C3483C92432}" presName="textB" presStyleLbl="revTx" presStyleIdx="3" presStyleCnt="5" custLinFactNeighborX="-82848" custLinFactNeighborY="-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86EAF-2660-4DF0-9FD6-F323EB8D8FE1}" type="pres">
      <dgm:prSet presAssocID="{B4EFF9F5-E1FB-4169-B829-6C3483C92432}" presName="circleB" presStyleLbl="node1" presStyleIdx="3" presStyleCnt="5" custLinFactX="-100000" custLinFactNeighborX="-175877" custLinFactNeighborY="-10395"/>
      <dgm:spPr/>
    </dgm:pt>
    <dgm:pt modelId="{7B238B8C-4519-4A3D-866E-3983D47E7FEC}" type="pres">
      <dgm:prSet presAssocID="{B4EFF9F5-E1FB-4169-B829-6C3483C92432}" presName="spaceB" presStyleCnt="0"/>
      <dgm:spPr/>
    </dgm:pt>
    <dgm:pt modelId="{8B319DE5-71A0-4791-8391-3437220924F2}" type="pres">
      <dgm:prSet presAssocID="{299E23A1-65D4-4D31-9AB1-3FEE9BE1742C}" presName="space" presStyleCnt="0"/>
      <dgm:spPr/>
    </dgm:pt>
    <dgm:pt modelId="{C03EC886-66F7-449E-B839-E5D19C1D4904}" type="pres">
      <dgm:prSet presAssocID="{0F40EEE2-16E3-4788-985C-DA0A4F50B1AC}" presName="compositeA" presStyleCnt="0"/>
      <dgm:spPr/>
    </dgm:pt>
    <dgm:pt modelId="{BBCBDE75-C7E5-47B1-BC83-D98E14CCC38F}" type="pres">
      <dgm:prSet presAssocID="{0F40EEE2-16E3-4788-985C-DA0A4F50B1AC}" presName="textA" presStyleLbl="revTx" presStyleIdx="4" presStyleCnt="5" custLinFactNeighborX="-95750" custLinFactNeighborY="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053CC-839F-42B7-9368-54AFF1159923}" type="pres">
      <dgm:prSet presAssocID="{0F40EEE2-16E3-4788-985C-DA0A4F50B1AC}" presName="circleA" presStyleLbl="node1" presStyleIdx="4" presStyleCnt="5" custLinFactX="-138925" custLinFactNeighborX="-200000" custLinFactNeighborY="-103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5CF33D5-506E-4000-AD5D-94D044168E28}" type="pres">
      <dgm:prSet presAssocID="{0F40EEE2-16E3-4788-985C-DA0A4F50B1AC}" presName="spaceA" presStyleCnt="0"/>
      <dgm:spPr/>
    </dgm:pt>
  </dgm:ptLst>
  <dgm:cxnLst>
    <dgm:cxn modelId="{431ACE1C-AC59-4B09-8BE6-DBBC1CBFBC9F}" type="presOf" srcId="{0F40EEE2-16E3-4788-985C-DA0A4F50B1AC}" destId="{BBCBDE75-C7E5-47B1-BC83-D98E14CCC38F}" srcOrd="0" destOrd="0" presId="urn:microsoft.com/office/officeart/2005/8/layout/hProcess11"/>
    <dgm:cxn modelId="{0F099CB7-3A06-404C-8468-C1A93156F18E}" srcId="{392555E6-79DF-4C44-A467-58EA788ACB74}" destId="{B4EFF9F5-E1FB-4169-B829-6C3483C92432}" srcOrd="3" destOrd="0" parTransId="{6AB15337-2B9C-481F-A04C-EDFDEE34C453}" sibTransId="{299E23A1-65D4-4D31-9AB1-3FEE9BE1742C}"/>
    <dgm:cxn modelId="{1536631E-4818-4448-9BB8-52DF6181F8BC}" type="presOf" srcId="{514B1E56-4A36-4076-AD2C-65BD1E4E22DD}" destId="{8C3D781E-2457-4C04-A892-52ABCE308C22}" srcOrd="0" destOrd="0" presId="urn:microsoft.com/office/officeart/2005/8/layout/hProcess11"/>
    <dgm:cxn modelId="{9C52FA90-1789-4C54-8531-F9D7F3DFFEE1}" srcId="{392555E6-79DF-4C44-A467-58EA788ACB74}" destId="{55087F44-677B-47D6-85CC-D7A1FAE8646E}" srcOrd="2" destOrd="0" parTransId="{EB094355-D422-493E-BF83-B0C28AD52D1B}" sibTransId="{4DBE7916-C439-406D-A765-34DD313D412C}"/>
    <dgm:cxn modelId="{5607D54D-791A-404D-93EF-C644ADC5CB00}" srcId="{392555E6-79DF-4C44-A467-58EA788ACB74}" destId="{514B1E56-4A36-4076-AD2C-65BD1E4E22DD}" srcOrd="0" destOrd="0" parTransId="{2A2029CA-89C8-42D3-AE59-9CE3FE7AFFE7}" sibTransId="{F9F086C9-50FA-4387-B626-1282D21C09D5}"/>
    <dgm:cxn modelId="{CCF42368-869A-4414-8807-C8AE8E019EB2}" srcId="{392555E6-79DF-4C44-A467-58EA788ACB74}" destId="{62E9EF4E-1B07-4E1F-BBA5-CBEA3A9DABD7}" srcOrd="1" destOrd="0" parTransId="{30BDA91C-25F2-40F0-85D3-D3E9538AD76E}" sibTransId="{8C85D163-CEE3-4D96-B00A-5E0EDBB7168A}"/>
    <dgm:cxn modelId="{5A7ECF93-E0C1-49F2-9224-8B2696387272}" srcId="{392555E6-79DF-4C44-A467-58EA788ACB74}" destId="{0F40EEE2-16E3-4788-985C-DA0A4F50B1AC}" srcOrd="4" destOrd="0" parTransId="{4357944F-26FB-4425-BE3B-BECBEAE1D6D8}" sibTransId="{D4E4380F-A8AD-4EC7-A6DC-E7FE7F8AAE5F}"/>
    <dgm:cxn modelId="{562EEBBF-ECFE-474B-89D5-AF3829727D53}" type="presOf" srcId="{392555E6-79DF-4C44-A467-58EA788ACB74}" destId="{121E5C94-6A0F-44E1-A90C-B9AB52DF02C0}" srcOrd="0" destOrd="0" presId="urn:microsoft.com/office/officeart/2005/8/layout/hProcess11"/>
    <dgm:cxn modelId="{BEC40B12-0CB5-4B7E-A760-C09B1CB2F562}" type="presOf" srcId="{B4EFF9F5-E1FB-4169-B829-6C3483C92432}" destId="{5080B173-8696-4774-AF8E-1CB9AE222CA4}" srcOrd="0" destOrd="0" presId="urn:microsoft.com/office/officeart/2005/8/layout/hProcess11"/>
    <dgm:cxn modelId="{A79CA6AF-16B4-412E-8595-F7F5111BB551}" type="presOf" srcId="{62E9EF4E-1B07-4E1F-BBA5-CBEA3A9DABD7}" destId="{92DBDF6B-4C47-406C-8D60-37AB51A5F973}" srcOrd="0" destOrd="0" presId="urn:microsoft.com/office/officeart/2005/8/layout/hProcess11"/>
    <dgm:cxn modelId="{214DB816-C41C-4D13-BB0B-DAB46949AC18}" type="presOf" srcId="{55087F44-677B-47D6-85CC-D7A1FAE8646E}" destId="{39878071-5768-4C55-9552-58F07731E5E8}" srcOrd="0" destOrd="0" presId="urn:microsoft.com/office/officeart/2005/8/layout/hProcess11"/>
    <dgm:cxn modelId="{09A56E4D-41BC-4CB5-ACE1-B35B97C2FE12}" type="presParOf" srcId="{121E5C94-6A0F-44E1-A90C-B9AB52DF02C0}" destId="{FA19D198-6D60-4323-8BD5-A7D910B7A83A}" srcOrd="0" destOrd="0" presId="urn:microsoft.com/office/officeart/2005/8/layout/hProcess11"/>
    <dgm:cxn modelId="{E1F879B8-D2CA-44C4-9589-AD95D10C4BA4}" type="presParOf" srcId="{121E5C94-6A0F-44E1-A90C-B9AB52DF02C0}" destId="{749C3BA1-A1B4-4887-B9E6-1453E870FF78}" srcOrd="1" destOrd="0" presId="urn:microsoft.com/office/officeart/2005/8/layout/hProcess11"/>
    <dgm:cxn modelId="{77642228-7826-42B8-9546-DF7911EE65A7}" type="presParOf" srcId="{749C3BA1-A1B4-4887-B9E6-1453E870FF78}" destId="{4410D8FC-8E69-47D6-A80C-5B7071453E84}" srcOrd="0" destOrd="0" presId="urn:microsoft.com/office/officeart/2005/8/layout/hProcess11"/>
    <dgm:cxn modelId="{D8385395-DB65-4BDE-A7E9-A6B558B2F181}" type="presParOf" srcId="{4410D8FC-8E69-47D6-A80C-5B7071453E84}" destId="{8C3D781E-2457-4C04-A892-52ABCE308C22}" srcOrd="0" destOrd="0" presId="urn:microsoft.com/office/officeart/2005/8/layout/hProcess11"/>
    <dgm:cxn modelId="{2264EFE7-ED3B-415A-B34E-59777CBA2B29}" type="presParOf" srcId="{4410D8FC-8E69-47D6-A80C-5B7071453E84}" destId="{51F0926B-B524-4C0F-9C2E-C7ED67EA3BBD}" srcOrd="1" destOrd="0" presId="urn:microsoft.com/office/officeart/2005/8/layout/hProcess11"/>
    <dgm:cxn modelId="{EBDC0EB3-B02C-4238-9848-E47F91B52C2C}" type="presParOf" srcId="{4410D8FC-8E69-47D6-A80C-5B7071453E84}" destId="{BC03AE58-DC25-43DF-AD13-C6D8A96E47C2}" srcOrd="2" destOrd="0" presId="urn:microsoft.com/office/officeart/2005/8/layout/hProcess11"/>
    <dgm:cxn modelId="{1C51D5E1-9BC6-4BB7-8917-B0A62E007D9E}" type="presParOf" srcId="{749C3BA1-A1B4-4887-B9E6-1453E870FF78}" destId="{3E10F33A-E7BB-4146-8BFF-67A0F714263A}" srcOrd="1" destOrd="0" presId="urn:microsoft.com/office/officeart/2005/8/layout/hProcess11"/>
    <dgm:cxn modelId="{8CC78624-04BA-482B-805F-9F1BCE090B5A}" type="presParOf" srcId="{749C3BA1-A1B4-4887-B9E6-1453E870FF78}" destId="{8AC2B973-7FB1-44DB-A40C-821372B786EE}" srcOrd="2" destOrd="0" presId="urn:microsoft.com/office/officeart/2005/8/layout/hProcess11"/>
    <dgm:cxn modelId="{8DC2DE6C-6A97-413A-9C68-D583A4104D61}" type="presParOf" srcId="{8AC2B973-7FB1-44DB-A40C-821372B786EE}" destId="{92DBDF6B-4C47-406C-8D60-37AB51A5F973}" srcOrd="0" destOrd="0" presId="urn:microsoft.com/office/officeart/2005/8/layout/hProcess11"/>
    <dgm:cxn modelId="{8C49D1D6-372A-43D9-9334-951E7D66D489}" type="presParOf" srcId="{8AC2B973-7FB1-44DB-A40C-821372B786EE}" destId="{C36704EA-00EA-45C9-BC7A-0BC82F705687}" srcOrd="1" destOrd="0" presId="urn:microsoft.com/office/officeart/2005/8/layout/hProcess11"/>
    <dgm:cxn modelId="{78300240-E000-463C-B470-F6BFD06012FE}" type="presParOf" srcId="{8AC2B973-7FB1-44DB-A40C-821372B786EE}" destId="{7448450B-1B63-4A0D-A88B-FE34FA127837}" srcOrd="2" destOrd="0" presId="urn:microsoft.com/office/officeart/2005/8/layout/hProcess11"/>
    <dgm:cxn modelId="{C90B1BD8-0933-4A47-B6B6-9BE61B2E64D5}" type="presParOf" srcId="{749C3BA1-A1B4-4887-B9E6-1453E870FF78}" destId="{B214E701-12CB-4E9F-876D-9D0588493B39}" srcOrd="3" destOrd="0" presId="urn:microsoft.com/office/officeart/2005/8/layout/hProcess11"/>
    <dgm:cxn modelId="{F95A277F-8A39-432F-8C5A-162D87863484}" type="presParOf" srcId="{749C3BA1-A1B4-4887-B9E6-1453E870FF78}" destId="{DAC41E84-4AB6-4511-9A85-629DB040C5C0}" srcOrd="4" destOrd="0" presId="urn:microsoft.com/office/officeart/2005/8/layout/hProcess11"/>
    <dgm:cxn modelId="{512C9AB9-8A74-42EF-B844-099220307135}" type="presParOf" srcId="{DAC41E84-4AB6-4511-9A85-629DB040C5C0}" destId="{39878071-5768-4C55-9552-58F07731E5E8}" srcOrd="0" destOrd="0" presId="urn:microsoft.com/office/officeart/2005/8/layout/hProcess11"/>
    <dgm:cxn modelId="{8D5A46D3-DFA6-4BAC-83FA-12986757A3B1}" type="presParOf" srcId="{DAC41E84-4AB6-4511-9A85-629DB040C5C0}" destId="{9FD05680-6618-43CB-9C0F-A322EB26BF20}" srcOrd="1" destOrd="0" presId="urn:microsoft.com/office/officeart/2005/8/layout/hProcess11"/>
    <dgm:cxn modelId="{1937CCA7-58AC-4474-A242-1190991D8567}" type="presParOf" srcId="{DAC41E84-4AB6-4511-9A85-629DB040C5C0}" destId="{302C42C9-2A50-41C1-A2C9-CF53E343F83B}" srcOrd="2" destOrd="0" presId="urn:microsoft.com/office/officeart/2005/8/layout/hProcess11"/>
    <dgm:cxn modelId="{7A8B5D7D-FD63-4B47-88B8-EFF3586F8CD1}" type="presParOf" srcId="{749C3BA1-A1B4-4887-B9E6-1453E870FF78}" destId="{4E7EDEA7-8971-4667-8511-B91DAA738026}" srcOrd="5" destOrd="0" presId="urn:microsoft.com/office/officeart/2005/8/layout/hProcess11"/>
    <dgm:cxn modelId="{027A7755-E218-462E-B3BE-F6653FC246F9}" type="presParOf" srcId="{749C3BA1-A1B4-4887-B9E6-1453E870FF78}" destId="{FD217812-9D92-455E-8623-95244918D25C}" srcOrd="6" destOrd="0" presId="urn:microsoft.com/office/officeart/2005/8/layout/hProcess11"/>
    <dgm:cxn modelId="{6309724B-8964-4581-A814-E29090ECD81D}" type="presParOf" srcId="{FD217812-9D92-455E-8623-95244918D25C}" destId="{5080B173-8696-4774-AF8E-1CB9AE222CA4}" srcOrd="0" destOrd="0" presId="urn:microsoft.com/office/officeart/2005/8/layout/hProcess11"/>
    <dgm:cxn modelId="{01E754F6-7DB0-4BBC-84CC-648B4EC01FD6}" type="presParOf" srcId="{FD217812-9D92-455E-8623-95244918D25C}" destId="{46386EAF-2660-4DF0-9FD6-F323EB8D8FE1}" srcOrd="1" destOrd="0" presId="urn:microsoft.com/office/officeart/2005/8/layout/hProcess11"/>
    <dgm:cxn modelId="{24D31A4A-7EAE-4F94-8FAA-4484B80D8008}" type="presParOf" srcId="{FD217812-9D92-455E-8623-95244918D25C}" destId="{7B238B8C-4519-4A3D-866E-3983D47E7FEC}" srcOrd="2" destOrd="0" presId="urn:microsoft.com/office/officeart/2005/8/layout/hProcess11"/>
    <dgm:cxn modelId="{B126C738-D580-44D2-A107-1E34F255DB20}" type="presParOf" srcId="{749C3BA1-A1B4-4887-B9E6-1453E870FF78}" destId="{8B319DE5-71A0-4791-8391-3437220924F2}" srcOrd="7" destOrd="0" presId="urn:microsoft.com/office/officeart/2005/8/layout/hProcess11"/>
    <dgm:cxn modelId="{142FA0FE-D06D-43D9-AA43-8D4CB3A6B689}" type="presParOf" srcId="{749C3BA1-A1B4-4887-B9E6-1453E870FF78}" destId="{C03EC886-66F7-449E-B839-E5D19C1D4904}" srcOrd="8" destOrd="0" presId="urn:microsoft.com/office/officeart/2005/8/layout/hProcess11"/>
    <dgm:cxn modelId="{112B1181-2C7F-4660-B6AD-19CE177C51A4}" type="presParOf" srcId="{C03EC886-66F7-449E-B839-E5D19C1D4904}" destId="{BBCBDE75-C7E5-47B1-BC83-D98E14CCC38F}" srcOrd="0" destOrd="0" presId="urn:microsoft.com/office/officeart/2005/8/layout/hProcess11"/>
    <dgm:cxn modelId="{2B4467D1-A5D5-4768-92C9-E9885F57CAC1}" type="presParOf" srcId="{C03EC886-66F7-449E-B839-E5D19C1D4904}" destId="{3F9053CC-839F-42B7-9368-54AFF1159923}" srcOrd="1" destOrd="0" presId="urn:microsoft.com/office/officeart/2005/8/layout/hProcess11"/>
    <dgm:cxn modelId="{5EA8C876-51D0-4CDC-90AA-D603AD179466}" type="presParOf" srcId="{C03EC886-66F7-449E-B839-E5D19C1D4904}" destId="{65CF33D5-506E-4000-AD5D-94D044168E2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DC86CB-26D3-4748-953A-8688E339A79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4DFB1-5717-4BB7-9BBC-57F43757E30C}">
      <dgm:prSet phldrT="[Text]" custT="1"/>
      <dgm:spPr/>
      <dgm:t>
        <a:bodyPr/>
        <a:lstStyle/>
        <a:p>
          <a:pPr rtl="1"/>
          <a:r>
            <a:rPr lang="he-IL" sz="3200" dirty="0"/>
            <a:t>תפריט ראשי</a:t>
          </a:r>
          <a:endParaRPr lang="en-US" sz="3200" dirty="0"/>
        </a:p>
      </dgm:t>
    </dgm:pt>
    <dgm:pt modelId="{F15087F9-BB29-4EF5-A174-10B3BEF4331E}" type="parTrans" cxnId="{60F8B668-D37D-465D-9FBB-15370A0E64CC}">
      <dgm:prSet/>
      <dgm:spPr/>
      <dgm:t>
        <a:bodyPr/>
        <a:lstStyle/>
        <a:p>
          <a:endParaRPr lang="en-US"/>
        </a:p>
      </dgm:t>
    </dgm:pt>
    <dgm:pt modelId="{9260D566-1FE5-4439-9E53-FE0201E9BA12}" type="sibTrans" cxnId="{60F8B668-D37D-465D-9FBB-15370A0E64CC}">
      <dgm:prSet/>
      <dgm:spPr/>
      <dgm:t>
        <a:bodyPr/>
        <a:lstStyle/>
        <a:p>
          <a:endParaRPr lang="en-US"/>
        </a:p>
      </dgm:t>
    </dgm:pt>
    <dgm:pt modelId="{FCB4B58B-A137-4F3C-BE10-DB1A426353F3}">
      <dgm:prSet phldrT="[Text]" custT="1"/>
      <dgm:spPr/>
      <dgm:t>
        <a:bodyPr/>
        <a:lstStyle/>
        <a:p>
          <a:pPr rtl="1"/>
          <a:r>
            <a:rPr lang="he-IL" sz="1800" dirty="0"/>
            <a:t>יצירת משחק חדש</a:t>
          </a:r>
          <a:endParaRPr lang="en-US" sz="1800" dirty="0"/>
        </a:p>
      </dgm:t>
    </dgm:pt>
    <dgm:pt modelId="{A8520480-8D11-491A-AFBD-E5B32C65CFED}" type="parTrans" cxnId="{3511DFEA-5101-4012-A04A-300D900AB529}">
      <dgm:prSet/>
      <dgm:spPr/>
      <dgm:t>
        <a:bodyPr/>
        <a:lstStyle/>
        <a:p>
          <a:endParaRPr lang="en-US"/>
        </a:p>
      </dgm:t>
    </dgm:pt>
    <dgm:pt modelId="{58CAAFD9-C1D2-49FE-98BC-40F81C01FB08}" type="sibTrans" cxnId="{3511DFEA-5101-4012-A04A-300D900AB529}">
      <dgm:prSet/>
      <dgm:spPr/>
      <dgm:t>
        <a:bodyPr/>
        <a:lstStyle/>
        <a:p>
          <a:endParaRPr lang="en-US"/>
        </a:p>
      </dgm:t>
    </dgm:pt>
    <dgm:pt modelId="{6B0866FA-E170-4CE3-8BDB-140FF26ABBBD}">
      <dgm:prSet phldrT="[Text]" custT="1"/>
      <dgm:spPr/>
      <dgm:t>
        <a:bodyPr/>
        <a:lstStyle/>
        <a:p>
          <a:r>
            <a:rPr lang="he-IL" sz="3200" dirty="0"/>
            <a:t>משחק</a:t>
          </a:r>
          <a:endParaRPr lang="en-US" sz="3200" dirty="0"/>
        </a:p>
      </dgm:t>
    </dgm:pt>
    <dgm:pt modelId="{D0792E89-8AA9-4408-BC25-C646B6825C89}" type="parTrans" cxnId="{13FD30FA-9388-4A8C-A949-FAC38243FF91}">
      <dgm:prSet/>
      <dgm:spPr/>
      <dgm:t>
        <a:bodyPr/>
        <a:lstStyle/>
        <a:p>
          <a:endParaRPr lang="en-US"/>
        </a:p>
      </dgm:t>
    </dgm:pt>
    <dgm:pt modelId="{29FB2DBC-DF28-4AB5-8408-14993FE5942F}" type="sibTrans" cxnId="{13FD30FA-9388-4A8C-A949-FAC38243FF91}">
      <dgm:prSet/>
      <dgm:spPr/>
      <dgm:t>
        <a:bodyPr/>
        <a:lstStyle/>
        <a:p>
          <a:endParaRPr lang="en-US"/>
        </a:p>
      </dgm:t>
    </dgm:pt>
    <dgm:pt modelId="{7400CAC8-F87B-4D57-B6B7-E905C9967C1D}">
      <dgm:prSet phldrT="[Text]" custT="1"/>
      <dgm:spPr/>
      <dgm:t>
        <a:bodyPr/>
        <a:lstStyle/>
        <a:p>
          <a:pPr rtl="1"/>
          <a:r>
            <a:rPr lang="he-IL" sz="3200" dirty="0"/>
            <a:t>משימה</a:t>
          </a:r>
          <a:endParaRPr lang="en-US" sz="3200" dirty="0"/>
        </a:p>
      </dgm:t>
    </dgm:pt>
    <dgm:pt modelId="{6D82A04C-3B80-4E2D-AA5B-BDE0F3D07296}" type="parTrans" cxnId="{11C98016-3B2A-49F0-A7E2-DDFBCEC06B79}">
      <dgm:prSet/>
      <dgm:spPr/>
      <dgm:t>
        <a:bodyPr/>
        <a:lstStyle/>
        <a:p>
          <a:endParaRPr lang="en-US"/>
        </a:p>
      </dgm:t>
    </dgm:pt>
    <dgm:pt modelId="{D48BE440-88B8-4BEB-AFE2-626E326E76CB}" type="sibTrans" cxnId="{11C98016-3B2A-49F0-A7E2-DDFBCEC06B79}">
      <dgm:prSet/>
      <dgm:spPr/>
      <dgm:t>
        <a:bodyPr/>
        <a:lstStyle/>
        <a:p>
          <a:endParaRPr lang="en-US"/>
        </a:p>
      </dgm:t>
    </dgm:pt>
    <dgm:pt modelId="{9B2DEE30-C84C-42AA-8665-CA38AC1F7A9B}">
      <dgm:prSet phldrT="[Text]" custT="1"/>
      <dgm:spPr/>
      <dgm:t>
        <a:bodyPr/>
        <a:lstStyle/>
        <a:p>
          <a:pPr rtl="1"/>
          <a:r>
            <a:rPr lang="he-IL" sz="1800" dirty="0"/>
            <a:t>חזור למשימה</a:t>
          </a:r>
          <a:endParaRPr lang="en-US" sz="1800" dirty="0"/>
        </a:p>
      </dgm:t>
    </dgm:pt>
    <dgm:pt modelId="{A2090726-7593-4964-BCC3-48D7C8299633}" type="parTrans" cxnId="{4BD4540A-4256-4450-9F44-7D493333FC43}">
      <dgm:prSet/>
      <dgm:spPr/>
      <dgm:t>
        <a:bodyPr/>
        <a:lstStyle/>
        <a:p>
          <a:endParaRPr lang="en-US"/>
        </a:p>
      </dgm:t>
    </dgm:pt>
    <dgm:pt modelId="{00501974-67E6-45CE-A795-48C365B78D34}" type="sibTrans" cxnId="{4BD4540A-4256-4450-9F44-7D493333FC43}">
      <dgm:prSet/>
      <dgm:spPr/>
      <dgm:t>
        <a:bodyPr/>
        <a:lstStyle/>
        <a:p>
          <a:endParaRPr lang="en-US"/>
        </a:p>
      </dgm:t>
    </dgm:pt>
    <dgm:pt modelId="{04B5C27D-2DD8-4458-A7D5-84504B04A3CD}">
      <dgm:prSet phldrT="[Text]" custT="1"/>
      <dgm:spPr/>
      <dgm:t>
        <a:bodyPr/>
        <a:lstStyle/>
        <a:p>
          <a:pPr rtl="1"/>
          <a:r>
            <a:rPr lang="he-IL" sz="1800" dirty="0"/>
            <a:t>חידוש משחק</a:t>
          </a:r>
          <a:endParaRPr lang="en-US" sz="1800" dirty="0"/>
        </a:p>
      </dgm:t>
    </dgm:pt>
    <dgm:pt modelId="{49D8FB24-049A-4CAA-95F9-A0AE350C0D1F}" type="parTrans" cxnId="{5002AD59-A968-4F2E-9E94-A9EF3AF2E1FC}">
      <dgm:prSet/>
      <dgm:spPr/>
      <dgm:t>
        <a:bodyPr/>
        <a:lstStyle/>
        <a:p>
          <a:endParaRPr lang="en-US"/>
        </a:p>
      </dgm:t>
    </dgm:pt>
    <dgm:pt modelId="{AE0A013B-CF7D-40D6-BEE0-329A4F26959C}" type="sibTrans" cxnId="{5002AD59-A968-4F2E-9E94-A9EF3AF2E1FC}">
      <dgm:prSet/>
      <dgm:spPr/>
      <dgm:t>
        <a:bodyPr/>
        <a:lstStyle/>
        <a:p>
          <a:endParaRPr lang="en-US"/>
        </a:p>
      </dgm:t>
    </dgm:pt>
    <dgm:pt modelId="{DF39F391-C2CA-4592-8941-B5868AE8DE4C}">
      <dgm:prSet phldrT="[Text]" custT="1"/>
      <dgm:spPr/>
      <dgm:t>
        <a:bodyPr/>
        <a:lstStyle/>
        <a:p>
          <a:pPr rtl="1"/>
          <a:r>
            <a:rPr lang="he-IL" sz="1800" dirty="0"/>
            <a:t>משימה חדשה</a:t>
          </a:r>
          <a:endParaRPr lang="en-US" sz="1800" dirty="0"/>
        </a:p>
      </dgm:t>
    </dgm:pt>
    <dgm:pt modelId="{47117B1F-EC33-44A0-AAFD-FE90DA1448C4}" type="sibTrans" cxnId="{CD2E2C83-5CAF-476C-A0B1-53BEA362E165}">
      <dgm:prSet/>
      <dgm:spPr/>
      <dgm:t>
        <a:bodyPr/>
        <a:lstStyle/>
        <a:p>
          <a:endParaRPr lang="en-US"/>
        </a:p>
      </dgm:t>
    </dgm:pt>
    <dgm:pt modelId="{2BAE982B-B014-4048-86BA-1DEE70FC118E}" type="parTrans" cxnId="{CD2E2C83-5CAF-476C-A0B1-53BEA362E165}">
      <dgm:prSet/>
      <dgm:spPr/>
      <dgm:t>
        <a:bodyPr/>
        <a:lstStyle/>
        <a:p>
          <a:endParaRPr lang="en-US"/>
        </a:p>
      </dgm:t>
    </dgm:pt>
    <dgm:pt modelId="{181ABF18-2CF2-4959-9B02-D92121EEFCFA}">
      <dgm:prSet phldrT="[Text]" custT="1"/>
      <dgm:spPr/>
      <dgm:t>
        <a:bodyPr/>
        <a:lstStyle/>
        <a:p>
          <a:pPr rtl="1"/>
          <a:r>
            <a:rPr lang="he-IL" sz="1800" dirty="0"/>
            <a:t>יציאה מהתכנית</a:t>
          </a:r>
          <a:endParaRPr lang="en-US" sz="1800" dirty="0"/>
        </a:p>
      </dgm:t>
    </dgm:pt>
    <dgm:pt modelId="{D86A6DF1-E94A-48A3-A521-A9DC1F354F2B}" type="parTrans" cxnId="{63438640-5CC0-4B9A-BD3A-94696A7E4B7A}">
      <dgm:prSet/>
      <dgm:spPr/>
      <dgm:t>
        <a:bodyPr/>
        <a:lstStyle/>
        <a:p>
          <a:endParaRPr lang="en-US"/>
        </a:p>
      </dgm:t>
    </dgm:pt>
    <dgm:pt modelId="{DB2B8EE5-0E56-4F0F-B3A8-CB153DE7633C}" type="sibTrans" cxnId="{63438640-5CC0-4B9A-BD3A-94696A7E4B7A}">
      <dgm:prSet/>
      <dgm:spPr/>
      <dgm:t>
        <a:bodyPr/>
        <a:lstStyle/>
        <a:p>
          <a:endParaRPr lang="en-US"/>
        </a:p>
      </dgm:t>
    </dgm:pt>
    <dgm:pt modelId="{179C24B9-C588-4DF9-AB6B-C36FA4178E97}">
      <dgm:prSet phldrT="[Text]" custT="1"/>
      <dgm:spPr/>
      <dgm:t>
        <a:bodyPr/>
        <a:lstStyle/>
        <a:p>
          <a:pPr rtl="1"/>
          <a:r>
            <a:rPr lang="he-IL" sz="1800" dirty="0"/>
            <a:t>התחל משימה מחדש</a:t>
          </a:r>
          <a:endParaRPr lang="en-US" sz="1800" dirty="0"/>
        </a:p>
      </dgm:t>
    </dgm:pt>
    <dgm:pt modelId="{43131EBE-BD1E-492C-887E-8AC99175C428}" type="parTrans" cxnId="{8C82F2EC-873B-4D3C-A1AE-E9B0861DA776}">
      <dgm:prSet/>
      <dgm:spPr/>
      <dgm:t>
        <a:bodyPr/>
        <a:lstStyle/>
        <a:p>
          <a:endParaRPr lang="en-US"/>
        </a:p>
      </dgm:t>
    </dgm:pt>
    <dgm:pt modelId="{C57D180C-918F-415E-9685-B096D8229698}" type="sibTrans" cxnId="{8C82F2EC-873B-4D3C-A1AE-E9B0861DA776}">
      <dgm:prSet/>
      <dgm:spPr/>
      <dgm:t>
        <a:bodyPr/>
        <a:lstStyle/>
        <a:p>
          <a:endParaRPr lang="en-US"/>
        </a:p>
      </dgm:t>
    </dgm:pt>
    <dgm:pt modelId="{1D430E53-EAE3-424D-9E90-1302E7F7B11D}">
      <dgm:prSet phldrT="[Text]" custT="1"/>
      <dgm:spPr/>
      <dgm:t>
        <a:bodyPr/>
        <a:lstStyle/>
        <a:p>
          <a:pPr rtl="1"/>
          <a:r>
            <a:rPr lang="he-IL" sz="1800" dirty="0"/>
            <a:t>התחל משחק חדש</a:t>
          </a:r>
          <a:endParaRPr lang="en-US" sz="1800" dirty="0"/>
        </a:p>
      </dgm:t>
    </dgm:pt>
    <dgm:pt modelId="{7035103B-E0D7-49EC-8191-226FDFAE7788}" type="parTrans" cxnId="{5286AC78-3C78-49A6-A57C-3ED63F08951D}">
      <dgm:prSet/>
      <dgm:spPr/>
      <dgm:t>
        <a:bodyPr/>
        <a:lstStyle/>
        <a:p>
          <a:endParaRPr lang="en-US"/>
        </a:p>
      </dgm:t>
    </dgm:pt>
    <dgm:pt modelId="{23E352E5-F9CB-4A18-880B-9E9CEC57A32C}" type="sibTrans" cxnId="{5286AC78-3C78-49A6-A57C-3ED63F08951D}">
      <dgm:prSet/>
      <dgm:spPr/>
      <dgm:t>
        <a:bodyPr/>
        <a:lstStyle/>
        <a:p>
          <a:endParaRPr lang="en-US"/>
        </a:p>
      </dgm:t>
    </dgm:pt>
    <dgm:pt modelId="{2F29F9E2-05A5-46F2-A986-176582073736}">
      <dgm:prSet phldrT="[Text]" custT="1"/>
      <dgm:spPr/>
      <dgm:t>
        <a:bodyPr/>
        <a:lstStyle/>
        <a:p>
          <a:pPr rtl="1"/>
          <a:r>
            <a:rPr lang="he-IL" sz="1800" dirty="0">
              <a:solidFill>
                <a:srgbClr val="C00000"/>
              </a:solidFill>
            </a:rPr>
            <a:t>חזרה לתפריט ראשי</a:t>
          </a:r>
          <a:endParaRPr lang="en-US" sz="1800" dirty="0">
            <a:solidFill>
              <a:srgbClr val="C00000"/>
            </a:solidFill>
          </a:endParaRPr>
        </a:p>
      </dgm:t>
    </dgm:pt>
    <dgm:pt modelId="{A123ABF4-C973-4D65-8EB2-E03A45BA583A}" type="parTrans" cxnId="{6D0C5F0C-0D25-4561-AB35-BBF0E45082B5}">
      <dgm:prSet/>
      <dgm:spPr/>
      <dgm:t>
        <a:bodyPr/>
        <a:lstStyle/>
        <a:p>
          <a:endParaRPr lang="en-US"/>
        </a:p>
      </dgm:t>
    </dgm:pt>
    <dgm:pt modelId="{1EF9AF36-0F0D-4DA6-98AB-29FEF447254F}" type="sibTrans" cxnId="{6D0C5F0C-0D25-4561-AB35-BBF0E45082B5}">
      <dgm:prSet/>
      <dgm:spPr/>
      <dgm:t>
        <a:bodyPr/>
        <a:lstStyle/>
        <a:p>
          <a:endParaRPr lang="en-US"/>
        </a:p>
      </dgm:t>
    </dgm:pt>
    <dgm:pt modelId="{296F037A-53F2-4F65-A5DF-8A7423825A04}" type="pres">
      <dgm:prSet presAssocID="{A1DC86CB-26D3-4748-953A-8688E339A79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A3DF1C-B493-4DD1-BAE1-5BC7A5659869}" type="pres">
      <dgm:prSet presAssocID="{CAF4DFB1-5717-4BB7-9BBC-57F43757E30C}" presName="composite" presStyleCnt="0"/>
      <dgm:spPr/>
    </dgm:pt>
    <dgm:pt modelId="{7F90462E-82A1-4EB2-9434-58837AC66DCC}" type="pres">
      <dgm:prSet presAssocID="{CAF4DFB1-5717-4BB7-9BBC-57F43757E30C}" presName="bentUpArrow1" presStyleLbl="alignImgPlace1" presStyleIdx="0" presStyleCnt="2"/>
      <dgm:spPr/>
    </dgm:pt>
    <dgm:pt modelId="{713D7A53-F6B6-41F3-8910-0E2041521F34}" type="pres">
      <dgm:prSet presAssocID="{CAF4DFB1-5717-4BB7-9BBC-57F43757E30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42E22-CADF-47AF-A55A-4A5ADD90ACB0}" type="pres">
      <dgm:prSet presAssocID="{CAF4DFB1-5717-4BB7-9BBC-57F43757E30C}" presName="ChildText" presStyleLbl="revTx" presStyleIdx="0" presStyleCnt="3" custScaleX="140514" custLinFactNeighborX="22186" custLinFactNeighborY="36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D8B4D-3220-4928-B6CF-12F74E8073E7}" type="pres">
      <dgm:prSet presAssocID="{9260D566-1FE5-4439-9E53-FE0201E9BA12}" presName="sibTrans" presStyleCnt="0"/>
      <dgm:spPr/>
    </dgm:pt>
    <dgm:pt modelId="{23BA3FBA-4E1A-47FE-9AC9-28398C0DB9A4}" type="pres">
      <dgm:prSet presAssocID="{6B0866FA-E170-4CE3-8BDB-140FF26ABBBD}" presName="composite" presStyleCnt="0"/>
      <dgm:spPr/>
    </dgm:pt>
    <dgm:pt modelId="{9CC4470B-CAC5-4E8A-AF40-6765D9BE666F}" type="pres">
      <dgm:prSet presAssocID="{6B0866FA-E170-4CE3-8BDB-140FF26ABBBD}" presName="bentUpArrow1" presStyleLbl="align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ABFE20C-9FEC-42C2-98CB-0C612C000AD8}" type="pres">
      <dgm:prSet presAssocID="{6B0866FA-E170-4CE3-8BDB-140FF26ABBBD}" presName="ParentText" presStyleLbl="node1" presStyleIdx="1" presStyleCnt="3" custLinFactNeighborX="-24847" custLinFactNeighborY="7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26671-1F64-4052-9DDE-FA6185F32317}" type="pres">
      <dgm:prSet presAssocID="{6B0866FA-E170-4CE3-8BDB-140FF26ABBBD}" presName="ChildText" presStyleLbl="revTx" presStyleIdx="1" presStyleCnt="3" custScaleX="170175" custLinFactNeighborX="33297" custLinFactNeighborY="-7705">
        <dgm:presLayoutVars>
          <dgm:chMax val="0"/>
          <dgm:chPref val="0"/>
          <dgm:bulletEnabled val="1"/>
        </dgm:presLayoutVars>
      </dgm:prSet>
      <dgm:spPr/>
    </dgm:pt>
    <dgm:pt modelId="{3CC700D2-B5C1-4772-B577-DCA1A7C6E425}" type="pres">
      <dgm:prSet presAssocID="{29FB2DBC-DF28-4AB5-8408-14993FE5942F}" presName="sibTrans" presStyleCnt="0"/>
      <dgm:spPr/>
    </dgm:pt>
    <dgm:pt modelId="{F93A6F7A-436F-4877-BBB1-C8F3A97F1150}" type="pres">
      <dgm:prSet presAssocID="{7400CAC8-F87B-4D57-B6B7-E905C9967C1D}" presName="composite" presStyleCnt="0"/>
      <dgm:spPr/>
    </dgm:pt>
    <dgm:pt modelId="{AD23ECE8-F544-468D-BB09-71F9BD8884A3}" type="pres">
      <dgm:prSet presAssocID="{7400CAC8-F87B-4D57-B6B7-E905C9967C1D}" presName="ParentText" presStyleLbl="node1" presStyleIdx="2" presStyleCnt="3" custLinFactNeighborX="-239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AA88D-B234-4F0C-8FEC-7E6F3D5F9061}" type="pres">
      <dgm:prSet presAssocID="{7400CAC8-F87B-4D57-B6B7-E905C9967C1D}" presName="FinalChildText" presStyleLbl="revTx" presStyleIdx="2" presStyleCnt="3" custScaleX="149013" custLinFactNeighborX="-5130" custLinFactNeighborY="-7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86AC78-3C78-49A6-A57C-3ED63F08951D}" srcId="{7400CAC8-F87B-4D57-B6B7-E905C9967C1D}" destId="{1D430E53-EAE3-424D-9E90-1302E7F7B11D}" srcOrd="2" destOrd="0" parTransId="{7035103B-E0D7-49EC-8191-226FDFAE7788}" sibTransId="{23E352E5-F9CB-4A18-880B-9E9CEC57A32C}"/>
    <dgm:cxn modelId="{63438640-5CC0-4B9A-BD3A-94696A7E4B7A}" srcId="{CAF4DFB1-5717-4BB7-9BBC-57F43757E30C}" destId="{181ABF18-2CF2-4959-9B02-D92121EEFCFA}" srcOrd="3" destOrd="0" parTransId="{D86A6DF1-E94A-48A3-A521-A9DC1F354F2B}" sibTransId="{DB2B8EE5-0E56-4F0F-B3A8-CB153DE7633C}"/>
    <dgm:cxn modelId="{4BD4540A-4256-4450-9F44-7D493333FC43}" srcId="{7400CAC8-F87B-4D57-B6B7-E905C9967C1D}" destId="{9B2DEE30-C84C-42AA-8665-CA38AC1F7A9B}" srcOrd="0" destOrd="0" parTransId="{A2090726-7593-4964-BCC3-48D7C8299633}" sibTransId="{00501974-67E6-45CE-A795-48C365B78D34}"/>
    <dgm:cxn modelId="{11C98016-3B2A-49F0-A7E2-DDFBCEC06B79}" srcId="{A1DC86CB-26D3-4748-953A-8688E339A79F}" destId="{7400CAC8-F87B-4D57-B6B7-E905C9967C1D}" srcOrd="2" destOrd="0" parTransId="{6D82A04C-3B80-4E2D-AA5B-BDE0F3D07296}" sibTransId="{D48BE440-88B8-4BEB-AFE2-626E326E76CB}"/>
    <dgm:cxn modelId="{CD2E2C83-5CAF-476C-A0B1-53BEA362E165}" srcId="{CAF4DFB1-5717-4BB7-9BBC-57F43757E30C}" destId="{DF39F391-C2CA-4592-8941-B5868AE8DE4C}" srcOrd="2" destOrd="0" parTransId="{2BAE982B-B014-4048-86BA-1DEE70FC118E}" sibTransId="{47117B1F-EC33-44A0-AAFD-FE90DA1448C4}"/>
    <dgm:cxn modelId="{60F8B668-D37D-465D-9FBB-15370A0E64CC}" srcId="{A1DC86CB-26D3-4748-953A-8688E339A79F}" destId="{CAF4DFB1-5717-4BB7-9BBC-57F43757E30C}" srcOrd="0" destOrd="0" parTransId="{F15087F9-BB29-4EF5-A174-10B3BEF4331E}" sibTransId="{9260D566-1FE5-4439-9E53-FE0201E9BA12}"/>
    <dgm:cxn modelId="{BBE40AB6-44BD-4845-A5FF-60DC1C6B4BA4}" type="presOf" srcId="{6B0866FA-E170-4CE3-8BDB-140FF26ABBBD}" destId="{DABFE20C-9FEC-42C2-98CB-0C612C000AD8}" srcOrd="0" destOrd="0" presId="urn:microsoft.com/office/officeart/2005/8/layout/StepDownProcess"/>
    <dgm:cxn modelId="{8C82F2EC-873B-4D3C-A1AE-E9B0861DA776}" srcId="{7400CAC8-F87B-4D57-B6B7-E905C9967C1D}" destId="{179C24B9-C588-4DF9-AB6B-C36FA4178E97}" srcOrd="1" destOrd="0" parTransId="{43131EBE-BD1E-492C-887E-8AC99175C428}" sibTransId="{C57D180C-918F-415E-9685-B096D8229698}"/>
    <dgm:cxn modelId="{B8889145-F13E-4472-91C5-B09600466763}" type="presOf" srcId="{1D430E53-EAE3-424D-9E90-1302E7F7B11D}" destId="{548AA88D-B234-4F0C-8FEC-7E6F3D5F9061}" srcOrd="0" destOrd="2" presId="urn:microsoft.com/office/officeart/2005/8/layout/StepDownProcess"/>
    <dgm:cxn modelId="{5002AD59-A968-4F2E-9E94-A9EF3AF2E1FC}" srcId="{CAF4DFB1-5717-4BB7-9BBC-57F43757E30C}" destId="{04B5C27D-2DD8-4458-A7D5-84504B04A3CD}" srcOrd="1" destOrd="0" parTransId="{49D8FB24-049A-4CAA-95F9-A0AE350C0D1F}" sibTransId="{AE0A013B-CF7D-40D6-BEE0-329A4F26959C}"/>
    <dgm:cxn modelId="{1430831D-D217-4F68-AA95-A9B6A5504D36}" type="presOf" srcId="{181ABF18-2CF2-4959-9B02-D92121EEFCFA}" destId="{B3E42E22-CADF-47AF-A55A-4A5ADD90ACB0}" srcOrd="0" destOrd="3" presId="urn:microsoft.com/office/officeart/2005/8/layout/StepDownProcess"/>
    <dgm:cxn modelId="{CE7ACB23-E45B-4605-9984-DCFA87A26728}" type="presOf" srcId="{CAF4DFB1-5717-4BB7-9BBC-57F43757E30C}" destId="{713D7A53-F6B6-41F3-8910-0E2041521F34}" srcOrd="0" destOrd="0" presId="urn:microsoft.com/office/officeart/2005/8/layout/StepDownProcess"/>
    <dgm:cxn modelId="{13FD30FA-9388-4A8C-A949-FAC38243FF91}" srcId="{A1DC86CB-26D3-4748-953A-8688E339A79F}" destId="{6B0866FA-E170-4CE3-8BDB-140FF26ABBBD}" srcOrd="1" destOrd="0" parTransId="{D0792E89-8AA9-4408-BC25-C646B6825C89}" sibTransId="{29FB2DBC-DF28-4AB5-8408-14993FE5942F}"/>
    <dgm:cxn modelId="{4D3352D7-7CF6-4397-B494-C3BE6EE404FB}" type="presOf" srcId="{FCB4B58B-A137-4F3C-BE10-DB1A426353F3}" destId="{B3E42E22-CADF-47AF-A55A-4A5ADD90ACB0}" srcOrd="0" destOrd="0" presId="urn:microsoft.com/office/officeart/2005/8/layout/StepDownProcess"/>
    <dgm:cxn modelId="{2A49B1FC-2F6A-4838-A400-870C26337297}" type="presOf" srcId="{A1DC86CB-26D3-4748-953A-8688E339A79F}" destId="{296F037A-53F2-4F65-A5DF-8A7423825A04}" srcOrd="0" destOrd="0" presId="urn:microsoft.com/office/officeart/2005/8/layout/StepDownProcess"/>
    <dgm:cxn modelId="{7E573819-B8FE-4E15-A275-FA3ED2CA938A}" type="presOf" srcId="{179C24B9-C588-4DF9-AB6B-C36FA4178E97}" destId="{548AA88D-B234-4F0C-8FEC-7E6F3D5F9061}" srcOrd="0" destOrd="1" presId="urn:microsoft.com/office/officeart/2005/8/layout/StepDownProcess"/>
    <dgm:cxn modelId="{D1D3763C-61D0-4413-A54C-62FE2C1BB7BF}" type="presOf" srcId="{7400CAC8-F87B-4D57-B6B7-E905C9967C1D}" destId="{AD23ECE8-F544-468D-BB09-71F9BD8884A3}" srcOrd="0" destOrd="0" presId="urn:microsoft.com/office/officeart/2005/8/layout/StepDownProcess"/>
    <dgm:cxn modelId="{A6B58EE5-1C79-4756-A961-B9F47A3862D9}" type="presOf" srcId="{04B5C27D-2DD8-4458-A7D5-84504B04A3CD}" destId="{B3E42E22-CADF-47AF-A55A-4A5ADD90ACB0}" srcOrd="0" destOrd="1" presId="urn:microsoft.com/office/officeart/2005/8/layout/StepDownProcess"/>
    <dgm:cxn modelId="{6D0C5F0C-0D25-4561-AB35-BBF0E45082B5}" srcId="{7400CAC8-F87B-4D57-B6B7-E905C9967C1D}" destId="{2F29F9E2-05A5-46F2-A986-176582073736}" srcOrd="3" destOrd="0" parTransId="{A123ABF4-C973-4D65-8EB2-E03A45BA583A}" sibTransId="{1EF9AF36-0F0D-4DA6-98AB-29FEF447254F}"/>
    <dgm:cxn modelId="{EF4516A4-3826-41DD-B841-469177C38D0A}" type="presOf" srcId="{2F29F9E2-05A5-46F2-A986-176582073736}" destId="{548AA88D-B234-4F0C-8FEC-7E6F3D5F9061}" srcOrd="0" destOrd="3" presId="urn:microsoft.com/office/officeart/2005/8/layout/StepDownProcess"/>
    <dgm:cxn modelId="{2EC2A24D-9E00-4CA4-873D-0407E0897F7F}" type="presOf" srcId="{9B2DEE30-C84C-42AA-8665-CA38AC1F7A9B}" destId="{548AA88D-B234-4F0C-8FEC-7E6F3D5F9061}" srcOrd="0" destOrd="0" presId="urn:microsoft.com/office/officeart/2005/8/layout/StepDownProcess"/>
    <dgm:cxn modelId="{3511DFEA-5101-4012-A04A-300D900AB529}" srcId="{CAF4DFB1-5717-4BB7-9BBC-57F43757E30C}" destId="{FCB4B58B-A137-4F3C-BE10-DB1A426353F3}" srcOrd="0" destOrd="0" parTransId="{A8520480-8D11-491A-AFBD-E5B32C65CFED}" sibTransId="{58CAAFD9-C1D2-49FE-98BC-40F81C01FB08}"/>
    <dgm:cxn modelId="{9D377D4B-C438-4B60-8FD2-E18705884A7E}" type="presOf" srcId="{DF39F391-C2CA-4592-8941-B5868AE8DE4C}" destId="{B3E42E22-CADF-47AF-A55A-4A5ADD90ACB0}" srcOrd="0" destOrd="2" presId="urn:microsoft.com/office/officeart/2005/8/layout/StepDownProcess"/>
    <dgm:cxn modelId="{437912EE-6292-4B70-8AE7-7A1693CD021E}" type="presParOf" srcId="{296F037A-53F2-4F65-A5DF-8A7423825A04}" destId="{BFA3DF1C-B493-4DD1-BAE1-5BC7A5659869}" srcOrd="0" destOrd="0" presId="urn:microsoft.com/office/officeart/2005/8/layout/StepDownProcess"/>
    <dgm:cxn modelId="{B8058257-693D-4B60-A607-CED4F1C00255}" type="presParOf" srcId="{BFA3DF1C-B493-4DD1-BAE1-5BC7A5659869}" destId="{7F90462E-82A1-4EB2-9434-58837AC66DCC}" srcOrd="0" destOrd="0" presId="urn:microsoft.com/office/officeart/2005/8/layout/StepDownProcess"/>
    <dgm:cxn modelId="{257FEEEE-7689-4717-A602-249709361554}" type="presParOf" srcId="{BFA3DF1C-B493-4DD1-BAE1-5BC7A5659869}" destId="{713D7A53-F6B6-41F3-8910-0E2041521F34}" srcOrd="1" destOrd="0" presId="urn:microsoft.com/office/officeart/2005/8/layout/StepDownProcess"/>
    <dgm:cxn modelId="{488661D9-ACB3-42F5-93F4-7B71E1536750}" type="presParOf" srcId="{BFA3DF1C-B493-4DD1-BAE1-5BC7A5659869}" destId="{B3E42E22-CADF-47AF-A55A-4A5ADD90ACB0}" srcOrd="2" destOrd="0" presId="urn:microsoft.com/office/officeart/2005/8/layout/StepDownProcess"/>
    <dgm:cxn modelId="{12EA01FE-6BC5-44F3-BD22-D41581A8591B}" type="presParOf" srcId="{296F037A-53F2-4F65-A5DF-8A7423825A04}" destId="{09DD8B4D-3220-4928-B6CF-12F74E8073E7}" srcOrd="1" destOrd="0" presId="urn:microsoft.com/office/officeart/2005/8/layout/StepDownProcess"/>
    <dgm:cxn modelId="{F9F24A6A-1F35-4009-B13B-D51C3167FBC6}" type="presParOf" srcId="{296F037A-53F2-4F65-A5DF-8A7423825A04}" destId="{23BA3FBA-4E1A-47FE-9AC9-28398C0DB9A4}" srcOrd="2" destOrd="0" presId="urn:microsoft.com/office/officeart/2005/8/layout/StepDownProcess"/>
    <dgm:cxn modelId="{D57EB9F0-B003-4819-A5B3-F8CCA54CF8CE}" type="presParOf" srcId="{23BA3FBA-4E1A-47FE-9AC9-28398C0DB9A4}" destId="{9CC4470B-CAC5-4E8A-AF40-6765D9BE666F}" srcOrd="0" destOrd="0" presId="urn:microsoft.com/office/officeart/2005/8/layout/StepDownProcess"/>
    <dgm:cxn modelId="{0940EE74-71EF-4824-BAEE-BC2D7EDA6473}" type="presParOf" srcId="{23BA3FBA-4E1A-47FE-9AC9-28398C0DB9A4}" destId="{DABFE20C-9FEC-42C2-98CB-0C612C000AD8}" srcOrd="1" destOrd="0" presId="urn:microsoft.com/office/officeart/2005/8/layout/StepDownProcess"/>
    <dgm:cxn modelId="{80F5A70D-771A-49D6-8610-EC6BDF722C02}" type="presParOf" srcId="{23BA3FBA-4E1A-47FE-9AC9-28398C0DB9A4}" destId="{4DD26671-1F64-4052-9DDE-FA6185F32317}" srcOrd="2" destOrd="0" presId="urn:microsoft.com/office/officeart/2005/8/layout/StepDownProcess"/>
    <dgm:cxn modelId="{378CD2B9-FA14-4C84-856A-61913439395A}" type="presParOf" srcId="{296F037A-53F2-4F65-A5DF-8A7423825A04}" destId="{3CC700D2-B5C1-4772-B577-DCA1A7C6E425}" srcOrd="3" destOrd="0" presId="urn:microsoft.com/office/officeart/2005/8/layout/StepDownProcess"/>
    <dgm:cxn modelId="{A0DE062F-D9DF-402E-BC82-BB6E0C9ECAED}" type="presParOf" srcId="{296F037A-53F2-4F65-A5DF-8A7423825A04}" destId="{F93A6F7A-436F-4877-BBB1-C8F3A97F1150}" srcOrd="4" destOrd="0" presId="urn:microsoft.com/office/officeart/2005/8/layout/StepDownProcess"/>
    <dgm:cxn modelId="{6D5F98E7-BA5C-4735-AFA4-D320C7F91ADA}" type="presParOf" srcId="{F93A6F7A-436F-4877-BBB1-C8F3A97F1150}" destId="{AD23ECE8-F544-468D-BB09-71F9BD8884A3}" srcOrd="0" destOrd="0" presId="urn:microsoft.com/office/officeart/2005/8/layout/StepDownProcess"/>
    <dgm:cxn modelId="{C700A762-416C-43D8-8744-8F2F63F50418}" type="presParOf" srcId="{F93A6F7A-436F-4877-BBB1-C8F3A97F1150}" destId="{548AA88D-B234-4F0C-8FEC-7E6F3D5F906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9D198-6D60-4323-8BD5-A7D910B7A83A}">
      <dsp:nvSpPr>
        <dsp:cNvPr id="0" name=""/>
        <dsp:cNvSpPr/>
      </dsp:nvSpPr>
      <dsp:spPr>
        <a:xfrm>
          <a:off x="0" y="1732718"/>
          <a:ext cx="11235559" cy="231029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D781E-2457-4C04-A892-52ABCE308C22}">
      <dsp:nvSpPr>
        <dsp:cNvPr id="0" name=""/>
        <dsp:cNvSpPr/>
      </dsp:nvSpPr>
      <dsp:spPr>
        <a:xfrm>
          <a:off x="4443" y="0"/>
          <a:ext cx="1942906" cy="231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>
            <a:cs typeface="+mj-cs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>
              <a:cs typeface="+mj-cs"/>
            </a:rPr>
            <a:t>1.11</a:t>
          </a:r>
          <a:r>
            <a:rPr lang="en-US" sz="2000" kern="1200" dirty="0">
              <a:cs typeface="+mj-cs"/>
            </a:rPr>
            <a:t>.16</a:t>
          </a:r>
          <a:endParaRPr lang="he-IL" sz="2000" kern="1200" dirty="0">
            <a:cs typeface="+mj-cs"/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>
              <a:cs typeface="+mj-cs"/>
            </a:rPr>
            <a:t>פרסום התרגיל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>
              <a:cs typeface="+mj-cs"/>
            </a:rPr>
            <a:t>וטופס הדיווח</a:t>
          </a:r>
          <a:endParaRPr lang="en-US" sz="2000" kern="1200" dirty="0">
            <a:cs typeface="+mj-cs"/>
          </a:endParaRPr>
        </a:p>
      </dsp:txBody>
      <dsp:txXfrm>
        <a:off x="4443" y="0"/>
        <a:ext cx="1942906" cy="2310291"/>
      </dsp:txXfrm>
    </dsp:sp>
    <dsp:sp modelId="{51F0926B-B524-4C0F-9C2E-C7ED67EA3BBD}">
      <dsp:nvSpPr>
        <dsp:cNvPr id="0" name=""/>
        <dsp:cNvSpPr/>
      </dsp:nvSpPr>
      <dsp:spPr>
        <a:xfrm>
          <a:off x="594086" y="2539038"/>
          <a:ext cx="577572" cy="577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BDF6B-4C47-406C-8D60-37AB51A5F973}">
      <dsp:nvSpPr>
        <dsp:cNvPr id="0" name=""/>
        <dsp:cNvSpPr/>
      </dsp:nvSpPr>
      <dsp:spPr>
        <a:xfrm>
          <a:off x="2276245" y="3449865"/>
          <a:ext cx="1942906" cy="231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22.11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הגשת התרגיל</a:t>
          </a:r>
          <a:endParaRPr lang="en-US" sz="2000" kern="1200" dirty="0"/>
        </a:p>
      </dsp:txBody>
      <dsp:txXfrm>
        <a:off x="2276245" y="3449865"/>
        <a:ext cx="1942906" cy="2310291"/>
      </dsp:txXfrm>
    </dsp:sp>
    <dsp:sp modelId="{C36704EA-00EA-45C9-BC7A-0BC82F705687}">
      <dsp:nvSpPr>
        <dsp:cNvPr id="0" name=""/>
        <dsp:cNvSpPr/>
      </dsp:nvSpPr>
      <dsp:spPr>
        <a:xfrm>
          <a:off x="2969420" y="2539038"/>
          <a:ext cx="577572" cy="577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78071-5768-4C55-9552-58F07731E5E8}">
      <dsp:nvSpPr>
        <dsp:cNvPr id="0" name=""/>
        <dsp:cNvSpPr/>
      </dsp:nvSpPr>
      <dsp:spPr>
        <a:xfrm>
          <a:off x="2963102" y="0"/>
          <a:ext cx="1942906" cy="231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23.11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הגשת הדיווח</a:t>
          </a:r>
          <a:endParaRPr lang="en-US" sz="2000" kern="1200" dirty="0"/>
        </a:p>
      </dsp:txBody>
      <dsp:txXfrm>
        <a:off x="2963102" y="0"/>
        <a:ext cx="1942906" cy="2310291"/>
      </dsp:txXfrm>
    </dsp:sp>
    <dsp:sp modelId="{9FD05680-6618-43CB-9C0F-A322EB26BF20}">
      <dsp:nvSpPr>
        <dsp:cNvPr id="0" name=""/>
        <dsp:cNvSpPr/>
      </dsp:nvSpPr>
      <dsp:spPr>
        <a:xfrm>
          <a:off x="3752442" y="2539038"/>
          <a:ext cx="577572" cy="577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0B173-8696-4774-AF8E-1CB9AE222CA4}">
      <dsp:nvSpPr>
        <dsp:cNvPr id="0" name=""/>
        <dsp:cNvSpPr/>
      </dsp:nvSpPr>
      <dsp:spPr>
        <a:xfrm>
          <a:off x="4514940" y="3449865"/>
          <a:ext cx="1942906" cy="231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30.11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מחקר:    </a:t>
          </a:r>
          <a:endParaRPr lang="en-US" sz="20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 </a:t>
          </a:r>
          <a:r>
            <a:rPr lang="he-IL" sz="1600" kern="1200" dirty="0"/>
            <a:t>בדיקת התרגילים בדיקת הדיווחים השוואה ביניהם</a:t>
          </a:r>
          <a:endParaRPr lang="en-US" sz="1600" kern="1200" dirty="0"/>
        </a:p>
      </dsp:txBody>
      <dsp:txXfrm>
        <a:off x="4514940" y="3449865"/>
        <a:ext cx="1942906" cy="2310291"/>
      </dsp:txXfrm>
    </dsp:sp>
    <dsp:sp modelId="{46386EAF-2660-4DF0-9FD6-F323EB8D8FE1}">
      <dsp:nvSpPr>
        <dsp:cNvPr id="0" name=""/>
        <dsp:cNvSpPr/>
      </dsp:nvSpPr>
      <dsp:spPr>
        <a:xfrm>
          <a:off x="5213876" y="2539038"/>
          <a:ext cx="577572" cy="577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BDE75-C7E5-47B1-BC83-D98E14CCC38F}">
      <dsp:nvSpPr>
        <dsp:cNvPr id="0" name=""/>
        <dsp:cNvSpPr/>
      </dsp:nvSpPr>
      <dsp:spPr>
        <a:xfrm>
          <a:off x="6304319" y="10511"/>
          <a:ext cx="1942906" cy="2310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20.12 </a:t>
          </a:r>
          <a:endParaRPr lang="en-US" sz="20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העברת שאלון 1 לסטודנטים</a:t>
          </a:r>
          <a:endParaRPr lang="en-US" sz="2000" kern="1200" dirty="0"/>
        </a:p>
      </dsp:txBody>
      <dsp:txXfrm>
        <a:off x="6304319" y="10511"/>
        <a:ext cx="1942906" cy="2310291"/>
      </dsp:txXfrm>
    </dsp:sp>
    <dsp:sp modelId="{3F9053CC-839F-42B7-9368-54AFF1159923}">
      <dsp:nvSpPr>
        <dsp:cNvPr id="0" name=""/>
        <dsp:cNvSpPr/>
      </dsp:nvSpPr>
      <dsp:spPr>
        <a:xfrm>
          <a:off x="6889780" y="2539038"/>
          <a:ext cx="577572" cy="57757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0462E-82A1-4EB2-9434-58837AC66DCC}">
      <dsp:nvSpPr>
        <dsp:cNvPr id="0" name=""/>
        <dsp:cNvSpPr/>
      </dsp:nvSpPr>
      <dsp:spPr>
        <a:xfrm rot="5400000">
          <a:off x="347330" y="1661820"/>
          <a:ext cx="1302385" cy="14827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D7A53-F6B6-41F3-8910-0E2041521F34}">
      <dsp:nvSpPr>
        <dsp:cNvPr id="0" name=""/>
        <dsp:cNvSpPr/>
      </dsp:nvSpPr>
      <dsp:spPr>
        <a:xfrm>
          <a:off x="2277" y="218100"/>
          <a:ext cx="2192449" cy="15346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/>
            <a:t>תפריט ראשי</a:t>
          </a:r>
          <a:endParaRPr lang="en-US" sz="3200" kern="1200" dirty="0"/>
        </a:p>
      </dsp:txBody>
      <dsp:txXfrm>
        <a:off x="77206" y="293029"/>
        <a:ext cx="2042591" cy="1384785"/>
      </dsp:txXfrm>
    </dsp:sp>
    <dsp:sp modelId="{B3E42E22-CADF-47AF-A55A-4A5ADD90ACB0}">
      <dsp:nvSpPr>
        <dsp:cNvPr id="0" name=""/>
        <dsp:cNvSpPr/>
      </dsp:nvSpPr>
      <dsp:spPr>
        <a:xfrm>
          <a:off x="2225486" y="409364"/>
          <a:ext cx="2240606" cy="124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יצירת משחק חדש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חידוש משחק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משימה חדשה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יציאה מהתכנית</a:t>
          </a:r>
          <a:endParaRPr lang="en-US" sz="1800" kern="1200" dirty="0"/>
        </a:p>
      </dsp:txBody>
      <dsp:txXfrm>
        <a:off x="2225486" y="409364"/>
        <a:ext cx="2240606" cy="1240366"/>
      </dsp:txXfrm>
    </dsp:sp>
    <dsp:sp modelId="{9CC4470B-CAC5-4E8A-AF40-6765D9BE666F}">
      <dsp:nvSpPr>
        <dsp:cNvPr id="0" name=""/>
        <dsp:cNvSpPr/>
      </dsp:nvSpPr>
      <dsp:spPr>
        <a:xfrm rot="5400000">
          <a:off x="2320150" y="3385731"/>
          <a:ext cx="1302385" cy="14827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FE20C-9FEC-42C2-98CB-0C612C000AD8}">
      <dsp:nvSpPr>
        <dsp:cNvPr id="0" name=""/>
        <dsp:cNvSpPr/>
      </dsp:nvSpPr>
      <dsp:spPr>
        <a:xfrm>
          <a:off x="1430339" y="1953122"/>
          <a:ext cx="2192449" cy="15346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/>
            <a:t>משחק</a:t>
          </a:r>
          <a:endParaRPr lang="en-US" sz="3200" kern="1200" dirty="0"/>
        </a:p>
      </dsp:txBody>
      <dsp:txXfrm>
        <a:off x="1505268" y="2028051"/>
        <a:ext cx="2042591" cy="1384785"/>
      </dsp:txXfrm>
    </dsp:sp>
    <dsp:sp modelId="{4DD26671-1F64-4052-9DDE-FA6185F32317}">
      <dsp:nvSpPr>
        <dsp:cNvPr id="0" name=""/>
        <dsp:cNvSpPr/>
      </dsp:nvSpPr>
      <dsp:spPr>
        <a:xfrm>
          <a:off x="4138996" y="1992804"/>
          <a:ext cx="2713574" cy="124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3ECE8-F544-468D-BB09-71F9BD8884A3}">
      <dsp:nvSpPr>
        <dsp:cNvPr id="0" name=""/>
        <dsp:cNvSpPr/>
      </dsp:nvSpPr>
      <dsp:spPr>
        <a:xfrm>
          <a:off x="3421905" y="3665922"/>
          <a:ext cx="2192449" cy="15346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/>
            <a:t>משימה</a:t>
          </a:r>
          <a:endParaRPr lang="en-US" sz="3200" kern="1200" dirty="0"/>
        </a:p>
      </dsp:txBody>
      <dsp:txXfrm>
        <a:off x="3496834" y="3740851"/>
        <a:ext cx="2042591" cy="1384785"/>
      </dsp:txXfrm>
    </dsp:sp>
    <dsp:sp modelId="{548AA88D-B234-4F0C-8FEC-7E6F3D5F9061}">
      <dsp:nvSpPr>
        <dsp:cNvPr id="0" name=""/>
        <dsp:cNvSpPr/>
      </dsp:nvSpPr>
      <dsp:spPr>
        <a:xfrm>
          <a:off x="5667790" y="3716715"/>
          <a:ext cx="2376130" cy="124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חזור למשימה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התחל משימה מחדש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/>
            <a:t>התחל משחק חדש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>
              <a:solidFill>
                <a:srgbClr val="C00000"/>
              </a:solidFill>
            </a:rPr>
            <a:t>חזרה לתפריט ראשי</a:t>
          </a:r>
          <a:endParaRPr lang="en-US" sz="1800" kern="1200" dirty="0">
            <a:solidFill>
              <a:srgbClr val="C00000"/>
            </a:solidFill>
          </a:endParaRPr>
        </a:p>
      </dsp:txBody>
      <dsp:txXfrm>
        <a:off x="5667790" y="3716715"/>
        <a:ext cx="2376130" cy="124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2907B06-0184-4484-9044-11ECCA62E1D8}" type="datetimeFigureOut">
              <a:rPr lang="he-IL" smtClean="0"/>
              <a:t>כ"ח/כסלו/תשע"ח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0031369-EE91-47B6-AA1C-AFFC621FCA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356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44869" y="6118139"/>
            <a:ext cx="779767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Effect of Reporting Known Issues / Iris Gaber &amp; Amir </a:t>
            </a:r>
            <a:r>
              <a:rPr lang="en-US" dirty="0" err="1" smtClean="0"/>
              <a:t>Kirsh</a:t>
            </a:r>
            <a:r>
              <a:rPr lang="en-US" dirty="0" smtClean="0"/>
              <a:t>         19/12/2017 	</a:t>
            </a:r>
            <a:r>
              <a:rPr lang="he-IL" dirty="0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44869" y="6130437"/>
            <a:ext cx="779767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44869" y="6135708"/>
            <a:ext cx="779767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44869" y="6135708"/>
            <a:ext cx="779767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  <a:alpha val="3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IGCSE/Lecture/KnownIssues_ID1_ID2_Empty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SIGCSE/Lecture/Targil1.ex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IGCSE/Lecture/KnownIssues_204574966_204729461_TomerGalmidiAdiMarsiano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IGCSE-members@LISTSERV.ACM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7475" y="493986"/>
            <a:ext cx="8915399" cy="3841961"/>
          </a:xfrm>
        </p:spPr>
        <p:txBody>
          <a:bodyPr>
            <a:normAutofit/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475" y="2961073"/>
            <a:ext cx="9129822" cy="2567368"/>
          </a:xfrm>
        </p:spPr>
        <p:txBody>
          <a:bodyPr>
            <a:noAutofit/>
          </a:bodyPr>
          <a:lstStyle/>
          <a:p>
            <a:pPr algn="r" rtl="1"/>
            <a:r>
              <a:rPr lang="he-IL" sz="3200" dirty="0" smtClean="0"/>
              <a:t>איריס גבר</a:t>
            </a:r>
          </a:p>
          <a:p>
            <a:pPr algn="r" rtl="1"/>
            <a:r>
              <a:rPr lang="he-IL" sz="3200" dirty="0" smtClean="0"/>
              <a:t>אמיר </a:t>
            </a:r>
            <a:r>
              <a:rPr lang="he-IL" sz="3200" dirty="0" err="1" smtClean="0"/>
              <a:t>קירש</a:t>
            </a:r>
            <a:endParaRPr lang="he-IL" sz="3200" dirty="0" smtClean="0"/>
          </a:p>
          <a:p>
            <a:pPr algn="r" rtl="1"/>
            <a:r>
              <a:rPr lang="he-IL" sz="3200" dirty="0" smtClean="0"/>
              <a:t>המכללה האקדמית של ת"א-יפו</a:t>
            </a:r>
          </a:p>
          <a:p>
            <a:pPr algn="r" rtl="1"/>
            <a:endParaRPr lang="en-US" sz="3200" dirty="0" smtClean="0"/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460939" y="1173532"/>
            <a:ext cx="87719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4000" dirty="0"/>
              <a:t>דיווחי סטודנטים על פגמים בתרגיליהם והשפעת הדיווחים על איכות התרגילים</a:t>
            </a:r>
            <a:endParaRPr lang="en-US" sz="4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טופס ההגשה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dirty="0">
                <a:hlinkClick r:id="rId2" action="ppaction://hlinkfile"/>
              </a:rPr>
              <a:t>SIGCSE\Lecture\KnownIssues_ID1_ID2_Empty.xlsx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2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דוגמה לתרגיל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 action="ppaction://hlinkfile"/>
              </a:rPr>
              <a:t>SIGCSE\Lecture\Targil1.exe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דוגמה לטופס מלא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dirty="0">
                <a:hlinkClick r:id="rId2" action="ppaction://hlinkfile"/>
              </a:rPr>
              <a:t>SIGCSE\Lecture\KnownIssues_204574966_204729461_TomerGalmidiAdiMarsiano.xlsx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2077327"/>
              </p:ext>
            </p:extLst>
          </p:nvPr>
        </p:nvGraphicFramePr>
        <p:xfrm>
          <a:off x="798785" y="709155"/>
          <a:ext cx="11235559" cy="5775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671144" y="2921876"/>
            <a:ext cx="10511" cy="420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77349" y="2921876"/>
            <a:ext cx="10511" cy="420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5185" y="3825766"/>
            <a:ext cx="10511" cy="420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29502" y="2921876"/>
            <a:ext cx="10511" cy="420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46482" y="3825766"/>
            <a:ext cx="10511" cy="420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35572" y="610417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9915" y="6104277"/>
            <a:ext cx="7619999" cy="365125"/>
          </a:xfrm>
        </p:spPr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0125455" y="3248194"/>
            <a:ext cx="577572" cy="577572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10402219" y="3815256"/>
            <a:ext cx="10511" cy="4204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12772" y="4246180"/>
            <a:ext cx="18708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2000" dirty="0" smtClean="0"/>
              <a:t>2.2.17</a:t>
            </a:r>
            <a:endParaRPr lang="en-US" sz="2000" dirty="0"/>
          </a:p>
          <a:p>
            <a:pPr lvl="0" algn="r" rtl="1"/>
            <a:r>
              <a:rPr lang="he-IL" sz="2000" dirty="0"/>
              <a:t>העברת שאלון </a:t>
            </a:r>
            <a:r>
              <a:rPr lang="he-IL" sz="2000" dirty="0" smtClean="0"/>
              <a:t>2 </a:t>
            </a:r>
            <a:r>
              <a:rPr lang="he-IL" sz="2000" dirty="0"/>
              <a:t>לסטודנטים</a:t>
            </a:r>
            <a:endParaRPr lang="en-US" sz="2000" dirty="0"/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ממצאים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dirty="0">
                <a:solidFill>
                  <a:srgbClr val="7030A0"/>
                </a:solidFill>
              </a:rPr>
              <a:t>61%</a:t>
            </a:r>
            <a:r>
              <a:rPr lang="he-IL" sz="3200" dirty="0"/>
              <a:t> בעיות "מפרט" דווחו</a:t>
            </a:r>
          </a:p>
          <a:p>
            <a:pPr algn="r" rtl="1"/>
            <a:r>
              <a:rPr lang="he-IL" sz="3200" dirty="0">
                <a:solidFill>
                  <a:srgbClr val="7030A0"/>
                </a:solidFill>
              </a:rPr>
              <a:t>59%</a:t>
            </a:r>
            <a:r>
              <a:rPr lang="he-IL" sz="3200" dirty="0"/>
              <a:t> מהבאגים דווחו</a:t>
            </a:r>
          </a:p>
          <a:p>
            <a:pPr algn="r" rtl="1"/>
            <a:r>
              <a:rPr lang="he-IL" sz="3200" dirty="0">
                <a:solidFill>
                  <a:srgbClr val="C00000"/>
                </a:solidFill>
              </a:rPr>
              <a:t>27%</a:t>
            </a:r>
            <a:r>
              <a:rPr lang="he-IL" sz="3200" dirty="0"/>
              <a:t> מבעיות הקוד דווחו</a:t>
            </a:r>
          </a:p>
          <a:p>
            <a:pPr marL="0" indent="0" algn="r" rtl="1">
              <a:buNone/>
            </a:pPr>
            <a:endParaRPr lang="he-IL" sz="3200" dirty="0"/>
          </a:p>
          <a:p>
            <a:pPr algn="r" rtl="1"/>
            <a:r>
              <a:rPr lang="he-IL" sz="3200" dirty="0"/>
              <a:t>נמצאו פחות באגים ביחס לשנה קודמת</a:t>
            </a:r>
          </a:p>
          <a:p>
            <a:pPr algn="r" rtl="1"/>
            <a:r>
              <a:rPr lang="he-IL" sz="3200" dirty="0"/>
              <a:t>רוב הסטודנטים העידו שהדיווחים מועילים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028700" y="857369"/>
            <a:ext cx="11029950" cy="68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028700" y="1447383"/>
            <a:ext cx="11029950" cy="8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028700" y="2051804"/>
            <a:ext cx="11029950" cy="95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58240" y="6210300"/>
            <a:ext cx="1090041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58240" y="6652260"/>
            <a:ext cx="10900410" cy="60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71700" y="983873"/>
            <a:ext cx="988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סיווג				       	לא מדווחות					מדווחות			</a:t>
            </a:r>
            <a:r>
              <a:rPr lang="en-US" dirty="0"/>
              <a:t>  </a:t>
            </a:r>
            <a:r>
              <a:rPr lang="he-IL" dirty="0"/>
              <a:t>		</a:t>
            </a:r>
            <a:r>
              <a:rPr lang="en-US" dirty="0"/>
              <a:t>non-issue </a:t>
            </a:r>
            <a:r>
              <a:rPr lang="he-IL" dirty="0"/>
              <a:t>		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71700" y="1490841"/>
            <a:ext cx="98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    				עבודות  שכיחות  נקודות             עבודות  שכיחות  נקודות		         שכיחות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71700" y="2239149"/>
            <a:ext cx="988695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rgbClr val="C00000"/>
                </a:solidFill>
              </a:rPr>
              <a:t>מפרט</a:t>
            </a:r>
          </a:p>
          <a:p>
            <a:pPr algn="r" rtl="1"/>
            <a:r>
              <a:rPr lang="he-IL" sz="1600" dirty="0"/>
              <a:t> הדרישות לא הובנו         1             1            8                       4            4               7                                 1</a:t>
            </a:r>
            <a:endParaRPr lang="en-US" sz="1600" dirty="0"/>
          </a:p>
          <a:p>
            <a:pPr algn="r" rtl="1"/>
            <a:r>
              <a:rPr lang="he-IL" sz="1600" dirty="0"/>
              <a:t> מימוש חסר                   10          13          27                      9            12             15                               9</a:t>
            </a:r>
            <a:endParaRPr lang="en-US" sz="1600" dirty="0"/>
          </a:p>
          <a:p>
            <a:pPr algn="r" rtl="1"/>
            <a:r>
              <a:rPr lang="he-IL" sz="1600" dirty="0"/>
              <a:t> מימוש משופר                0             0            0                       6            6               0           </a:t>
            </a:r>
            <a:r>
              <a:rPr lang="en-US" sz="1600" dirty="0"/>
              <a:t> </a:t>
            </a:r>
            <a:r>
              <a:rPr lang="he-IL" sz="1600" dirty="0"/>
              <a:t>                     0</a:t>
            </a:r>
            <a:endParaRPr lang="en-US" sz="1600" dirty="0"/>
          </a:p>
          <a:p>
            <a:pPr algn="r" rtl="1"/>
            <a:endParaRPr lang="he-IL" sz="1600" dirty="0"/>
          </a:p>
          <a:p>
            <a:pPr algn="r" rtl="1"/>
            <a:r>
              <a:rPr lang="he-IL" sz="1600" dirty="0">
                <a:solidFill>
                  <a:srgbClr val="C00000"/>
                </a:solidFill>
              </a:rPr>
              <a:t>קוד</a:t>
            </a:r>
          </a:p>
          <a:p>
            <a:pPr algn="r" rtl="1"/>
            <a:r>
              <a:rPr lang="he-IL" sz="1600" dirty="0"/>
              <a:t> שגיאות פרוצדורליות       52          82          70                      24          40             36                              5 </a:t>
            </a:r>
            <a:endParaRPr lang="en-US" sz="1600" dirty="0"/>
          </a:p>
          <a:p>
            <a:pPr algn="r" rtl="1"/>
            <a:r>
              <a:rPr lang="he-IL" sz="1600" dirty="0"/>
              <a:t> תכנות מכוון עצמים        24          25          63                      9            10             23                              6</a:t>
            </a:r>
            <a:endParaRPr lang="en-US" sz="1600" dirty="0"/>
          </a:p>
          <a:p>
            <a:pPr algn="r" rtl="1"/>
            <a:r>
              <a:rPr lang="he-IL" sz="1600" dirty="0"/>
              <a:t> תכנון                            32          43          76                      6            7               11                              0</a:t>
            </a:r>
          </a:p>
          <a:p>
            <a:pPr algn="r" rtl="1"/>
            <a:endParaRPr lang="en-US" sz="1600" dirty="0"/>
          </a:p>
          <a:p>
            <a:pPr algn="r" rtl="1"/>
            <a:r>
              <a:rPr lang="he-IL" sz="1600" dirty="0">
                <a:solidFill>
                  <a:srgbClr val="C00000"/>
                </a:solidFill>
              </a:rPr>
              <a:t>באגים</a:t>
            </a:r>
          </a:p>
          <a:p>
            <a:pPr algn="r" rtl="1"/>
            <a:r>
              <a:rPr lang="he-IL" sz="1600" dirty="0"/>
              <a:t> זליגת זיכרון                   12          14          75                      4            4              23          </a:t>
            </a:r>
            <a:r>
              <a:rPr lang="en-US" sz="1600" dirty="0"/>
              <a:t> </a:t>
            </a:r>
            <a:r>
              <a:rPr lang="he-IL" sz="1600" dirty="0"/>
              <a:t>                    0  </a:t>
            </a:r>
            <a:endParaRPr lang="en-US" sz="1600" dirty="0"/>
          </a:p>
          <a:p>
            <a:pPr algn="r" rtl="1"/>
            <a:r>
              <a:rPr lang="he-IL" sz="1600" dirty="0"/>
              <a:t> גישה אסורה לזיכרון       0            0            0                        3            4              17                               0</a:t>
            </a:r>
            <a:endParaRPr lang="en-US" sz="1600" dirty="0"/>
          </a:p>
          <a:p>
            <a:pPr algn="r" rtl="1"/>
            <a:r>
              <a:rPr lang="he-IL" sz="1600" dirty="0"/>
              <a:t> באג פוטנציאלי              8            8            3                        0            0               0                                0</a:t>
            </a:r>
            <a:endParaRPr lang="en-US" sz="1600" dirty="0"/>
          </a:p>
          <a:p>
            <a:pPr algn="r" rtl="1"/>
            <a:r>
              <a:rPr lang="he-IL" sz="1600" dirty="0"/>
              <a:t> אחרים                         11          22          45                      28           54            114                             1</a:t>
            </a:r>
            <a:endParaRPr lang="en-US" sz="1600" dirty="0"/>
          </a:p>
          <a:p>
            <a:pPr algn="r" rtl="1"/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4918841" y="921493"/>
            <a:ext cx="2367127" cy="51297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59220" y="921494"/>
            <a:ext cx="2280744" cy="515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51228" y="904058"/>
            <a:ext cx="2280744" cy="515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59220" y="3052368"/>
            <a:ext cx="9899430" cy="25224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1700" y="3767670"/>
            <a:ext cx="9886950" cy="51852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71700" y="4965132"/>
            <a:ext cx="9899430" cy="25224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944" y="177212"/>
            <a:ext cx="8911687" cy="1280890"/>
          </a:xfrm>
        </p:spPr>
        <p:txBody>
          <a:bodyPr/>
          <a:lstStyle/>
          <a:p>
            <a:pPr algn="r" rtl="1"/>
            <a:r>
              <a:rPr lang="he-IL" dirty="0"/>
              <a:t>השוואה בין ציוני תרגילים:</a:t>
            </a:r>
            <a:br>
              <a:rPr lang="he-IL" dirty="0"/>
            </a:br>
            <a:r>
              <a:rPr lang="he-IL" sz="3200" dirty="0"/>
              <a:t>בלי דיווחים (2016</a:t>
            </a:r>
            <a:r>
              <a:rPr lang="en-US" sz="3200" dirty="0"/>
              <a:t> </a:t>
            </a:r>
            <a:r>
              <a:rPr lang="he-IL" sz="3200" dirty="0"/>
              <a:t>א') ועם דיווחים (2017 א')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24314" y="1917930"/>
            <a:ext cx="9520518" cy="19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724314" y="2622123"/>
            <a:ext cx="9520518" cy="9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24314" y="6151126"/>
            <a:ext cx="9520518" cy="55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82902" y="2148384"/>
            <a:ext cx="519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/>
              <a:t>2016א                                          2017א      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03608" y="3103126"/>
            <a:ext cx="93412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/>
              <a:t>ציון ממוצע						</a:t>
            </a:r>
            <a:r>
              <a:rPr lang="en-US" sz="2400" dirty="0"/>
              <a:t>86.8</a:t>
            </a:r>
            <a:r>
              <a:rPr lang="he-IL" sz="2400" dirty="0"/>
              <a:t>							</a:t>
            </a:r>
            <a:r>
              <a:rPr lang="en-US" sz="2400" dirty="0"/>
              <a:t>90.6</a:t>
            </a:r>
          </a:p>
          <a:p>
            <a:pPr algn="r" rtl="1"/>
            <a:r>
              <a:rPr lang="en-US" sz="2000" dirty="0"/>
              <a:t>p-value t-test						0.040</a:t>
            </a:r>
          </a:p>
          <a:p>
            <a:pPr algn="r" rtl="1"/>
            <a:endParaRPr lang="en-US" sz="2000" dirty="0"/>
          </a:p>
          <a:p>
            <a:pPr algn="r" rtl="1"/>
            <a:r>
              <a:rPr lang="he-IL" sz="2400" b="1" dirty="0"/>
              <a:t>ממוצע נקודות שירדו בציון</a:t>
            </a:r>
          </a:p>
          <a:p>
            <a:pPr algn="r" rtl="1"/>
            <a:r>
              <a:rPr lang="he-IL" sz="2400" dirty="0"/>
              <a:t>בעיות קוד							</a:t>
            </a:r>
            <a:r>
              <a:rPr lang="en-US" sz="2400" dirty="0"/>
              <a:t>4.17							4.29</a:t>
            </a:r>
          </a:p>
          <a:p>
            <a:pPr lvl="0" algn="r" rtl="1"/>
            <a:r>
              <a:rPr lang="en-US" sz="2000" dirty="0">
                <a:solidFill>
                  <a:prstClr val="black"/>
                </a:solidFill>
              </a:rPr>
              <a:t>p-value t-test						0.845</a:t>
            </a:r>
          </a:p>
          <a:p>
            <a:pPr lvl="0" algn="r" rtl="1"/>
            <a:endParaRPr lang="en-US" sz="2000" dirty="0">
              <a:solidFill>
                <a:prstClr val="black"/>
              </a:solidFill>
            </a:endParaRPr>
          </a:p>
          <a:p>
            <a:pPr algn="r" rtl="1"/>
            <a:r>
              <a:rPr lang="he-IL" sz="2400" dirty="0"/>
              <a:t>בעיות מפרט ובאגים				</a:t>
            </a:r>
            <a:r>
              <a:rPr lang="en-US" sz="2400" dirty="0"/>
              <a:t>9.05							5.14</a:t>
            </a:r>
          </a:p>
          <a:p>
            <a:pPr lvl="0" algn="r" rtl="1"/>
            <a:r>
              <a:rPr lang="en-US" dirty="0">
                <a:solidFill>
                  <a:prstClr val="black"/>
                </a:solidFill>
              </a:rPr>
              <a:t>p-value t-test						0.018</a:t>
            </a:r>
          </a:p>
          <a:p>
            <a:pPr lvl="0" algn="r" rtl="1"/>
            <a:endParaRPr lang="en-US" sz="20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80626" y="634951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13944" y="6394267"/>
            <a:ext cx="7619999" cy="365125"/>
          </a:xfrm>
        </p:spPr>
        <p:txBody>
          <a:bodyPr/>
          <a:lstStyle/>
          <a:p>
            <a:r>
              <a:rPr lang="en-US" dirty="0" smtClean="0"/>
              <a:t>The Effect of Reporting Known Issues / Iris Gaber &amp; Amir </a:t>
            </a:r>
            <a:r>
              <a:rPr lang="en-US" dirty="0" err="1" smtClean="0"/>
              <a:t>Kirsh</a:t>
            </a:r>
            <a:r>
              <a:rPr lang="en-US" dirty="0" smtClean="0"/>
              <a:t>         19/12/2017  </a:t>
            </a:r>
            <a:r>
              <a:rPr lang="he-IL" dirty="0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הסטודנטים חושבים על הדיווחים?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22632996"/>
              </p:ext>
            </p:extLst>
          </p:nvPr>
        </p:nvGraphicFramePr>
        <p:xfrm>
          <a:off x="8744607" y="2027155"/>
          <a:ext cx="3034699" cy="220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828689" y="1380824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האם דרישת הדיווח עזרה או הפריעה?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94685" y="1316444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האם גרמה לך להיות יותר או פחות ממוקד?</a:t>
            </a:r>
            <a:endParaRPr lang="en-US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410947350"/>
              </p:ext>
            </p:extLst>
          </p:nvPr>
        </p:nvGraphicFramePr>
        <p:xfrm>
          <a:off x="5414580" y="2027155"/>
          <a:ext cx="2640888" cy="220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261956" y="3468414"/>
            <a:ext cx="58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עזר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33794" y="2622507"/>
            <a:ext cx="1408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dirty="0">
                <a:solidFill>
                  <a:schemeClr val="bg1"/>
                </a:solidFill>
              </a:rPr>
              <a:t>לא עזר ולא הפריע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63611" y="2761409"/>
            <a:ext cx="58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יותר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3669" y="3130741"/>
            <a:ext cx="70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אותו דבר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8862" y="2343287"/>
            <a:ext cx="58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dirty="0">
                <a:solidFill>
                  <a:schemeClr val="bg1"/>
                </a:solidFill>
              </a:rPr>
              <a:t>פחות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0055" y="1319746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האם ניהלת את הזמן אחרת?</a:t>
            </a:r>
            <a:endParaRPr lang="en-US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444205314"/>
              </p:ext>
            </p:extLst>
          </p:nvPr>
        </p:nvGraphicFramePr>
        <p:xfrm>
          <a:off x="1575801" y="1905000"/>
          <a:ext cx="3256782" cy="232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373917" y="2792896"/>
            <a:ext cx="58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כן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83881" y="2366665"/>
            <a:ext cx="58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לא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90100" y="4952867"/>
            <a:ext cx="245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האם תמליץ לעבוד בשיטה זו?</a:t>
            </a:r>
            <a:endParaRPr lang="en-US" dirty="0"/>
          </a:p>
        </p:txBody>
      </p:sp>
      <mc:AlternateContent xmlns:mc="http://schemas.openxmlformats.org/markup-compatibility/2006" xmlns:cx="http://schemas.microsoft.com/office/drawing/2014/chartex">
        <mc:Choice Requires="cx">
          <p:graphicFrame>
            <p:nvGraphicFramePr>
              <p:cNvPr id="32" name="Chart 31"/>
              <p:cNvGraphicFramePr/>
              <p:nvPr>
                <p:extLst>
                  <p:ext uri="{D42A27DB-BD31-4B8C-83A1-F6EECF244321}">
                    <p14:modId xmlns:p14="http://schemas.microsoft.com/office/powerpoint/2010/main" val="1388905700"/>
                  </p:ext>
                </p:extLst>
              </p:nvPr>
            </p:nvGraphicFramePr>
            <p:xfrm>
              <a:off x="4349531" y="4405432"/>
              <a:ext cx="3328275" cy="1593907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32" name="Chart 31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49531" y="4405432"/>
                <a:ext cx="3328275" cy="1593907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Box 32"/>
          <p:cNvSpPr txBox="1"/>
          <p:nvPr/>
        </p:nvSpPr>
        <p:spPr>
          <a:xfrm>
            <a:off x="6106823" y="4906700"/>
            <a:ext cx="58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כן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24395" y="4885656"/>
            <a:ext cx="58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לא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עזר...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57186" y="3205779"/>
            <a:ext cx="29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244" y="3687309"/>
            <a:ext cx="2186683" cy="21137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30791" y="4050991"/>
            <a:ext cx="12570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ידענו שאם נדווח על משהו שלא עובד יורידו על זה פחות נקודות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pic>
        <p:nvPicPr>
          <p:cNvPr id="9" name="Picture 8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32" y="3911100"/>
            <a:ext cx="2186683" cy="21137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41753" y="4470849"/>
            <a:ext cx="1554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גרם לבדוק יותר לעומק וככה לתקן טעויות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460" y="3390445"/>
            <a:ext cx="2186683" cy="21137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97346" y="3800710"/>
            <a:ext cx="1263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מכין לכך שגם בתעשייה ייתכנו באגים ויידרשו </a:t>
            </a:r>
            <a:r>
              <a:rPr lang="he-IL" sz="1600" dirty="0" err="1">
                <a:latin typeface="Arial" panose="020B0604020202020204" pitchFamily="34" charset="0"/>
                <a:cs typeface="Arial" panose="020B0604020202020204" pitchFamily="34" charset="0"/>
              </a:rPr>
              <a:t>דדליינים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759" y="1447315"/>
            <a:ext cx="2186683" cy="211379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30791" y="2016780"/>
            <a:ext cx="1570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עושה הרגשה כאילו יותר באים לקראתך בתרגיל.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002" y="651873"/>
            <a:ext cx="2186683" cy="21137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86482" y="1164102"/>
            <a:ext cx="18025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נתן מוטיבציה לבדוק כל באג בתוכנית, כאלה שאולי לא היינו מגלים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53" y="1686916"/>
            <a:ext cx="2186683" cy="211379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87038" y="1997051"/>
            <a:ext cx="1496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כשמצאנו דברים שלא עובדים יכולנו </a:t>
            </a:r>
            <a:r>
              <a:rPr lang="he-IL" sz="1600" dirty="0" err="1">
                <a:latin typeface="Arial" panose="020B0604020202020204" pitchFamily="34" charset="0"/>
                <a:cs typeface="Arial" panose="020B0604020202020204" pitchFamily="34" charset="0"/>
              </a:rPr>
              <a:t>לתעדף</a:t>
            </a:r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 מה לעשות ומה להשאיר כמו שהוא.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636" y="508636"/>
            <a:ext cx="2186683" cy="211379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00193" y="827782"/>
            <a:ext cx="1526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העובדה שנאלצנו להגיש את הקובץ גרמה לנו לשים לב יותר לכל אספקט בפרויקט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49" y="3114872"/>
            <a:ext cx="2186683" cy="211379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805017" y="3635439"/>
            <a:ext cx="1515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זה בסדר להגיש תרגיל לא מושלם. הרגשה </a:t>
            </a:r>
            <a:r>
              <a:rPr lang="he-IL" sz="1600" dirty="0" err="1">
                <a:latin typeface="Arial" panose="020B0604020202020204" pitchFamily="34" charset="0"/>
                <a:cs typeface="Arial" panose="020B0604020202020204" pitchFamily="34" charset="0"/>
              </a:rPr>
              <a:t>אמיתית</a:t>
            </a:r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 של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הפריע...</a:t>
            </a:r>
            <a:endParaRPr lang="en-US" dirty="0"/>
          </a:p>
        </p:txBody>
      </p:sp>
      <p:pic>
        <p:nvPicPr>
          <p:cNvPr id="4" name="Picture 3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137" y="803197"/>
            <a:ext cx="2186683" cy="2113794"/>
          </a:xfrm>
          <a:prstGeom prst="rect">
            <a:avLst/>
          </a:prstGeom>
        </p:spPr>
      </p:pic>
      <p:pic>
        <p:nvPicPr>
          <p:cNvPr id="5" name="Picture 4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54" y="3965688"/>
            <a:ext cx="2186683" cy="2113794"/>
          </a:xfrm>
          <a:prstGeom prst="rect">
            <a:avLst/>
          </a:prstGeom>
        </p:spPr>
      </p:pic>
      <p:pic>
        <p:nvPicPr>
          <p:cNvPr id="6" name="Picture 5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89" y="1244091"/>
            <a:ext cx="2186683" cy="2113794"/>
          </a:xfrm>
          <a:prstGeom prst="rect">
            <a:avLst/>
          </a:prstGeom>
        </p:spPr>
      </p:pic>
      <p:pic>
        <p:nvPicPr>
          <p:cNvPr id="7" name="Picture 6" descr="SMALL IMAGE (PNG) Public Doma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738" y="3621185"/>
            <a:ext cx="2186683" cy="21137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64008" y="1219648"/>
            <a:ext cx="11722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הדיווח לא הביא אותי לידי תובנות מעניינות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0844" y="1660540"/>
            <a:ext cx="1290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זו עוד מטלה שצריך לבצע. גם ככה אנחנו לחוצים בזמן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5214" y="4382140"/>
            <a:ext cx="152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היינו מודעים לבעיות בפרויקט גם ללא הקובץ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3738" y="4119382"/>
            <a:ext cx="1847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קצת מעיק למלא טופס אחרי עבודה ארוכה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עשינו?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86" y="2133600"/>
            <a:ext cx="10401026" cy="4267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800" dirty="0"/>
              <a:t>דרשנו</a:t>
            </a:r>
            <a:r>
              <a:rPr lang="en-US" sz="2800" dirty="0"/>
              <a:t>*</a:t>
            </a:r>
            <a:r>
              <a:rPr lang="he-IL" sz="2800" dirty="0"/>
              <a:t> מסטודנטים לדווח על השגיאות הידועות להם -</a:t>
            </a:r>
            <a:r>
              <a:rPr lang="en-US" sz="2800" dirty="0"/>
              <a:t>known Issues </a:t>
            </a:r>
            <a:r>
              <a:rPr lang="he-IL" sz="2800" dirty="0"/>
              <a:t>בתרגילים מיד לאחר הגשתם:</a:t>
            </a:r>
          </a:p>
          <a:p>
            <a:pPr algn="r" rtl="1"/>
            <a:r>
              <a:rPr lang="he-IL" sz="2800" dirty="0" smtClean="0"/>
              <a:t>באגים</a:t>
            </a:r>
            <a:r>
              <a:rPr lang="en-US" sz="2800" dirty="0" smtClean="0"/>
              <a:t>          </a:t>
            </a:r>
            <a:r>
              <a:rPr lang="he-IL" sz="2800" dirty="0" smtClean="0"/>
              <a:t> </a:t>
            </a:r>
            <a:r>
              <a:rPr lang="he-IL" sz="2800" dirty="0"/>
              <a:t>				  	             </a:t>
            </a:r>
            <a:r>
              <a:rPr lang="en-US" sz="28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ug     </a:t>
            </a:r>
            <a:r>
              <a:rPr lang="he-IL" sz="2800" dirty="0"/>
              <a:t>  </a:t>
            </a:r>
            <a:r>
              <a:rPr lang="en-US" sz="2800" dirty="0"/>
              <a:t>  </a:t>
            </a:r>
            <a:endParaRPr lang="he-IL" sz="2800" dirty="0"/>
          </a:p>
          <a:p>
            <a:pPr algn="r" rtl="1"/>
            <a:r>
              <a:rPr lang="he-IL" sz="2800" dirty="0"/>
              <a:t>דרישות מפרט שלא מומשו במלואן</a:t>
            </a:r>
            <a:r>
              <a:rPr lang="en-US" sz="2800" dirty="0"/>
              <a:t>  </a:t>
            </a:r>
            <a:r>
              <a:rPr lang="he-IL" sz="2800" dirty="0"/>
              <a:t>    </a:t>
            </a:r>
            <a:r>
              <a:rPr lang="en-US" sz="2800" dirty="0">
                <a:solidFill>
                  <a:srgbClr val="FF0000"/>
                </a:solidFill>
              </a:rPr>
              <a:t>F</a:t>
            </a:r>
            <a:r>
              <a:rPr lang="en-US" sz="2800" dirty="0"/>
              <a:t>eature</a:t>
            </a:r>
            <a:endParaRPr lang="he-IL" sz="2800" dirty="0"/>
          </a:p>
          <a:p>
            <a:pPr algn="r" rtl="1"/>
            <a:r>
              <a:rPr lang="he-IL" sz="2800" dirty="0"/>
              <a:t>קוד לא איכותי (</a:t>
            </a:r>
            <a:r>
              <a:rPr lang="en-US" sz="2800" dirty="0"/>
              <a:t>Code Smell</a:t>
            </a:r>
            <a:r>
              <a:rPr lang="he-IL" sz="2800" dirty="0"/>
              <a:t>)   		     </a:t>
            </a: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/>
              <a:t>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  <p:pic>
        <p:nvPicPr>
          <p:cNvPr id="4" name="Picture 3" descr="Something &lt;strong&gt;Smells&lt;/strong&gt; | Symbols &amp; Emotic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025624"/>
            <a:ext cx="1235403" cy="13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כדאי לחייב סטודנטים לדווח על בעיות?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200" dirty="0"/>
              <a:t>בסמסטר העוקב, 2017ב' </a:t>
            </a:r>
            <a:r>
              <a:rPr lang="he-IL" sz="3200" dirty="0">
                <a:solidFill>
                  <a:srgbClr val="FF0000"/>
                </a:solidFill>
              </a:rPr>
              <a:t>המלצנו</a:t>
            </a:r>
            <a:r>
              <a:rPr lang="he-IL" sz="3200" dirty="0"/>
              <a:t> לסטודנטים להגיש דווח על בעיות ידועות באותו פורמט.</a:t>
            </a:r>
          </a:p>
          <a:p>
            <a:pPr marL="0" indent="0" algn="r" rtl="1">
              <a:buNone/>
            </a:pPr>
            <a:r>
              <a:rPr lang="he-IL" sz="3200" dirty="0"/>
              <a:t>גם הפעם הבטחנו קנס מופחת על טעות שדווחה!</a:t>
            </a:r>
          </a:p>
          <a:p>
            <a:pPr marL="0" indent="0" algn="r" rtl="1">
              <a:buNone/>
            </a:pPr>
            <a:endParaRPr lang="he-IL" sz="3200" dirty="0"/>
          </a:p>
          <a:p>
            <a:pPr marL="0" indent="0" algn="r" rtl="1">
              <a:buNone/>
            </a:pPr>
            <a:r>
              <a:rPr lang="he-IL" sz="3200" dirty="0"/>
              <a:t>מ-46 זוגות </a:t>
            </a:r>
          </a:p>
          <a:p>
            <a:pPr marL="0" indent="0" algn="r" rtl="1">
              <a:buNone/>
            </a:pPr>
            <a:r>
              <a:rPr lang="he-IL" sz="3200" dirty="0"/>
              <a:t>רק </a:t>
            </a:r>
            <a:r>
              <a:rPr lang="he-IL" sz="3200" dirty="0">
                <a:solidFill>
                  <a:srgbClr val="FF0000"/>
                </a:solidFill>
              </a:rPr>
              <a:t>3</a:t>
            </a:r>
            <a:r>
              <a:rPr lang="he-IL" sz="3200" dirty="0"/>
              <a:t> הגישו דווח...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429" y="1534511"/>
            <a:ext cx="10152992" cy="470863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dirty="0"/>
              <a:t>יש הגיון לדרוש דיווח על </a:t>
            </a:r>
            <a:r>
              <a:rPr lang="en-US" sz="2400" dirty="0"/>
              <a:t>known Issues</a:t>
            </a:r>
            <a:r>
              <a:rPr lang="he-IL" sz="2400" dirty="0"/>
              <a:t>:</a:t>
            </a:r>
          </a:p>
          <a:p>
            <a:pPr algn="r" rtl="1"/>
            <a:r>
              <a:rPr lang="he-IL" sz="2400" dirty="0"/>
              <a:t>גורם לתלמידים לבצע יותר בדיקות ולהיות מודעים לבאגים שלהם</a:t>
            </a:r>
          </a:p>
          <a:p>
            <a:pPr algn="r" rtl="1"/>
            <a:r>
              <a:rPr lang="he-IL" sz="2400" dirty="0"/>
              <a:t>עוזר למורה להבין למה התלמידים מודעים ולמה לא</a:t>
            </a:r>
          </a:p>
          <a:p>
            <a:pPr algn="r" rtl="1"/>
            <a:r>
              <a:rPr lang="he-IL" sz="2400" dirty="0"/>
              <a:t>מכין את התלמידים לצורת עבודה נכונה</a:t>
            </a:r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r>
              <a:rPr lang="he-IL" sz="2400" dirty="0"/>
              <a:t>סטודנטים פחות מודעים לאיכות הקוד שלהם!</a:t>
            </a:r>
          </a:p>
          <a:p>
            <a:pPr marL="0" indent="0" algn="r" rtl="1">
              <a:buNone/>
            </a:pPr>
            <a:r>
              <a:rPr lang="en-US" sz="2400"/>
              <a:t>Future </a:t>
            </a:r>
            <a:r>
              <a:rPr lang="en-US" sz="2400" dirty="0"/>
              <a:t>Work</a:t>
            </a:r>
            <a:endParaRPr lang="he-IL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המאמר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ACM Reference format:</a:t>
            </a:r>
          </a:p>
          <a:p>
            <a:pPr marL="0" indent="0">
              <a:buNone/>
            </a:pPr>
            <a:r>
              <a:rPr lang="en-US" dirty="0"/>
              <a:t>Iris Gaber Amir </a:t>
            </a:r>
            <a:r>
              <a:rPr lang="en-US" dirty="0" err="1"/>
              <a:t>Kirsh</a:t>
            </a:r>
            <a:r>
              <a:rPr lang="en-US" dirty="0"/>
              <a:t> The Academic College of Tel-Aviv-</a:t>
            </a:r>
            <a:r>
              <a:rPr lang="en-US" dirty="0" err="1"/>
              <a:t>Yaffo</a:t>
            </a:r>
            <a:r>
              <a:rPr lang="en-US" dirty="0"/>
              <a:t> Tel-Aviv,</a:t>
            </a:r>
          </a:p>
          <a:p>
            <a:pPr marL="0" indent="0">
              <a:buNone/>
            </a:pPr>
            <a:r>
              <a:rPr lang="en-US" dirty="0"/>
              <a:t>Israel . 2018. The Effect of Reporting Known Issues on Students’ Work . In</a:t>
            </a:r>
          </a:p>
          <a:p>
            <a:pPr marL="0" indent="0">
              <a:buNone/>
            </a:pPr>
            <a:r>
              <a:rPr lang="en-US" i="1" dirty="0"/>
              <a:t>Proceedings of SIGCSE ’18: The 49th ACM Technical Symposium on </a:t>
            </a:r>
            <a:r>
              <a:rPr lang="en-US" i="1" dirty="0" err="1"/>
              <a:t>Comput</a:t>
            </a:r>
            <a:r>
              <a:rPr lang="en-US" i="1" dirty="0"/>
              <a:t>-</a:t>
            </a:r>
          </a:p>
          <a:p>
            <a:pPr marL="0" indent="0">
              <a:buNone/>
            </a:pPr>
            <a:r>
              <a:rPr lang="en-US" i="1" dirty="0" err="1"/>
              <a:t>ing</a:t>
            </a:r>
            <a:r>
              <a:rPr lang="en-US" i="1" dirty="0"/>
              <a:t> Science Education, Baltimore , MD, USA, February 21–24, 2018 (SIGCSE</a:t>
            </a:r>
          </a:p>
          <a:p>
            <a:pPr marL="0" indent="0">
              <a:buNone/>
            </a:pPr>
            <a:r>
              <a:rPr lang="en-US" i="1" dirty="0"/>
              <a:t>’18), </a:t>
            </a:r>
            <a:r>
              <a:rPr lang="en-US" dirty="0"/>
              <a:t>6 pages.</a:t>
            </a:r>
          </a:p>
          <a:p>
            <a:pPr marL="0" indent="0">
              <a:buNone/>
            </a:pPr>
            <a:r>
              <a:rPr lang="en-US" dirty="0"/>
              <a:t>https://doi.org/10.1145/3159450.3159456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דוגמה לבאג: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urved Up Arrow 11"/>
          <p:cNvSpPr/>
          <p:nvPr/>
        </p:nvSpPr>
        <p:spPr>
          <a:xfrm rot="-7860000">
            <a:off x="6255555" y="1714747"/>
            <a:ext cx="6219535" cy="20209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דוגמאות לבעיות קוד</a:t>
            </a:r>
            <a:br>
              <a:rPr lang="he-IL" dirty="0"/>
            </a:br>
            <a:r>
              <a:rPr lang="en-US" dirty="0" err="1"/>
              <a:t>simplifyBooleanReturn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25930" y="2205990"/>
            <a:ext cx="8583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if (</a:t>
            </a:r>
            <a:r>
              <a:rPr lang="en-US" sz="2400" i="1" dirty="0" err="1"/>
              <a:t>num</a:t>
            </a:r>
            <a:r>
              <a:rPr lang="en-US" sz="2400" i="1" dirty="0"/>
              <a:t> % 7 == 3)</a:t>
            </a:r>
            <a:endParaRPr lang="en-US" sz="2400" dirty="0"/>
          </a:p>
          <a:p>
            <a:r>
              <a:rPr lang="en-US" sz="2400" i="1" dirty="0"/>
              <a:t>	return true;</a:t>
            </a:r>
            <a:endParaRPr lang="en-US" sz="2400" dirty="0"/>
          </a:p>
          <a:p>
            <a:r>
              <a:rPr lang="en-US" sz="2400" i="1" dirty="0"/>
              <a:t>else</a:t>
            </a:r>
            <a:endParaRPr lang="en-US" sz="2400" dirty="0"/>
          </a:p>
          <a:p>
            <a:r>
              <a:rPr lang="en-US" sz="2400" i="1" dirty="0"/>
              <a:t>	return false;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69720" y="4164330"/>
            <a:ext cx="85839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inline bool </a:t>
            </a:r>
            <a:r>
              <a:rPr lang="en-US" sz="2400" i="1" dirty="0" err="1"/>
              <a:t>isDivBySeven</a:t>
            </a:r>
            <a:r>
              <a:rPr lang="en-US" sz="2400" i="1" dirty="0"/>
              <a:t>(</a:t>
            </a:r>
            <a:r>
              <a:rPr lang="en-US" sz="2400" i="1" dirty="0" err="1"/>
              <a:t>const</a:t>
            </a:r>
            <a:r>
              <a:rPr lang="en-US" sz="2400" i="1" dirty="0"/>
              <a:t> </a:t>
            </a:r>
            <a:r>
              <a:rPr lang="en-US" sz="2400" i="1" dirty="0" err="1"/>
              <a:t>int</a:t>
            </a:r>
            <a:r>
              <a:rPr lang="en-US" sz="2400" i="1" dirty="0"/>
              <a:t> </a:t>
            </a:r>
            <a:r>
              <a:rPr lang="en-US" sz="2400" i="1" dirty="0" err="1"/>
              <a:t>num</a:t>
            </a:r>
            <a:r>
              <a:rPr lang="en-US" sz="2400" i="1" dirty="0"/>
              <a:t>)</a:t>
            </a:r>
            <a:br>
              <a:rPr lang="en-US" sz="2400" i="1" dirty="0"/>
            </a:br>
            <a:r>
              <a:rPr lang="en-US" sz="2400" i="1" dirty="0"/>
              <a:t>{ </a:t>
            </a:r>
          </a:p>
          <a:p>
            <a:r>
              <a:rPr lang="en-US" sz="2400" i="1" dirty="0"/>
              <a:t>	bool flag; </a:t>
            </a:r>
          </a:p>
          <a:p>
            <a:r>
              <a:rPr lang="en-US" sz="2400" i="1" dirty="0"/>
              <a:t>	</a:t>
            </a:r>
            <a:r>
              <a:rPr lang="en-US" sz="2400" i="1" dirty="0" err="1"/>
              <a:t>num</a:t>
            </a:r>
            <a:r>
              <a:rPr lang="en-US" sz="2400" i="1" dirty="0"/>
              <a:t> % 7 == 0 ? flag = true : flag = false; </a:t>
            </a:r>
          </a:p>
          <a:p>
            <a:r>
              <a:rPr lang="en-US" sz="2400" i="1" dirty="0"/>
              <a:t>	return flag; </a:t>
            </a:r>
          </a:p>
          <a:p>
            <a:r>
              <a:rPr lang="en-US" sz="2400" i="1" dirty="0"/>
              <a:t>}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8662"/>
          </a:xfrm>
        </p:spPr>
        <p:txBody>
          <a:bodyPr/>
          <a:lstStyle/>
          <a:p>
            <a:pPr algn="r" rtl="1"/>
            <a:r>
              <a:rPr lang="en-US" dirty="0"/>
              <a:t>Code Duplication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0939" y="1179522"/>
            <a:ext cx="981666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void Mission::</a:t>
            </a:r>
            <a:r>
              <a:rPr lang="en-US" sz="1100" dirty="0" err="1"/>
              <a:t>choosMission</a:t>
            </a:r>
            <a:r>
              <a:rPr lang="en-US" sz="1100" dirty="0"/>
              <a:t>(</a:t>
            </a:r>
            <a:r>
              <a:rPr lang="en-US" sz="1100" dirty="0" err="1"/>
              <a:t>int</a:t>
            </a:r>
            <a:r>
              <a:rPr lang="en-US" sz="1100" dirty="0"/>
              <a:t> </a:t>
            </a:r>
            <a:r>
              <a:rPr lang="en-US" sz="1100" dirty="0" err="1"/>
              <a:t>NumMission</a:t>
            </a:r>
            <a:r>
              <a:rPr lang="en-US" sz="1100" dirty="0"/>
              <a:t>) {</a:t>
            </a:r>
          </a:p>
          <a:p>
            <a:r>
              <a:rPr lang="en-US" sz="1100" dirty="0"/>
              <a:t>	switch (</a:t>
            </a:r>
            <a:r>
              <a:rPr lang="en-US" sz="1100" dirty="0" err="1"/>
              <a:t>NumMission</a:t>
            </a:r>
            <a:r>
              <a:rPr lang="en-US" sz="1100" dirty="0"/>
              <a:t>)</a:t>
            </a:r>
          </a:p>
          <a:p>
            <a:r>
              <a:rPr lang="en-US" sz="1100" dirty="0"/>
              <a:t>	{</a:t>
            </a:r>
          </a:p>
          <a:p>
            <a:r>
              <a:rPr lang="en-US" sz="1100" dirty="0"/>
              <a:t>		case ONE: //mission one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gotoxy</a:t>
            </a:r>
            <a:r>
              <a:rPr lang="en-US" sz="1100" dirty="0"/>
              <a:t>(20,0);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"Choose a prime number ";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cout.flush</a:t>
            </a:r>
            <a:r>
              <a:rPr lang="en-US" sz="1100" dirty="0"/>
              <a:t>();</a:t>
            </a:r>
          </a:p>
          <a:p>
            <a:r>
              <a:rPr lang="en-US" sz="1100" dirty="0"/>
              <a:t>			break;</a:t>
            </a:r>
          </a:p>
          <a:p>
            <a:r>
              <a:rPr lang="en-US" sz="1100" dirty="0"/>
              <a:t>		case TWO://mission two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gotoxy</a:t>
            </a:r>
            <a:r>
              <a:rPr lang="en-US" sz="1100" dirty="0"/>
              <a:t>(20, 0);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"Choose a </a:t>
            </a:r>
            <a:r>
              <a:rPr lang="en-US" sz="1100" dirty="0" err="1"/>
              <a:t>num</a:t>
            </a:r>
            <a:r>
              <a:rPr lang="en-US" sz="1100" dirty="0"/>
              <a:t> that </a:t>
            </a:r>
            <a:r>
              <a:rPr lang="en-US" sz="1100" dirty="0" err="1"/>
              <a:t>Devide</a:t>
            </a:r>
            <a:r>
              <a:rPr lang="en-US" sz="1100" dirty="0"/>
              <a:t> By Seven ";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cout.flush</a:t>
            </a:r>
            <a:r>
              <a:rPr lang="en-US" sz="1100" dirty="0"/>
              <a:t>();</a:t>
            </a:r>
          </a:p>
          <a:p>
            <a:r>
              <a:rPr lang="en-US" sz="1100" dirty="0"/>
              <a:t>			break;</a:t>
            </a:r>
          </a:p>
          <a:p>
            <a:r>
              <a:rPr lang="en-US" sz="1100" dirty="0"/>
              <a:t>		case THREE://mission three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gotoxy</a:t>
            </a:r>
            <a:r>
              <a:rPr lang="en-US" sz="1100" dirty="0"/>
              <a:t>(20, 0);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"Choose a number that </a:t>
            </a:r>
            <a:r>
              <a:rPr lang="en-US" sz="1100" dirty="0" err="1"/>
              <a:t>Devide</a:t>
            </a:r>
            <a:r>
              <a:rPr lang="en-US" sz="1100" dirty="0"/>
              <a:t> By Four ";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cout.flush</a:t>
            </a:r>
            <a:r>
              <a:rPr lang="en-US" sz="1100" dirty="0"/>
              <a:t>();</a:t>
            </a:r>
          </a:p>
          <a:p>
            <a:r>
              <a:rPr lang="en-US" sz="1100" dirty="0"/>
              <a:t>			break;</a:t>
            </a:r>
          </a:p>
          <a:p>
            <a:r>
              <a:rPr lang="en-US" sz="1100" dirty="0"/>
              <a:t>		case FOUR://mission four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gotoxy</a:t>
            </a:r>
            <a:r>
              <a:rPr lang="en-US" sz="1100" dirty="0"/>
              <a:t>(20, 0);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"Choose a Square number ";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cout.flush</a:t>
            </a:r>
            <a:r>
              <a:rPr lang="en-US" sz="1100" dirty="0"/>
              <a:t>();</a:t>
            </a:r>
          </a:p>
          <a:p>
            <a:r>
              <a:rPr lang="en-US" sz="1100" dirty="0"/>
              <a:t>			break;</a:t>
            </a:r>
          </a:p>
          <a:p>
            <a:r>
              <a:rPr lang="en-US" sz="1100" dirty="0"/>
              <a:t>		case FIVE://mission five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gotoxy</a:t>
            </a:r>
            <a:r>
              <a:rPr lang="en-US" sz="1100" dirty="0"/>
              <a:t>(20, 0);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"Choose a </a:t>
            </a:r>
            <a:r>
              <a:rPr lang="en-US" sz="1100" dirty="0" err="1"/>
              <a:t>num</a:t>
            </a:r>
            <a:r>
              <a:rPr lang="en-US" sz="1100" dirty="0"/>
              <a:t> that </a:t>
            </a:r>
            <a:r>
              <a:rPr lang="en-US" sz="1100" dirty="0" err="1"/>
              <a:t>Moddle</a:t>
            </a:r>
            <a:r>
              <a:rPr lang="en-US" sz="1100" dirty="0"/>
              <a:t> in 7 give 3";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cout.flush</a:t>
            </a:r>
            <a:r>
              <a:rPr lang="en-US" sz="1100" dirty="0"/>
              <a:t>();</a:t>
            </a:r>
          </a:p>
          <a:p>
            <a:r>
              <a:rPr lang="en-US" sz="1100" dirty="0"/>
              <a:t>			break;</a:t>
            </a:r>
          </a:p>
          <a:p>
            <a:r>
              <a:rPr lang="en-US" sz="1100" dirty="0"/>
              <a:t>		case SIX://mission six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gotoxy</a:t>
            </a:r>
            <a:r>
              <a:rPr lang="en-US" sz="1100" dirty="0"/>
              <a:t>(20, 0);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"Choose the </a:t>
            </a:r>
            <a:r>
              <a:rPr lang="en-US" sz="1100" dirty="0" err="1"/>
              <a:t>squere</a:t>
            </a:r>
            <a:r>
              <a:rPr lang="en-US" sz="1100" dirty="0"/>
              <a:t> of 13 ";</a:t>
            </a:r>
          </a:p>
          <a:p>
            <a:r>
              <a:rPr lang="en-US" sz="1100" dirty="0"/>
              <a:t>			</a:t>
            </a:r>
            <a:r>
              <a:rPr lang="en-US" sz="1100" dirty="0" err="1"/>
              <a:t>cout.flush</a:t>
            </a:r>
            <a:r>
              <a:rPr lang="en-US" sz="1100" dirty="0"/>
              <a:t>();</a:t>
            </a:r>
          </a:p>
          <a:p>
            <a:r>
              <a:rPr lang="en-US" sz="1100" dirty="0"/>
              <a:t>			break;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מספר הוא ראשוני?</a:t>
            </a:r>
            <a:r>
              <a:rPr lang="en-US" dirty="0"/>
              <a:t> </a:t>
            </a:r>
            <a:r>
              <a:rPr lang="he-IL" dirty="0"/>
              <a:t>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8830" y="2103120"/>
            <a:ext cx="97040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bool Tasks::task0(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numToCheck</a:t>
            </a:r>
            <a:r>
              <a:rPr lang="en-US" i="1" dirty="0"/>
              <a:t>)</a:t>
            </a:r>
            <a:endParaRPr lang="en-US" dirty="0"/>
          </a:p>
          <a:p>
            <a:r>
              <a:rPr lang="en-US" i="1" dirty="0"/>
              <a:t>{</a:t>
            </a:r>
            <a:endParaRPr lang="en-US" dirty="0"/>
          </a:p>
          <a:p>
            <a:r>
              <a:rPr lang="en-US" i="1" dirty="0"/>
              <a:t> 	</a:t>
            </a:r>
            <a:r>
              <a:rPr lang="en-US" i="1" dirty="0" err="1"/>
              <a:t>int</a:t>
            </a:r>
            <a:r>
              <a:rPr lang="en-US" i="1" dirty="0"/>
              <a:t> primes[] = 	{2,3,5,7,11,13,17,19,23,29,31,37,41,43,47,53,59,61,67,71,73,79,83,89,97,101,103,107,</a:t>
            </a:r>
          </a:p>
          <a:p>
            <a:r>
              <a:rPr lang="en-US" i="1" dirty="0"/>
              <a:t>		109,113,127,131,137,139,149,151,157,163,167};</a:t>
            </a:r>
          </a:p>
          <a:p>
            <a:endParaRPr lang="en-US" dirty="0"/>
          </a:p>
          <a:p>
            <a:r>
              <a:rPr lang="en-US" i="1" dirty="0"/>
              <a:t>	for 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= 0; </a:t>
            </a:r>
            <a:r>
              <a:rPr lang="en-US" i="1" dirty="0" err="1"/>
              <a:t>i</a:t>
            </a:r>
            <a:r>
              <a:rPr lang="en-US" i="1" dirty="0"/>
              <a:t> &lt; </a:t>
            </a:r>
            <a:r>
              <a:rPr lang="en-US" i="1" dirty="0">
                <a:solidFill>
                  <a:srgbClr val="C00000"/>
                </a:solidFill>
              </a:rPr>
              <a:t>39</a:t>
            </a:r>
            <a:r>
              <a:rPr lang="en-US" i="1" dirty="0"/>
              <a:t>; </a:t>
            </a:r>
            <a:r>
              <a:rPr lang="en-US" i="1" dirty="0" err="1"/>
              <a:t>i</a:t>
            </a:r>
            <a:r>
              <a:rPr lang="en-US" i="1" dirty="0"/>
              <a:t>++)</a:t>
            </a:r>
            <a:endParaRPr lang="en-US" dirty="0"/>
          </a:p>
          <a:p>
            <a:r>
              <a:rPr lang="en-US" i="1" dirty="0"/>
              <a:t>	{</a:t>
            </a:r>
            <a:endParaRPr lang="en-US" dirty="0"/>
          </a:p>
          <a:p>
            <a:r>
              <a:rPr lang="en-US" i="1" dirty="0"/>
              <a:t>		if (</a:t>
            </a:r>
            <a:r>
              <a:rPr lang="en-US" i="1" dirty="0" err="1"/>
              <a:t>numToCheck</a:t>
            </a:r>
            <a:r>
              <a:rPr lang="en-US" i="1" dirty="0"/>
              <a:t> == primes[</a:t>
            </a:r>
            <a:r>
              <a:rPr lang="en-US" i="1" dirty="0" err="1"/>
              <a:t>i</a:t>
            </a:r>
            <a:r>
              <a:rPr lang="en-US" i="1" dirty="0"/>
              <a:t>])</a:t>
            </a:r>
            <a:endParaRPr lang="en-US" dirty="0"/>
          </a:p>
          <a:p>
            <a:r>
              <a:rPr lang="en-US" i="1" dirty="0"/>
              <a:t>		return true;</a:t>
            </a:r>
            <a:endParaRPr lang="en-US" dirty="0"/>
          </a:p>
          <a:p>
            <a:r>
              <a:rPr lang="en-US" i="1" dirty="0"/>
              <a:t>	}</a:t>
            </a:r>
            <a:endParaRPr lang="en-US" dirty="0"/>
          </a:p>
          <a:p>
            <a:r>
              <a:rPr lang="en-US" i="1" dirty="0"/>
              <a:t>		return false;</a:t>
            </a:r>
            <a:endParaRPr lang="en-US" dirty="0"/>
          </a:p>
          <a:p>
            <a:r>
              <a:rPr lang="en-US" i="1" dirty="0"/>
              <a:t>	}</a:t>
            </a:r>
            <a:endParaRPr lang="en-US" dirty="0"/>
          </a:p>
          <a:p>
            <a:r>
              <a:rPr lang="en-US" dirty="0"/>
              <a:t>}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מספר הוא ראשוני?</a:t>
            </a:r>
            <a:r>
              <a:rPr lang="en-US" dirty="0"/>
              <a:t> </a:t>
            </a:r>
            <a:r>
              <a:rPr lang="he-IL" dirty="0"/>
              <a:t>(</a:t>
            </a:r>
            <a:r>
              <a:rPr lang="en-US" dirty="0"/>
              <a:t>2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3120" y="1905000"/>
            <a:ext cx="91554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bool Task::</a:t>
            </a:r>
            <a:r>
              <a:rPr lang="en-US" i="1" dirty="0" err="1"/>
              <a:t>isPrime</a:t>
            </a:r>
            <a:r>
              <a:rPr lang="en-US" i="1" dirty="0"/>
              <a:t>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num</a:t>
            </a:r>
            <a:r>
              <a:rPr lang="en-US" i="1" dirty="0"/>
              <a:t>) </a:t>
            </a:r>
          </a:p>
          <a:p>
            <a:r>
              <a:rPr lang="en-US" i="1" dirty="0"/>
              <a:t>{</a:t>
            </a:r>
            <a:br>
              <a:rPr lang="en-US" i="1" dirty="0"/>
            </a:br>
            <a:r>
              <a:rPr lang="en-US" i="1" dirty="0"/>
              <a:t>	bool </a:t>
            </a:r>
            <a:r>
              <a:rPr lang="en-US" i="1" dirty="0" err="1"/>
              <a:t>isPrime</a:t>
            </a:r>
            <a:r>
              <a:rPr lang="en-US" i="1" dirty="0"/>
              <a:t> = true;</a:t>
            </a:r>
            <a:br>
              <a:rPr lang="en-US" i="1" dirty="0"/>
            </a:br>
            <a:r>
              <a:rPr lang="en-US" i="1" dirty="0"/>
              <a:t>	</a:t>
            </a:r>
            <a:r>
              <a:rPr lang="en-US" i="1" dirty="0" err="1"/>
              <a:t>int</a:t>
            </a:r>
            <a:r>
              <a:rPr lang="en-US" i="1" dirty="0"/>
              <a:t> n = (</a:t>
            </a:r>
            <a:r>
              <a:rPr lang="en-US" i="1" dirty="0" err="1"/>
              <a:t>int</a:t>
            </a:r>
            <a:r>
              <a:rPr lang="en-US" i="1" dirty="0"/>
              <a:t>)</a:t>
            </a:r>
            <a:r>
              <a:rPr lang="en-US" i="1" dirty="0" err="1"/>
              <a:t>sqrt</a:t>
            </a:r>
            <a:r>
              <a:rPr lang="en-US" i="1" dirty="0"/>
              <a:t>(</a:t>
            </a:r>
            <a:r>
              <a:rPr lang="en-US" i="1" dirty="0" err="1"/>
              <a:t>num</a:t>
            </a:r>
            <a:r>
              <a:rPr lang="en-US" i="1" dirty="0"/>
              <a:t>);</a:t>
            </a:r>
            <a:br>
              <a:rPr lang="en-US" i="1" dirty="0"/>
            </a:br>
            <a:r>
              <a:rPr lang="en-US" i="1" dirty="0"/>
              <a:t>	for 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= 2; </a:t>
            </a:r>
            <a:r>
              <a:rPr lang="en-US" i="1" dirty="0" err="1"/>
              <a:t>i</a:t>
            </a:r>
            <a:r>
              <a:rPr lang="en-US" i="1" dirty="0"/>
              <a:t> &lt;= n; </a:t>
            </a:r>
            <a:r>
              <a:rPr lang="en-US" i="1" dirty="0" err="1"/>
              <a:t>i</a:t>
            </a:r>
            <a:r>
              <a:rPr lang="en-US" i="1" dirty="0"/>
              <a:t>++) {</a:t>
            </a:r>
            <a:br>
              <a:rPr lang="en-US" i="1" dirty="0"/>
            </a:br>
            <a:r>
              <a:rPr lang="en-US" i="1" dirty="0"/>
              <a:t>		if (</a:t>
            </a:r>
            <a:r>
              <a:rPr lang="en-US" i="1" dirty="0" err="1"/>
              <a:t>num%i</a:t>
            </a:r>
            <a:r>
              <a:rPr lang="en-US" i="1" dirty="0"/>
              <a:t> == 0) </a:t>
            </a:r>
            <a:r>
              <a:rPr lang="en-US" i="1" dirty="0" err="1"/>
              <a:t>isPrime</a:t>
            </a:r>
            <a:r>
              <a:rPr lang="en-US" i="1" dirty="0"/>
              <a:t> = false;</a:t>
            </a:r>
            <a:br>
              <a:rPr lang="en-US" i="1" dirty="0"/>
            </a:br>
            <a:r>
              <a:rPr lang="en-US" i="1" dirty="0"/>
              <a:t>	}</a:t>
            </a:r>
            <a:br>
              <a:rPr lang="en-US" i="1" dirty="0"/>
            </a:br>
            <a:r>
              <a:rPr lang="en-US" i="1" dirty="0"/>
              <a:t>	return </a:t>
            </a:r>
            <a:r>
              <a:rPr lang="en-US" i="1" dirty="0" err="1"/>
              <a:t>isPrime</a:t>
            </a:r>
            <a:r>
              <a:rPr lang="en-US" i="1" dirty="0"/>
              <a:t>;</a:t>
            </a:r>
            <a:br>
              <a:rPr lang="en-US" i="1" dirty="0"/>
            </a:br>
            <a:r>
              <a:rPr lang="en-US" i="1" dirty="0"/>
              <a:t>}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מספר הוא ראשוני?</a:t>
            </a:r>
            <a:r>
              <a:rPr lang="en-US" dirty="0"/>
              <a:t> </a:t>
            </a:r>
            <a:r>
              <a:rPr lang="he-IL" dirty="0"/>
              <a:t>(</a:t>
            </a:r>
            <a:r>
              <a:rPr lang="en-US" dirty="0"/>
              <a:t>3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14500" y="1036320"/>
            <a:ext cx="91554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bool Missions::</a:t>
            </a:r>
            <a:r>
              <a:rPr lang="en-US" i="1" dirty="0" err="1"/>
              <a:t>isPrime</a:t>
            </a:r>
            <a:r>
              <a:rPr lang="en-US" i="1" dirty="0"/>
              <a:t>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num</a:t>
            </a:r>
            <a:r>
              <a:rPr lang="en-US" i="1" dirty="0"/>
              <a:t>)</a:t>
            </a:r>
            <a:endParaRPr lang="en-US" dirty="0"/>
          </a:p>
          <a:p>
            <a:r>
              <a:rPr lang="en-US" i="1" dirty="0"/>
              <a:t>{</a:t>
            </a:r>
            <a:endParaRPr lang="en-US" dirty="0"/>
          </a:p>
          <a:p>
            <a:r>
              <a:rPr lang="en-US" i="1" dirty="0"/>
              <a:t>	if (</a:t>
            </a:r>
            <a:r>
              <a:rPr lang="en-US" i="1" dirty="0" err="1"/>
              <a:t>num</a:t>
            </a:r>
            <a:r>
              <a:rPr lang="en-US" i="1" dirty="0"/>
              <a:t> &lt;= 1)</a:t>
            </a:r>
            <a:endParaRPr lang="en-US" dirty="0"/>
          </a:p>
          <a:p>
            <a:r>
              <a:rPr lang="en-US" i="1" dirty="0"/>
              <a:t>		return false;</a:t>
            </a:r>
            <a:endParaRPr lang="en-US" dirty="0"/>
          </a:p>
          <a:p>
            <a:r>
              <a:rPr lang="en-US" i="1" dirty="0"/>
              <a:t>	else {</a:t>
            </a:r>
            <a:endParaRPr lang="en-US" dirty="0"/>
          </a:p>
          <a:p>
            <a:r>
              <a:rPr lang="en-US" i="1" dirty="0"/>
              <a:t>		if (</a:t>
            </a:r>
            <a:r>
              <a:rPr lang="en-US" i="1" dirty="0" err="1"/>
              <a:t>num</a:t>
            </a:r>
            <a:r>
              <a:rPr lang="en-US" i="1" dirty="0"/>
              <a:t> == 2) //the only even prime number</a:t>
            </a:r>
            <a:endParaRPr lang="en-US" dirty="0"/>
          </a:p>
          <a:p>
            <a:r>
              <a:rPr lang="en-US" i="1" dirty="0"/>
              <a:t>			return true;</a:t>
            </a:r>
            <a:endParaRPr lang="en-US" dirty="0"/>
          </a:p>
          <a:p>
            <a:r>
              <a:rPr lang="en-US" i="1" dirty="0"/>
              <a:t>		else {</a:t>
            </a:r>
            <a:endParaRPr lang="en-US" dirty="0"/>
          </a:p>
          <a:p>
            <a:r>
              <a:rPr lang="en-US" i="1" dirty="0"/>
              <a:t>			if (</a:t>
            </a:r>
            <a:r>
              <a:rPr lang="en-US" i="1" dirty="0" err="1"/>
              <a:t>num</a:t>
            </a:r>
            <a:r>
              <a:rPr lang="en-US" i="1" dirty="0"/>
              <a:t> % 2 == 0) //any even number X!=2 is not a prime number</a:t>
            </a:r>
            <a:endParaRPr lang="en-US" dirty="0"/>
          </a:p>
          <a:p>
            <a:r>
              <a:rPr lang="en-US" i="1" dirty="0"/>
              <a:t>				return false;</a:t>
            </a:r>
            <a:endParaRPr lang="en-US" dirty="0"/>
          </a:p>
          <a:p>
            <a:r>
              <a:rPr lang="en-US" i="1" dirty="0"/>
              <a:t>			else {</a:t>
            </a:r>
            <a:endParaRPr lang="en-US" dirty="0"/>
          </a:p>
          <a:p>
            <a:r>
              <a:rPr lang="en-US" b="1" i="1" dirty="0"/>
              <a:t>			</a:t>
            </a:r>
            <a:r>
              <a:rPr lang="en-US" i="1" dirty="0"/>
              <a:t>for (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= 3; </a:t>
            </a:r>
            <a:r>
              <a:rPr lang="en-US" i="1" dirty="0" err="1"/>
              <a:t>i</a:t>
            </a:r>
            <a:r>
              <a:rPr lang="en-US" i="1" dirty="0"/>
              <a:t> &lt; </a:t>
            </a:r>
            <a:r>
              <a:rPr lang="en-US" i="1" dirty="0" err="1">
                <a:solidFill>
                  <a:srgbClr val="C00000"/>
                </a:solidFill>
              </a:rPr>
              <a:t>num</a:t>
            </a:r>
            <a:r>
              <a:rPr lang="en-US" i="1" dirty="0"/>
              <a:t>; </a:t>
            </a:r>
            <a:r>
              <a:rPr lang="en-US" i="1" dirty="0" err="1"/>
              <a:t>i</a:t>
            </a:r>
            <a:r>
              <a:rPr lang="en-US" i="1" dirty="0"/>
              <a:t> += 2) { // checking any odd number </a:t>
            </a:r>
            <a:r>
              <a:rPr lang="en-US" i="1" dirty="0" err="1"/>
              <a:t>i</a:t>
            </a:r>
            <a:r>
              <a:rPr lang="en-US" i="1" dirty="0"/>
              <a:t>, 3 &lt; </a:t>
            </a:r>
            <a:r>
              <a:rPr lang="en-US" i="1" dirty="0" err="1"/>
              <a:t>i</a:t>
            </a:r>
            <a:r>
              <a:rPr lang="en-US" i="1" dirty="0"/>
              <a:t> &lt; 							//</a:t>
            </a:r>
            <a:r>
              <a:rPr lang="en-US" i="1" dirty="0" err="1"/>
              <a:t>num</a:t>
            </a:r>
            <a:r>
              <a:rPr lang="en-US" i="1" dirty="0"/>
              <a:t>, searching for divider of </a:t>
            </a:r>
            <a:r>
              <a:rPr lang="en-US" i="1" dirty="0" err="1"/>
              <a:t>num</a:t>
            </a:r>
            <a:endParaRPr lang="en-US" dirty="0"/>
          </a:p>
          <a:p>
            <a:r>
              <a:rPr lang="en-US" i="1" dirty="0"/>
              <a:t>				if (</a:t>
            </a:r>
            <a:r>
              <a:rPr lang="en-US" i="1" dirty="0" err="1"/>
              <a:t>num%i</a:t>
            </a:r>
            <a:r>
              <a:rPr lang="en-US" i="1" dirty="0"/>
              <a:t> == 0)</a:t>
            </a:r>
            <a:endParaRPr lang="en-US" dirty="0"/>
          </a:p>
          <a:p>
            <a:r>
              <a:rPr lang="en-US" i="1" dirty="0"/>
              <a:t>					return false;</a:t>
            </a:r>
            <a:endParaRPr lang="en-US" dirty="0"/>
          </a:p>
          <a:p>
            <a:r>
              <a:rPr lang="en-US" i="1" dirty="0"/>
              <a:t>				}// if was no such divider</a:t>
            </a:r>
            <a:endParaRPr lang="en-US" dirty="0"/>
          </a:p>
          <a:p>
            <a:r>
              <a:rPr lang="en-US" i="1" dirty="0"/>
              <a:t>			return true;</a:t>
            </a:r>
            <a:endParaRPr lang="en-US" dirty="0"/>
          </a:p>
          <a:p>
            <a:r>
              <a:rPr lang="en-US" i="1" dirty="0"/>
              <a:t>			}</a:t>
            </a:r>
            <a:endParaRPr lang="en-US" dirty="0"/>
          </a:p>
          <a:p>
            <a:r>
              <a:rPr lang="en-US" i="1" dirty="0"/>
              <a:t>		}</a:t>
            </a:r>
            <a:endParaRPr lang="en-US" dirty="0"/>
          </a:p>
          <a:p>
            <a:r>
              <a:rPr lang="en-US" i="1" dirty="0"/>
              <a:t>	}</a:t>
            </a:r>
            <a:endParaRPr lang="en-US" dirty="0"/>
          </a:p>
          <a:p>
            <a:r>
              <a:rPr lang="en-US" i="1" dirty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0220" y="0"/>
            <a:ext cx="714375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void Mission::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setNumberFood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int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{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int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root = (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int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sqrt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>	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switch (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aOp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 {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case Mission::PRIME: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isPrime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()) ?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((char)FOOD) : 		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((char)POISON);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break;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case Mission::DIV4: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% 4 == 0 ?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((char)FOOD) : 		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((char)POISON);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break;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case Mission::DIV7: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% 7 == 0 ?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((char)FOOD) : 		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((char)POISON);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break;		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case Mission::ROOT: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root * root ==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?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((char)FOOD) : 	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((char)POISON);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break;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case Mission::DIV7_LEFT3: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% 7 == 3 ?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((char)FOOD) : 		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((char)POISON);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break;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case Mission::SQUARE13: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num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== 169 ? 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((char)FOOD) : 							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aArr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].</a:t>
            </a:r>
            <a:r>
              <a:rPr lang="en-US" sz="1400" i="1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setFood</a:t>
            </a:r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((char)POISON);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	break;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	}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1400" i="1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}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הבעיה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225" y="1682186"/>
            <a:ext cx="9942653" cy="4707039"/>
          </a:xfrm>
        </p:spPr>
        <p:txBody>
          <a:bodyPr>
            <a:normAutofit/>
          </a:bodyPr>
          <a:lstStyle/>
          <a:p>
            <a:pPr algn="r" rtl="1"/>
            <a:r>
              <a:rPr lang="he-IL" sz="3200" dirty="0"/>
              <a:t>סטודנטים לא מספיק בודקים את התכניות שלהם.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From </a:t>
            </a:r>
            <a:r>
              <a:rPr lang="en-US" sz="2200" dirty="0">
                <a:solidFill>
                  <a:schemeClr val="tx1"/>
                </a:solidFill>
                <a:hlinkClick r:id="rId2"/>
              </a:rPr>
              <a:t>SIGCSE-members@LISTSERV.ACM.ORG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Gisha" panose="020B0502040204020203" pitchFamily="34" charset="-79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Gisha" panose="020B0502040204020203" pitchFamily="34" charset="-79"/>
              </a:rPr>
              <a:t>Hi all, I was 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Gisha" panose="020B0502040204020203" pitchFamily="34" charset="-79"/>
              </a:rPr>
              <a:t>hoping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Gisha" panose="020B0502040204020203" pitchFamily="34" charset="-79"/>
              </a:rPr>
              <a:t> that folks on the list might have some ideas to help </a:t>
            </a:r>
            <a:r>
              <a:rPr lang="en-US" sz="2400" dirty="0">
                <a:solidFill>
                  <a:srgbClr val="0070C0"/>
                </a:solidFill>
                <a:latin typeface="+mj-lt"/>
                <a:cs typeface="Gisha" panose="020B0502040204020203" pitchFamily="34" charset="-79"/>
              </a:rPr>
              <a:t>convince students of the value of unit testing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Gisha" panose="020B0502040204020203" pitchFamily="34" charset="-79"/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+mj-lt"/>
                <a:cs typeface="Gisha" panose="020B0502040204020203" pitchFamily="34" charset="-79"/>
              </a:rPr>
              <a:t>It seems like extra work just for the sake of extra work." </a:t>
            </a:r>
            <a:br>
              <a:rPr lang="en-US" sz="2400" dirty="0">
                <a:solidFill>
                  <a:srgbClr val="000000"/>
                </a:solidFill>
                <a:latin typeface="+mj-lt"/>
                <a:cs typeface="Gisha" panose="020B0502040204020203" pitchFamily="34" charset="-79"/>
              </a:rPr>
            </a:br>
            <a:endParaRPr lang="en-US" sz="2400" dirty="0">
              <a:solidFill>
                <a:srgbClr val="000000"/>
              </a:solidFill>
              <a:latin typeface="+mj-lt"/>
              <a:cs typeface="Gisha" panose="020B0502040204020203" pitchFamily="34" charset="-79"/>
            </a:endParaRPr>
          </a:p>
          <a:p>
            <a:r>
              <a:rPr lang="en-US" sz="2400" dirty="0" smtClean="0"/>
              <a:t>Bill </a:t>
            </a:r>
            <a:r>
              <a:rPr lang="en-US" sz="2400" dirty="0"/>
              <a:t>Gates (2002): "..we have as many </a:t>
            </a:r>
            <a:r>
              <a:rPr lang="en-US" sz="2400" dirty="0">
                <a:solidFill>
                  <a:srgbClr val="0070C0"/>
                </a:solidFill>
              </a:rPr>
              <a:t>testers</a:t>
            </a:r>
            <a:r>
              <a:rPr lang="en-US" sz="2400" dirty="0"/>
              <a:t> as we have </a:t>
            </a:r>
            <a:r>
              <a:rPr lang="en-US" sz="2400" dirty="0">
                <a:solidFill>
                  <a:srgbClr val="0070C0"/>
                </a:solidFill>
              </a:rPr>
              <a:t>developers</a:t>
            </a:r>
            <a:r>
              <a:rPr lang="en-US" sz="2400" dirty="0"/>
              <a:t>. And testers spend all their time testing, and developers spend half their time testing“  </a:t>
            </a: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725" y="624110"/>
            <a:ext cx="9244888" cy="1280890"/>
          </a:xfrm>
        </p:spPr>
        <p:txBody>
          <a:bodyPr/>
          <a:lstStyle/>
          <a:p>
            <a:r>
              <a:rPr lang="en-US" dirty="0"/>
              <a:t>ODC – Orthogonal Defects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69" y="2133600"/>
            <a:ext cx="9402543" cy="4035972"/>
          </a:xfrm>
        </p:spPr>
        <p:txBody>
          <a:bodyPr>
            <a:noAutofit/>
          </a:bodyPr>
          <a:lstStyle/>
          <a:p>
            <a:pPr algn="r" rtl="1"/>
            <a:r>
              <a:rPr lang="he-IL" sz="2400" dirty="0">
                <a:solidFill>
                  <a:schemeClr val="tx1"/>
                </a:solidFill>
                <a:cs typeface="+mj-cs"/>
              </a:rPr>
              <a:t>שיטת עבודה של ניהול בעיות תוכנה בצורה מאורגנת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he-IL" sz="2400" dirty="0">
                <a:solidFill>
                  <a:schemeClr val="tx1"/>
                </a:solidFill>
                <a:cs typeface="+mj-cs"/>
              </a:rPr>
              <a:t>לכל באג יש מאפיינים אורתוגונליים</a:t>
            </a:r>
          </a:p>
          <a:p>
            <a:pPr algn="r" rtl="1"/>
            <a:r>
              <a:rPr lang="he-IL" sz="2400" dirty="0">
                <a:solidFill>
                  <a:schemeClr val="tx1"/>
                </a:solidFill>
                <a:cs typeface="+mj-cs"/>
              </a:rPr>
              <a:t>נהוג בחברות רבות.</a:t>
            </a:r>
          </a:p>
          <a:p>
            <a:pPr algn="r" rtl="1"/>
            <a:r>
              <a:rPr lang="he-IL" sz="2400" dirty="0">
                <a:solidFill>
                  <a:schemeClr val="tx1"/>
                </a:solidFill>
                <a:cs typeface="+mj-cs"/>
              </a:rPr>
              <a:t> בשלב הראשון (</a:t>
            </a:r>
            <a:r>
              <a:rPr lang="en-US" sz="2400" dirty="0">
                <a:solidFill>
                  <a:schemeClr val="tx1"/>
                </a:solidFill>
                <a:cs typeface="+mj-cs"/>
              </a:rPr>
              <a:t>opening</a:t>
            </a:r>
            <a:r>
              <a:rPr lang="he-IL" sz="2400" dirty="0">
                <a:solidFill>
                  <a:schemeClr val="tx1"/>
                </a:solidFill>
                <a:cs typeface="+mj-cs"/>
              </a:rPr>
              <a:t>) מתארים את סוג הבעיה, הטריגר לבעיה,</a:t>
            </a:r>
            <a:r>
              <a:rPr lang="en-US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he-IL" sz="2400" dirty="0">
                <a:solidFill>
                  <a:schemeClr val="tx1"/>
                </a:solidFill>
                <a:cs typeface="+mj-cs"/>
              </a:rPr>
              <a:t>הפעילות במהלכה הבעיה צפה והשפעת הבאג על התוכנה.</a:t>
            </a:r>
          </a:p>
          <a:p>
            <a:pPr algn="r" rtl="1"/>
            <a:r>
              <a:rPr lang="he-IL" sz="2400" dirty="0">
                <a:solidFill>
                  <a:schemeClr val="tx1"/>
                </a:solidFill>
                <a:cs typeface="+mj-cs"/>
              </a:rPr>
              <a:t>השיטה מעודדת גם את המפתחים לדווח על באגים ידועים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he-IL" sz="2400" dirty="0">
                <a:solidFill>
                  <a:schemeClr val="tx1"/>
                </a:solidFill>
                <a:cs typeface="+mj-cs"/>
              </a:rPr>
              <a:t>מחקרים מראים שהשימוש ב- </a:t>
            </a:r>
            <a:r>
              <a:rPr lang="en-US" sz="2400" dirty="0">
                <a:solidFill>
                  <a:schemeClr val="tx1"/>
                </a:solidFill>
                <a:cs typeface="+mj-cs"/>
              </a:rPr>
              <a:t>ODC</a:t>
            </a:r>
            <a:r>
              <a:rPr lang="he-IL" sz="2400" dirty="0">
                <a:solidFill>
                  <a:schemeClr val="tx1"/>
                </a:solidFill>
                <a:cs typeface="+mj-cs"/>
              </a:rPr>
              <a:t> האיץ את תהליך ה- </a:t>
            </a:r>
            <a:r>
              <a:rPr lang="en-US" sz="2400" dirty="0">
                <a:solidFill>
                  <a:schemeClr val="tx1"/>
                </a:solidFill>
                <a:cs typeface="+mj-cs"/>
              </a:rPr>
              <a:t>root cause analysis</a:t>
            </a:r>
            <a:r>
              <a:rPr lang="he-IL" sz="2400" dirty="0">
                <a:solidFill>
                  <a:schemeClr val="tx1"/>
                </a:solidFill>
                <a:cs typeface="+mj-cs"/>
              </a:rPr>
              <a:t> פי 10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5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שאלות המחקר: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759" y="1755227"/>
            <a:ext cx="9890233" cy="4540470"/>
          </a:xfrm>
        </p:spPr>
        <p:txBody>
          <a:bodyPr>
            <a:noAutofit/>
          </a:bodyPr>
          <a:lstStyle/>
          <a:p>
            <a:pPr algn="r" rtl="1" fontAlgn="base"/>
            <a:r>
              <a:rPr lang="he-IL" sz="3200" dirty="0"/>
              <a:t>אפיון </a:t>
            </a:r>
            <a:r>
              <a:rPr lang="he-IL" sz="3200" dirty="0">
                <a:solidFill>
                  <a:srgbClr val="FF0000"/>
                </a:solidFill>
              </a:rPr>
              <a:t>סוגי</a:t>
            </a:r>
            <a:r>
              <a:rPr lang="he-IL" sz="3200" dirty="0"/>
              <a:t> הבעיות בתרגילי הסטודנטים</a:t>
            </a:r>
          </a:p>
          <a:p>
            <a:pPr algn="r" rtl="1" fontAlgn="base"/>
            <a:r>
              <a:rPr lang="he-IL" sz="3200" dirty="0"/>
              <a:t>אפיון סוגי הבעיות אליהן הסטודנטים </a:t>
            </a:r>
            <a:r>
              <a:rPr lang="he-IL" sz="3200" dirty="0">
                <a:solidFill>
                  <a:srgbClr val="FF0000"/>
                </a:solidFill>
              </a:rPr>
              <a:t>מודעים</a:t>
            </a:r>
            <a:r>
              <a:rPr lang="he-IL" sz="3200" dirty="0"/>
              <a:t>/ </a:t>
            </a:r>
            <a:r>
              <a:rPr lang="he-IL" sz="3200" dirty="0">
                <a:solidFill>
                  <a:srgbClr val="FF0000"/>
                </a:solidFill>
              </a:rPr>
              <a:t>לא מודעים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 fontAlgn="base"/>
            <a:r>
              <a:rPr lang="he-IL" sz="3200" dirty="0"/>
              <a:t>האם הדיווח משפר את ההגשה?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יתרונות בדיווח על </a:t>
            </a:r>
            <a:r>
              <a:rPr lang="en-US" dirty="0"/>
              <a:t>known Issues</a:t>
            </a:r>
            <a:r>
              <a:rPr lang="he-IL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759" y="1755227"/>
            <a:ext cx="9890233" cy="4540470"/>
          </a:xfrm>
        </p:spPr>
        <p:txBody>
          <a:bodyPr>
            <a:noAutofit/>
          </a:bodyPr>
          <a:lstStyle/>
          <a:p>
            <a:pPr algn="r" rtl="1" fontAlgn="base"/>
            <a:r>
              <a:rPr lang="he-IL" sz="3200" dirty="0"/>
              <a:t>עשוי </a:t>
            </a:r>
            <a:r>
              <a:rPr lang="he-IL" sz="3200" dirty="0">
                <a:solidFill>
                  <a:srgbClr val="FF0000"/>
                </a:solidFill>
              </a:rPr>
              <a:t>לשפר</a:t>
            </a:r>
            <a:r>
              <a:rPr lang="he-IL" sz="3200" dirty="0"/>
              <a:t> את ההגשה (התמקדות בעיקר, ארגון נכון של הזמן, ניהול </a:t>
            </a:r>
            <a:r>
              <a:rPr lang="en-US" sz="3200" dirty="0" err="1"/>
              <a:t>todo</a:t>
            </a:r>
            <a:r>
              <a:rPr lang="en-US" sz="3200" dirty="0"/>
              <a:t> list</a:t>
            </a:r>
            <a:r>
              <a:rPr lang="he-IL" sz="3200" dirty="0"/>
              <a:t>)</a:t>
            </a:r>
            <a:endParaRPr lang="en-US" sz="3200" dirty="0"/>
          </a:p>
          <a:p>
            <a:pPr algn="r" rtl="1" fontAlgn="base"/>
            <a:r>
              <a:rPr lang="he-IL" sz="3200" dirty="0"/>
              <a:t> עשוי לעזור </a:t>
            </a:r>
            <a:r>
              <a:rPr lang="he-IL" sz="3200" dirty="0">
                <a:solidFill>
                  <a:srgbClr val="FF0000"/>
                </a:solidFill>
              </a:rPr>
              <a:t>לבודק התרגילים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 fontAlgn="base"/>
            <a:r>
              <a:rPr lang="he-IL" sz="3200" dirty="0"/>
              <a:t>זו פרקטיקה מקובלת </a:t>
            </a:r>
            <a:r>
              <a:rPr lang="he-IL" sz="3200" dirty="0">
                <a:solidFill>
                  <a:srgbClr val="FF0000"/>
                </a:solidFill>
              </a:rPr>
              <a:t>בתעשייה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he-IL" sz="3200" dirty="0"/>
              <a:t>הסטודנטים מבינים שלגיטימי להגיש תרגיל </a:t>
            </a:r>
            <a:r>
              <a:rPr lang="he-IL" sz="3200" dirty="0">
                <a:solidFill>
                  <a:srgbClr val="FF0000"/>
                </a:solidFill>
              </a:rPr>
              <a:t>לא מושלם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אוכלוסייה: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sz="3200" dirty="0"/>
              <a:t>סטודנטים במכללה האקדמית ת"א-יפו, תשע"ז סמסטר א' בקורס "תכנות מכוון עצמים ושפת ++</a:t>
            </a:r>
            <a:r>
              <a:rPr lang="en-US" sz="3200" dirty="0"/>
              <a:t>C</a:t>
            </a:r>
            <a:r>
              <a:rPr lang="he-IL" sz="3200" dirty="0"/>
              <a:t>"</a:t>
            </a:r>
          </a:p>
          <a:p>
            <a:pPr algn="r" rtl="1"/>
            <a:r>
              <a:rPr lang="he-IL" sz="3200" dirty="0"/>
              <a:t>הסטודנטים למדו תכנות פרוצדורלי בשני קורסי חובה:</a:t>
            </a:r>
          </a:p>
          <a:p>
            <a:pPr marL="914400" lvl="1" indent="-514350" algn="r" rtl="1">
              <a:buFont typeface="+mj-lt"/>
              <a:buAutoNum type="arabicPeriod"/>
            </a:pPr>
            <a:r>
              <a:rPr lang="he-IL" sz="3000" dirty="0"/>
              <a:t>מבוא למדעי המחשב</a:t>
            </a:r>
          </a:p>
          <a:p>
            <a:pPr marL="914400" lvl="1" indent="-514350" algn="r" rtl="1">
              <a:buFont typeface="+mj-lt"/>
              <a:buAutoNum type="arabicPeriod"/>
            </a:pPr>
            <a:r>
              <a:rPr lang="he-IL" sz="3000" dirty="0"/>
              <a:t>תכנות מתקדם בשפת </a:t>
            </a:r>
            <a:r>
              <a:rPr lang="en-US" sz="3000" dirty="0"/>
              <a:t>C</a:t>
            </a:r>
            <a:endParaRPr lang="he-IL" sz="3000" dirty="0"/>
          </a:p>
          <a:p>
            <a:pPr marL="457200" indent="-457200" algn="r" rtl="1"/>
            <a:r>
              <a:rPr lang="he-IL" sz="3200" dirty="0"/>
              <a:t>ההגשה בזוגות – 65 זוגות</a:t>
            </a:r>
          </a:p>
        </p:txBody>
      </p:sp>
      <p:pic>
        <p:nvPicPr>
          <p:cNvPr id="5" name="Picture 4" descr="GuidedReadingGroups - Reader's Workshop Stru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570" y="361950"/>
            <a:ext cx="1447800" cy="16573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	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סיווג בעיות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03520" y="524150"/>
            <a:ext cx="1965960" cy="880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50169" y="671817"/>
            <a:ext cx="966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3200" dirty="0"/>
              <a:t>קוד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5303520" y="1844315"/>
            <a:ext cx="1965960" cy="880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13630" y="1587473"/>
            <a:ext cx="1965960" cy="880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61574" y="1551927"/>
            <a:ext cx="1965960" cy="880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2"/>
            <a:endCxn id="7" idx="7"/>
          </p:cNvCxnSpPr>
          <p:nvPr/>
        </p:nvCxnSpPr>
        <p:spPr>
          <a:xfrm flipH="1">
            <a:off x="3939626" y="964205"/>
            <a:ext cx="1363894" cy="716611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4"/>
            <a:endCxn id="5" idx="0"/>
          </p:cNvCxnSpPr>
          <p:nvPr/>
        </p:nvCxnSpPr>
        <p:spPr>
          <a:xfrm>
            <a:off x="6286500" y="1404260"/>
            <a:ext cx="0" cy="44005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6"/>
            <a:endCxn id="6" idx="1"/>
          </p:cNvCxnSpPr>
          <p:nvPr/>
        </p:nvCxnSpPr>
        <p:spPr>
          <a:xfrm>
            <a:off x="7269480" y="964205"/>
            <a:ext cx="1532058" cy="752157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28820" y="1761149"/>
            <a:ext cx="966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/>
              <a:t>תכנון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81059" y="2053537"/>
            <a:ext cx="966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98230" y="1716362"/>
            <a:ext cx="165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/>
              <a:t>פרוצדורליות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8538210" y="2922217"/>
            <a:ext cx="2251710" cy="270891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698230" y="3396890"/>
            <a:ext cx="1781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מתודות ארוכות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מספרי קסם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קוד מיותר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שכפול קוד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שמות מבלבלים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5127795" y="3164480"/>
            <a:ext cx="2251710" cy="270891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45245" y="3482287"/>
            <a:ext cx="1781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מחלקה חסרה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מחלקה עצלה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מחלקה גדולה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היכרות אינטימית בין מחלקות</a:t>
            </a:r>
          </a:p>
        </p:txBody>
      </p:sp>
      <p:sp>
        <p:nvSpPr>
          <p:cNvPr id="24" name="Oval 23"/>
          <p:cNvSpPr/>
          <p:nvPr/>
        </p:nvSpPr>
        <p:spPr>
          <a:xfrm>
            <a:off x="2049597" y="2907638"/>
            <a:ext cx="2251710" cy="270891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44090" y="3396890"/>
            <a:ext cx="178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מהלך התכנית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נתוני התכנית</a:t>
            </a:r>
            <a:endParaRPr lang="en-US" sz="16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181350" y="2467583"/>
            <a:ext cx="0" cy="44005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286500" y="2727907"/>
            <a:ext cx="0" cy="44005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673590" y="2493592"/>
            <a:ext cx="0" cy="44005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99502"/>
          </a:xfrm>
        </p:spPr>
        <p:txBody>
          <a:bodyPr/>
          <a:lstStyle/>
          <a:p>
            <a:pPr algn="r" rtl="1"/>
            <a:r>
              <a:rPr lang="he-IL" dirty="0"/>
              <a:t>סווג בעיות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60370" y="1819275"/>
            <a:ext cx="1965960" cy="880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07840" y="1804696"/>
            <a:ext cx="1965960" cy="8801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06141" y="2028497"/>
            <a:ext cx="109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dirty="0" err="1"/>
              <a:t>מיפרט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092440" y="1933585"/>
            <a:ext cx="165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dirty="0"/>
              <a:t>באגים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7932420" y="3139440"/>
            <a:ext cx="2251710" cy="270891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92440" y="3614113"/>
            <a:ext cx="1781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AutoNum type="arabicPeriod"/>
            </a:pPr>
            <a:r>
              <a:rPr lang="he-IL" sz="1600" dirty="0"/>
              <a:t>התכנית "עפה"</a:t>
            </a:r>
          </a:p>
          <a:p>
            <a:pPr marL="342900" indent="-342900" algn="r" rtl="1">
              <a:buAutoNum type="arabicPeriod"/>
            </a:pPr>
            <a:r>
              <a:rPr lang="he-IL" sz="1600" dirty="0"/>
              <a:t>התנהגות בלתי צפויה/ לא תקינה</a:t>
            </a:r>
          </a:p>
          <a:p>
            <a:pPr marL="342900" indent="-342900" algn="r" rtl="1">
              <a:buAutoNum type="arabicPeriod"/>
            </a:pPr>
            <a:r>
              <a:rPr lang="he-IL" sz="1600" dirty="0"/>
              <a:t>בעיות </a:t>
            </a:r>
            <a:r>
              <a:rPr lang="he-IL" sz="1600"/>
              <a:t>ניהול </a:t>
            </a:r>
            <a:r>
              <a:rPr lang="he-IL" sz="1600" smtClean="0"/>
              <a:t>זיכרון</a:t>
            </a:r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2784645" y="3139440"/>
            <a:ext cx="2251710" cy="270891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02095" y="3457247"/>
            <a:ext cx="1781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מימוש חסר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מימוש חסר חלקית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/>
              <a:t>מימוש שונה מהנדרש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43350" y="2702867"/>
            <a:ext cx="0" cy="44005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067800" y="2710815"/>
            <a:ext cx="0" cy="44005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Effect of Reporting Known Issues / Iris Gaber &amp; Amir Kirsh         19/12/2017  </a:t>
            </a:r>
            <a:r>
              <a:rPr lang="he-IL" smtClean="0"/>
              <a:t>כנס המורים הארצי למדעי המחשב - הטכניון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14232</TotalTime>
  <Words>1416</Words>
  <Application>Microsoft Office PowerPoint</Application>
  <PresentationFormat>Widescreen</PresentationFormat>
  <Paragraphs>348</Paragraphs>
  <Slides>29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Gisha</vt:lpstr>
      <vt:lpstr>Wingdings 3</vt:lpstr>
      <vt:lpstr>Wisp</vt:lpstr>
      <vt:lpstr> </vt:lpstr>
      <vt:lpstr>מה עשינו?</vt:lpstr>
      <vt:lpstr>הבעיה</vt:lpstr>
      <vt:lpstr>ODC – Orthogonal Defects Classification</vt:lpstr>
      <vt:lpstr>שאלות המחקר:</vt:lpstr>
      <vt:lpstr>יתרונות בדיווח על known Issues:</vt:lpstr>
      <vt:lpstr>אוכלוסייה:</vt:lpstr>
      <vt:lpstr>סיווג בעיות </vt:lpstr>
      <vt:lpstr>סווג בעיות </vt:lpstr>
      <vt:lpstr>טופס ההגשה</vt:lpstr>
      <vt:lpstr>דוגמה לתרגיל</vt:lpstr>
      <vt:lpstr>דוגמה לטופס מלא</vt:lpstr>
      <vt:lpstr>PowerPoint Presentation</vt:lpstr>
      <vt:lpstr>ממצאים</vt:lpstr>
      <vt:lpstr>PowerPoint Presentation</vt:lpstr>
      <vt:lpstr>השוואה בין ציוני תרגילים: בלי דיווחים (2016 א') ועם דיווחים (2017 א')</vt:lpstr>
      <vt:lpstr>מה הסטודנטים חושבים על הדיווחים?</vt:lpstr>
      <vt:lpstr>עזר...</vt:lpstr>
      <vt:lpstr>הפריע...</vt:lpstr>
      <vt:lpstr>האם כדאי לחייב סטודנטים לדווח על בעיות?</vt:lpstr>
      <vt:lpstr>סיכום</vt:lpstr>
      <vt:lpstr>המאמר</vt:lpstr>
      <vt:lpstr>דוגמה לבאג:</vt:lpstr>
      <vt:lpstr>דוגמאות לבעיות קוד simplifyBooleanReturn</vt:lpstr>
      <vt:lpstr>Code Duplication</vt:lpstr>
      <vt:lpstr>האם מספר הוא ראשוני? (1)</vt:lpstr>
      <vt:lpstr>האם מספר הוא ראשוני? (2)</vt:lpstr>
      <vt:lpstr>האם מספר הוא ראשוני? (3)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home</dc:creator>
  <cp:lastModifiedBy>home</cp:lastModifiedBy>
  <cp:revision>123</cp:revision>
  <dcterms:created xsi:type="dcterms:W3CDTF">2017-11-22T17:28:07Z</dcterms:created>
  <dcterms:modified xsi:type="dcterms:W3CDTF">2017-12-16T15:13:39Z</dcterms:modified>
</cp:coreProperties>
</file>