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6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A880908-FEE1-4167-B7BA-8B06D3293EFD}" type="datetimeFigureOut">
              <a:rPr lang="he-IL" smtClean="0"/>
              <a:t>א'/טבת/תשע"ח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A09762D-1EA5-43BA-B1A7-FA3AFDCD58E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98150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09762D-1EA5-43BA-B1A7-FA3AFDCD58EA}" type="slidenum">
              <a:rPr lang="he-IL" smtClean="0"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41820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C7723-7405-4BD7-876C-319A29A17412}" type="datetime1">
              <a:rPr lang="en-US" smtClean="0"/>
              <a:t>2017-12-19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מעבדה תחילה - כנס מורים למדעי המחשב , חנוכה תשע"ח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ו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4D58E-7C02-4A7B-B977-489760D34AB2}" type="datetime1">
              <a:rPr lang="en-US" smtClean="0"/>
              <a:t>2017-12-19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מעבדה תחילה - כנס מורים למדעי המחשב , חנוכה תשע"ח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ציטוט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B903-8DA6-462D-8871-5650A54466A9}" type="datetime1">
              <a:rPr lang="en-US" smtClean="0"/>
              <a:t>2017-12-19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מעבדה תחילה - כנס מורים למדעי המחשב , חנוכה תשע"ח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7797D-8E82-4439-BD52-A20A0E355845}" type="datetime1">
              <a:rPr lang="en-US" smtClean="0"/>
              <a:t>2017-12-19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מעבדה תחילה - כנס מורים למדעי המחשב , חנוכה תשע"ח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 עם ציטו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5CCC0-51F8-4577-8668-629639237DC4}" type="datetime1">
              <a:rPr lang="en-US" smtClean="0"/>
              <a:t>2017-12-19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מעבדה תחילה - כנס מורים למדעי המחשב , חנוכה תשע"ח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או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BF897-F530-4537-86B5-2D030F4DEE7B}" type="datetime1">
              <a:rPr lang="en-US" smtClean="0"/>
              <a:t>2017-12-19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מעבדה תחילה - כנס מורים למדעי המחשב , חנוכה תשע"ח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CEA90-F526-4A28-8ECB-43897C579A34}" type="datetime1">
              <a:rPr lang="en-US" smtClean="0"/>
              <a:t>2017-12-19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מעבדה תחילה - כנס מורים למדעי המחשב , חנוכה תשע"ח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7E5F2-1E66-4523-8DF9-E267B97C5C9B}" type="datetime1">
              <a:rPr lang="en-US" smtClean="0"/>
              <a:t>2017-12-19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מעבדה תחילה - כנס מורים למדעי המחשב , חנוכה תשע"ח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98475-6493-405C-92F2-CC0625D5AD08}" type="datetime1">
              <a:rPr lang="en-US" smtClean="0"/>
              <a:t>2017-12-19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מעבדה תחילה - כנס מורים למדעי המחשב , חנוכה תשע"ח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B9B2-56E0-465F-9CCC-8DBC41F3274D}" type="datetime1">
              <a:rPr lang="en-US" smtClean="0"/>
              <a:t>2017-12-19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מעבדה תחילה - כנס מורים למדעי המחשב , חנוכה תשע"ח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79AA0-7466-4D5B-B3ED-FFEC9BBE3F9B}" type="datetime1">
              <a:rPr lang="en-US" smtClean="0"/>
              <a:t>2017-12-19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מעבדה תחילה - כנס מורים למדעי המחשב , חנוכה תשע"ח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0C216-9926-4B41-8AEA-316AA3C40762}" type="datetime1">
              <a:rPr lang="en-US" smtClean="0"/>
              <a:t>2017-12-19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מעבדה תחילה - כנס מורים למדעי המחשב , חנוכה תשע"ח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DED6C-3BFA-4C10-A0FE-37F9DC1F23FC}" type="datetime1">
              <a:rPr lang="en-US" smtClean="0"/>
              <a:t>2017-12-19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מעבדה תחילה - כנס מורים למדעי המחשב , חנוכה תשע"ח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4B1D1-6888-411F-A9E9-F725B5AA7EC7}" type="datetime1">
              <a:rPr lang="en-US" smtClean="0"/>
              <a:t>2017-12-19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מעבדה תחילה - כנס מורים למדעי המחשב , חנוכה תשע"ח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77ED6-C452-4B6E-930D-7840C755BA56}" type="datetime1">
              <a:rPr lang="en-US" smtClean="0"/>
              <a:t>2017-12-19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מעבדה תחילה - כנס מורים למדעי המחשב , חנוכה תשע"ח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D087E-5E81-473E-BB2B-5C46E79F1BD6}" type="datetime1">
              <a:rPr lang="en-US" smtClean="0"/>
              <a:t>2017-12-19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מעבדה תחילה - כנס מורים למדעי המחשב , חנוכה תשע"ח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5D21A-8B2F-4B83-BC83-EA3222089811}" type="datetime1">
              <a:rPr lang="en-US" smtClean="0"/>
              <a:t>2017-12-19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e-IL" smtClean="0"/>
              <a:t>מעבדה תחילה - כנס מורים למדעי המחשב , חנוכה תשע"ח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hf sldNum="0" hdr="0" dt="0"/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cse.proj.ac.il/lab/index.htm" TargetMode="External"/><Relationship Id="rId2" Type="http://schemas.openxmlformats.org/officeDocument/2006/relationships/hyperlink" Target="http://cse.proj.ac.il/lab/lab-first.h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303867" y="1397000"/>
            <a:ext cx="7766936" cy="1079500"/>
          </a:xfrm>
        </p:spPr>
        <p:txBody>
          <a:bodyPr/>
          <a:lstStyle/>
          <a:p>
            <a:r>
              <a:rPr lang="he-IL" sz="6600" dirty="0" smtClean="0"/>
              <a:t>מעבדה </a:t>
            </a:r>
            <a:r>
              <a:rPr lang="he-IL" sz="6600" dirty="0" smtClean="0"/>
              <a:t>תחילה</a:t>
            </a:r>
            <a:endParaRPr lang="he-IL" sz="6600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481667" y="3441233"/>
            <a:ext cx="7766936" cy="1096899"/>
          </a:xfrm>
        </p:spPr>
        <p:txBody>
          <a:bodyPr>
            <a:normAutofit/>
          </a:bodyPr>
          <a:lstStyle/>
          <a:p>
            <a:r>
              <a:rPr lang="he-IL" sz="2800" dirty="0" smtClean="0"/>
              <a:t>כנס מורים ארצי למדעי המחשב – חנוכה, תשס"ח </a:t>
            </a:r>
            <a:endParaRPr lang="he-IL" sz="2800" dirty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he-IL" sz="1800" dirty="0" smtClean="0"/>
              <a:t>מעבדה תחילה - כנס מורים למדעי המחשב , חנוכה תשע"ח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044918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z="2400" dirty="0"/>
              <a:t>למורה יש בקרה על ההבנה של התלמיד</a:t>
            </a:r>
            <a:endParaRPr lang="en-US" sz="2400" dirty="0"/>
          </a:p>
          <a:p>
            <a:pPr lvl="0"/>
            <a:r>
              <a:rPr lang="he-IL" sz="2400" dirty="0"/>
              <a:t>יוצר תחרותיות בריאה</a:t>
            </a:r>
            <a:endParaRPr lang="en-US" sz="2400" dirty="0"/>
          </a:p>
          <a:p>
            <a:pPr lvl="0"/>
            <a:r>
              <a:rPr lang="he-IL" sz="2400" dirty="0"/>
              <a:t>תלמידים מסבירים לחברים</a:t>
            </a:r>
            <a:endParaRPr lang="en-US" sz="2400" dirty="0"/>
          </a:p>
          <a:p>
            <a:pPr lvl="0"/>
            <a:r>
              <a:rPr lang="he-IL" sz="2400" dirty="0"/>
              <a:t>למידה שמחייבת שיתוף פעולה של התלמידים.</a:t>
            </a:r>
            <a:endParaRPr lang="en-US" sz="2400" dirty="0"/>
          </a:p>
          <a:p>
            <a:pPr lvl="0"/>
            <a:r>
              <a:rPr lang="he-IL" sz="2400" dirty="0"/>
              <a:t>כלי יותר אוניברסלי ומתחשב מאשר הסבר.</a:t>
            </a:r>
            <a:endParaRPr lang="en-US" sz="2400" dirty="0"/>
          </a:p>
          <a:p>
            <a:r>
              <a:rPr lang="he-IL" sz="2400" dirty="0"/>
              <a:t>המעבדה מאפשרת ליותר תלמידים להבין מאשר הסבר. </a:t>
            </a:r>
            <a:endParaRPr lang="en-US" sz="2400" dirty="0"/>
          </a:p>
          <a:p>
            <a:pPr marL="0" indent="0">
              <a:buNone/>
            </a:pPr>
            <a:r>
              <a:rPr lang="he-IL" sz="2400" b="1" dirty="0"/>
              <a:t> </a:t>
            </a:r>
            <a:endParaRPr lang="en-US" sz="2400" dirty="0"/>
          </a:p>
          <a:p>
            <a:endParaRPr lang="he-IL" dirty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מעבדה תחילה - כנס מורים למדעי המחשב , חנוכה תשע"ח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1359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4400" dirty="0" smtClean="0"/>
              <a:t>המעבדה היא לא חזות הכול </a:t>
            </a:r>
            <a:endParaRPr lang="he-IL" sz="44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z="2400" dirty="0">
                <a:solidFill>
                  <a:schemeClr val="tx1"/>
                </a:solidFill>
              </a:rPr>
              <a:t>מעבדה תחילה זה חלק מרצף לימודי. </a:t>
            </a:r>
            <a:endParaRPr lang="he-IL" sz="2400" dirty="0" smtClean="0">
              <a:solidFill>
                <a:schemeClr val="tx1"/>
              </a:solidFill>
            </a:endParaRPr>
          </a:p>
          <a:p>
            <a:endParaRPr lang="he-IL" sz="2400" dirty="0" smtClean="0">
              <a:solidFill>
                <a:schemeClr val="tx1"/>
              </a:solidFill>
            </a:endParaRPr>
          </a:p>
          <a:p>
            <a:r>
              <a:rPr lang="he-IL" sz="2400" dirty="0" smtClean="0">
                <a:solidFill>
                  <a:schemeClr val="tx1"/>
                </a:solidFill>
              </a:rPr>
              <a:t>אחרי </a:t>
            </a:r>
            <a:r>
              <a:rPr lang="he-IL" sz="2400" dirty="0">
                <a:solidFill>
                  <a:schemeClr val="tx1"/>
                </a:solidFill>
              </a:rPr>
              <a:t>המעבדה מקבלים דף סיכום, </a:t>
            </a:r>
            <a:endParaRPr lang="he-IL" sz="2400" dirty="0" smtClean="0">
              <a:solidFill>
                <a:schemeClr val="tx1"/>
              </a:solidFill>
            </a:endParaRPr>
          </a:p>
          <a:p>
            <a:endParaRPr lang="he-IL" sz="2400" dirty="0" smtClean="0">
              <a:solidFill>
                <a:schemeClr val="tx1"/>
              </a:solidFill>
            </a:endParaRPr>
          </a:p>
          <a:p>
            <a:r>
              <a:rPr lang="he-IL" sz="2400" dirty="0" smtClean="0">
                <a:solidFill>
                  <a:schemeClr val="tx1"/>
                </a:solidFill>
              </a:rPr>
              <a:t>ואח"כ </a:t>
            </a:r>
            <a:r>
              <a:rPr lang="he-IL" sz="2400" dirty="0">
                <a:solidFill>
                  <a:schemeClr val="tx1"/>
                </a:solidFill>
              </a:rPr>
              <a:t>תרגילים נוספים ללא מחשב</a:t>
            </a:r>
            <a:endParaRPr lang="en-US" sz="2400" dirty="0">
              <a:solidFill>
                <a:schemeClr val="tx1"/>
              </a:solidFill>
            </a:endParaRPr>
          </a:p>
          <a:p>
            <a:endParaRPr lang="he-IL" dirty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מעבדה תחילה - כנס מורים למדעי המחשב , חנוכה תשע"ח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8232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4400" dirty="0" smtClean="0"/>
              <a:t>מה עושים בשיעור שאחרי המעבדה</a:t>
            </a:r>
            <a:endParaRPr lang="he-IL" sz="44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e-IL" sz="2400" dirty="0" smtClean="0"/>
              <a:t>המעבדה </a:t>
            </a:r>
            <a:r>
              <a:rPr lang="he-IL" sz="2400" dirty="0"/>
              <a:t>בונה את השיעור. מורה מסתובב ורואה את הקשיים של התלמידים</a:t>
            </a:r>
            <a:endParaRPr lang="en-US" sz="2400" b="1" u="sng" dirty="0"/>
          </a:p>
          <a:p>
            <a:pPr lvl="0"/>
            <a:r>
              <a:rPr lang="he-IL" sz="2400" dirty="0"/>
              <a:t>לעבור על דף הסיכום לפני שהתלמידים מקבלים אותו.</a:t>
            </a:r>
            <a:endParaRPr lang="en-US" sz="2400" b="1" u="sng" dirty="0"/>
          </a:p>
          <a:p>
            <a:pPr lvl="0"/>
            <a:r>
              <a:rPr lang="he-IL" sz="2400" dirty="0"/>
              <a:t>לתת שאלה מסכמת</a:t>
            </a:r>
            <a:endParaRPr lang="en-US" sz="2400" b="1" u="sng" dirty="0"/>
          </a:p>
          <a:p>
            <a:pPr lvl="0"/>
            <a:r>
              <a:rPr lang="he-IL" sz="2400" dirty="0"/>
              <a:t>להביא לכיתה את צמתי הבדיקה. הצומת מרכז את התרגילים שלפניו.</a:t>
            </a:r>
            <a:endParaRPr lang="en-US" sz="2400" b="1" u="sng" dirty="0"/>
          </a:p>
          <a:p>
            <a:pPr lvl="0"/>
            <a:r>
              <a:rPr lang="he-IL" sz="2400" dirty="0"/>
              <a:t>לדון בבעיות שעלו במעבדה.</a:t>
            </a:r>
            <a:endParaRPr lang="en-US" sz="2400" b="1" u="sng" dirty="0"/>
          </a:p>
          <a:p>
            <a:pPr lvl="0"/>
            <a:r>
              <a:rPr lang="he-IL" sz="2400" dirty="0"/>
              <a:t>דיון שבו: מונחים פורמליים</a:t>
            </a:r>
            <a:endParaRPr lang="en-US" sz="2400" b="1" u="sng" dirty="0"/>
          </a:p>
          <a:p>
            <a:pPr lvl="0"/>
            <a:r>
              <a:rPr lang="he-IL" sz="2400" dirty="0"/>
              <a:t>חלוקת דפי סיכום</a:t>
            </a:r>
            <a:endParaRPr lang="en-US" sz="2400" b="1" u="sng" dirty="0"/>
          </a:p>
          <a:p>
            <a:pPr lvl="0"/>
            <a:r>
              <a:rPr lang="he-IL" sz="2400" dirty="0"/>
              <a:t>תרגילים נוספים</a:t>
            </a:r>
            <a:endParaRPr lang="en-US" sz="2400" b="1" u="sng" dirty="0"/>
          </a:p>
          <a:p>
            <a:endParaRPr lang="he-IL" dirty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מעבדה תחילה - כנס מורים למדעי המחשב , חנוכה תשע"ח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55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4400" dirty="0" smtClean="0"/>
              <a:t>קישורים ותודות</a:t>
            </a:r>
            <a:endParaRPr lang="he-IL" sz="44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hlinkClick r:id="rId2"/>
              </a:rPr>
              <a:t>http://cse.proj.ac.il/lab/lab-first.htm</a:t>
            </a:r>
            <a:endParaRPr lang="he-IL" sz="2400" dirty="0" smtClean="0"/>
          </a:p>
          <a:p>
            <a:endParaRPr lang="he-IL" sz="2400" dirty="0"/>
          </a:p>
          <a:p>
            <a:r>
              <a:rPr lang="en-US" sz="2400" dirty="0">
                <a:hlinkClick r:id="rId3"/>
              </a:rPr>
              <a:t>http://</a:t>
            </a:r>
            <a:r>
              <a:rPr lang="en-US" sz="2400" dirty="0" smtClean="0">
                <a:hlinkClick r:id="rId3"/>
              </a:rPr>
              <a:t>cse.proj.ac.il/lab/index.htm</a:t>
            </a:r>
            <a:endParaRPr lang="he-IL" sz="2400" dirty="0" smtClean="0"/>
          </a:p>
          <a:p>
            <a:endParaRPr lang="he-IL" sz="2400" dirty="0" smtClean="0"/>
          </a:p>
          <a:p>
            <a:endParaRPr lang="he-IL" sz="2400" dirty="0"/>
          </a:p>
          <a:p>
            <a:r>
              <a:rPr lang="he-IL" sz="2800" dirty="0" smtClean="0"/>
              <a:t>תודה </a:t>
            </a:r>
            <a:r>
              <a:rPr lang="he-IL" sz="2800" dirty="0"/>
              <a:t>לתמר פז שדרכה נחשפתי לעולם הקרוי מעבדה תחילה</a:t>
            </a:r>
          </a:p>
          <a:p>
            <a:endParaRPr lang="he-IL" sz="2800" dirty="0"/>
          </a:p>
          <a:p>
            <a:endParaRPr lang="he-IL" sz="2400" dirty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מעבדה תחילה - כנס מורים למדעי המחשב , חנוכה תשע"ח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48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4400" dirty="0" smtClean="0"/>
              <a:t>באתי.. ראיתי ..נדלקתי </a:t>
            </a:r>
            <a:endParaRPr lang="he-IL" sz="44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z="3200" dirty="0" smtClean="0"/>
              <a:t>לראשונה נחשפתי להוראה בשיטת המעבדה תחילה בקורס מורים מובילים לפני מספר </a:t>
            </a:r>
            <a:r>
              <a:rPr lang="he-IL" sz="3200" dirty="0" smtClean="0"/>
              <a:t>שנים</a:t>
            </a:r>
          </a:p>
          <a:p>
            <a:endParaRPr lang="he-IL" sz="3200" dirty="0" smtClean="0"/>
          </a:p>
          <a:p>
            <a:r>
              <a:rPr lang="he-IL" sz="3200" dirty="0" smtClean="0"/>
              <a:t>תודה </a:t>
            </a:r>
            <a:r>
              <a:rPr lang="he-IL" sz="3200" dirty="0"/>
              <a:t>רבה לד"ר תמר פז </a:t>
            </a:r>
            <a:r>
              <a:rPr lang="he-IL" sz="3200" dirty="0" smtClean="0"/>
              <a:t>אשר </a:t>
            </a:r>
            <a:r>
              <a:rPr lang="he-IL" sz="3200" dirty="0"/>
              <a:t>פתחה אוסף של מעבדות בהוראת יסודות מדעי המחשב המאפשרות לכל תלמיד להתקדם באופן אישי בחומר הנלמד</a:t>
            </a:r>
          </a:p>
          <a:p>
            <a:endParaRPr lang="he-IL" dirty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מעבדה תחילה - כנס מורים למדעי המחשב , חנוכה תשע"ח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73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4400" dirty="0" smtClean="0"/>
              <a:t>מעבדה תחילה – מה זה ???</a:t>
            </a:r>
            <a:endParaRPr lang="he-IL" sz="44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z="3200" dirty="0" smtClean="0"/>
              <a:t>שלב ראשון - התנסות </a:t>
            </a:r>
          </a:p>
          <a:p>
            <a:r>
              <a:rPr lang="he-IL" dirty="0"/>
              <a:t> </a:t>
            </a:r>
            <a:r>
              <a:rPr lang="he-IL" dirty="0" smtClean="0"/>
              <a:t>        </a:t>
            </a:r>
            <a:r>
              <a:rPr lang="he-IL" sz="2400" dirty="0" smtClean="0"/>
              <a:t>התלמיד מתנסה בכתיבת </a:t>
            </a:r>
            <a:r>
              <a:rPr lang="he-IL" sz="2400" dirty="0" smtClean="0"/>
              <a:t>תכניות </a:t>
            </a:r>
            <a:r>
              <a:rPr lang="he-IL" sz="2400" dirty="0" smtClean="0"/>
              <a:t>ובהרצתן מול </a:t>
            </a:r>
            <a:r>
              <a:rPr lang="he-IL" sz="2400" dirty="0" smtClean="0"/>
              <a:t>מחשב</a:t>
            </a:r>
          </a:p>
          <a:p>
            <a:endParaRPr lang="he-IL" sz="2400" dirty="0" smtClean="0"/>
          </a:p>
          <a:p>
            <a:r>
              <a:rPr lang="he-IL" sz="3200" dirty="0" smtClean="0"/>
              <a:t>שלב שני – דיון והעלאת ניסוחים פורמליים </a:t>
            </a:r>
          </a:p>
          <a:p>
            <a:r>
              <a:rPr lang="he-IL" dirty="0"/>
              <a:t> </a:t>
            </a:r>
            <a:r>
              <a:rPr lang="he-IL" dirty="0" smtClean="0"/>
              <a:t>        </a:t>
            </a:r>
            <a:r>
              <a:rPr lang="he-IL" sz="2400" dirty="0" smtClean="0"/>
              <a:t>המורה </a:t>
            </a:r>
            <a:r>
              <a:rPr lang="he-IL" sz="2400" dirty="0" smtClean="0"/>
              <a:t>מסבירה ומסכמת </a:t>
            </a:r>
            <a:r>
              <a:rPr lang="he-IL" sz="2400" dirty="0" smtClean="0"/>
              <a:t>את החומר הנלמד לתלמידים </a:t>
            </a:r>
          </a:p>
          <a:p>
            <a:endParaRPr lang="he-IL" dirty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מעבדה תחילה - כנס מורים למדעי המחשב , חנוכה תשע"ח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50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4400" dirty="0" smtClean="0"/>
              <a:t>הגישה הקונסטרוקטיבית</a:t>
            </a:r>
            <a:endParaRPr lang="he-IL" sz="44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2400" dirty="0" smtClean="0"/>
              <a:t>"מטרת </a:t>
            </a:r>
            <a:r>
              <a:rPr lang="he-IL" sz="2400" dirty="0"/>
              <a:t>ההוראה היום אינה העברת ידע ושינון כי אם פיתוח היכולת ללמוד באופן עצמאי, לחשוב ולשקול סביב בעיות אותנטיות המחייבות שימוש בידע קודם בשילוב עם ידע חדש על פי הגישה הקונסטרוקטיביסטית. </a:t>
            </a:r>
            <a:r>
              <a:rPr lang="he-IL" sz="2400" dirty="0" smtClean="0"/>
              <a:t>"</a:t>
            </a:r>
            <a:endParaRPr lang="en-US" sz="2400" dirty="0"/>
          </a:p>
          <a:p>
            <a:pPr lvl="0"/>
            <a:r>
              <a:rPr lang="he-IL" sz="2400" dirty="0" smtClean="0"/>
              <a:t>מתוך המאמר </a:t>
            </a:r>
            <a:r>
              <a:rPr lang="he-IL" sz="2400" b="1" dirty="0" smtClean="0"/>
              <a:t>קונסטרוקטיביזם- </a:t>
            </a:r>
            <a:r>
              <a:rPr lang="he-IL" sz="2400" b="1" dirty="0"/>
              <a:t>הבניית הידע</a:t>
            </a:r>
            <a:r>
              <a:rPr lang="he-IL" sz="2400" dirty="0"/>
              <a:t> / ד"ר ענת </a:t>
            </a:r>
            <a:r>
              <a:rPr lang="he-IL" sz="2400" dirty="0" smtClean="0"/>
              <a:t>רביב</a:t>
            </a:r>
            <a:endParaRPr lang="he-IL" sz="2400" dirty="0" smtClean="0"/>
          </a:p>
          <a:p>
            <a:pPr marL="0" lvl="0" indent="0">
              <a:buNone/>
            </a:pPr>
            <a:endParaRPr lang="he-IL" sz="2400" dirty="0" smtClean="0"/>
          </a:p>
          <a:p>
            <a:pPr lvl="0"/>
            <a:r>
              <a:rPr lang="he-IL" sz="2400" dirty="0" smtClean="0"/>
              <a:t>התלמידים </a:t>
            </a:r>
            <a:r>
              <a:rPr lang="he-IL" sz="2400" dirty="0"/>
              <a:t>בונים בעצמם את הסכמות /ההבנות באמצעות פעילות. </a:t>
            </a:r>
            <a:endParaRPr lang="en-US" sz="2400" dirty="0"/>
          </a:p>
          <a:p>
            <a:endParaRPr lang="he-IL" sz="2400" dirty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מעבדה תחילה - כנס מורים למדעי המחשב , חנוכה תשע"ח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459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4400" dirty="0" smtClean="0"/>
              <a:t>מטרות המעבדה תחילה</a:t>
            </a:r>
            <a:endParaRPr lang="he-IL" sz="44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he-IL" sz="2400" dirty="0"/>
              <a:t>לחשוף את התלמידים בפני החומר החדש</a:t>
            </a:r>
            <a:endParaRPr lang="en-US" sz="2400" dirty="0"/>
          </a:p>
          <a:p>
            <a:pPr lvl="0"/>
            <a:r>
              <a:rPr lang="he-IL" sz="2400" dirty="0"/>
              <a:t>לספק אינטואיציות לגביו.</a:t>
            </a:r>
            <a:endParaRPr lang="en-US" sz="2400" dirty="0"/>
          </a:p>
          <a:p>
            <a:pPr lvl="0"/>
            <a:r>
              <a:rPr lang="he-IL" sz="2400" dirty="0"/>
              <a:t>להעלות נושאים לדיון בכיתה. </a:t>
            </a:r>
            <a:endParaRPr lang="en-US" sz="2400" dirty="0"/>
          </a:p>
          <a:p>
            <a:pPr lvl="0"/>
            <a:r>
              <a:rPr lang="he-IL" sz="2400" dirty="0"/>
              <a:t>להכין את התלמידים לקראת הדיון בכיתה בנושא המדובר.</a:t>
            </a:r>
            <a:endParaRPr lang="en-US" sz="2400" dirty="0"/>
          </a:p>
          <a:p>
            <a:endParaRPr lang="he-IL" sz="2400" dirty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מעבדה תחילה - כנס מורים למדעי המחשב , חנוכה תשע"ח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8829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4400" dirty="0" smtClean="0"/>
              <a:t>מעבדה תחילה </a:t>
            </a:r>
            <a:r>
              <a:rPr lang="he-IL" sz="4400" dirty="0" smtClean="0"/>
              <a:t>מורכבת מ:</a:t>
            </a:r>
            <a:endParaRPr lang="he-IL" sz="44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z="2400" dirty="0"/>
              <a:t>תרגילי היכרות טכנית (איך כותבים הוראת...)</a:t>
            </a:r>
            <a:endParaRPr lang="en-US" sz="2400" dirty="0"/>
          </a:p>
          <a:p>
            <a:pPr lvl="0"/>
            <a:r>
              <a:rPr lang="he-IL" sz="2400" dirty="0"/>
              <a:t>טיפול בתכנים "רכים"  (החלפה בין תאים)</a:t>
            </a:r>
            <a:endParaRPr lang="en-US" sz="2400" dirty="0"/>
          </a:p>
          <a:p>
            <a:pPr lvl="0"/>
            <a:r>
              <a:rPr lang="he-IL" sz="2400" dirty="0"/>
              <a:t>תרגול לעומק (לא משהו חדש אלא שימוש במשהו מוכר) </a:t>
            </a:r>
            <a:endParaRPr lang="en-US" sz="2400" dirty="0"/>
          </a:p>
          <a:p>
            <a:pPr lvl="0"/>
            <a:r>
              <a:rPr lang="he-IL" sz="2400" dirty="0"/>
              <a:t>סיכומי ביניים לסכם מה שנלמד עד כה. </a:t>
            </a:r>
            <a:endParaRPr lang="en-US" sz="2400" dirty="0"/>
          </a:p>
          <a:p>
            <a:pPr lvl="0"/>
            <a:r>
              <a:rPr lang="he-IL" sz="2400" dirty="0"/>
              <a:t>צמתי בדיקה </a:t>
            </a:r>
            <a:endParaRPr lang="en-US" sz="2400" dirty="0"/>
          </a:p>
          <a:p>
            <a:pPr lvl="0"/>
            <a:r>
              <a:rPr lang="he-IL" sz="2400" dirty="0"/>
              <a:t>גיוון בסוגי התרגילים</a:t>
            </a:r>
            <a:endParaRPr lang="en-US" sz="2400" dirty="0"/>
          </a:p>
          <a:p>
            <a:endParaRPr lang="he-IL" dirty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מעבדה תחילה - כנס מורים למדעי המחשב , חנוכה תשע"ח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123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4400" dirty="0" smtClean="0"/>
              <a:t>גוון בסוגי התרגילים</a:t>
            </a:r>
            <a:endParaRPr lang="he-IL" sz="44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he-IL" sz="2400" dirty="0"/>
              <a:t>השלמת שלד </a:t>
            </a:r>
            <a:endParaRPr lang="en-US" sz="2400" b="1" u="sng" dirty="0"/>
          </a:p>
          <a:p>
            <a:pPr lvl="1"/>
            <a:r>
              <a:rPr lang="he-IL" sz="2400" dirty="0"/>
              <a:t>חקירה (נתונה תכנית: מה עושה ההוראה... / מה עושה ההוראה...? בלי תכנית נתונה. התלמידים בונים בעצמם תכנית כדי לבדוק הוראה מסוימת ומריצים ככל הנדרש עד להסקת מסקנה).</a:t>
            </a:r>
            <a:endParaRPr lang="en-US" sz="2400" b="1" u="sng" dirty="0"/>
          </a:p>
          <a:p>
            <a:pPr lvl="1"/>
            <a:r>
              <a:rPr lang="he-IL" sz="2400" dirty="0"/>
              <a:t>הרצת תכנית מוכנה </a:t>
            </a:r>
            <a:endParaRPr lang="en-US" sz="2400" b="1" u="sng" dirty="0"/>
          </a:p>
          <a:p>
            <a:pPr lvl="1"/>
            <a:r>
              <a:rPr lang="he-IL" sz="2400" dirty="0"/>
              <a:t>שינוי של תכנית כך ש...</a:t>
            </a:r>
            <a:endParaRPr lang="en-US" sz="2400" b="1" u="sng" dirty="0"/>
          </a:p>
          <a:p>
            <a:pPr lvl="1"/>
            <a:r>
              <a:rPr lang="he-IL" sz="2400" dirty="0"/>
              <a:t>כתיבת תכנית - משימה שניתנת לאחר שמכירים את התוכן הרצוי.</a:t>
            </a:r>
            <a:endParaRPr lang="en-US" sz="2400" b="1" u="sng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683050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304800"/>
          </a:xfrm>
        </p:spPr>
        <p:txBody>
          <a:bodyPr>
            <a:normAutofit fontScale="90000"/>
          </a:bodyPr>
          <a:lstStyle/>
          <a:p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77334" y="1549401"/>
            <a:ext cx="8596668" cy="4491962"/>
          </a:xfrm>
        </p:spPr>
        <p:txBody>
          <a:bodyPr/>
          <a:lstStyle/>
          <a:p>
            <a:r>
              <a:rPr lang="he-IL" sz="2400" b="1" dirty="0"/>
              <a:t>תרגילים ממוקדים - </a:t>
            </a:r>
            <a:r>
              <a:rPr lang="he-IL" sz="2400" dirty="0"/>
              <a:t>כל פעם מתמקדים במשהו </a:t>
            </a:r>
            <a:r>
              <a:rPr lang="he-IL" sz="2400" dirty="0" smtClean="0"/>
              <a:t>אחר</a:t>
            </a:r>
          </a:p>
          <a:p>
            <a:endParaRPr lang="en-US" sz="2400" b="1" u="sng" dirty="0"/>
          </a:p>
          <a:p>
            <a:r>
              <a:rPr lang="he-IL" sz="2400" b="1" dirty="0"/>
              <a:t>תרגילים למתקדמים</a:t>
            </a:r>
            <a:endParaRPr lang="en-US" sz="2400" b="1" u="sng" dirty="0"/>
          </a:p>
          <a:p>
            <a:pPr lvl="1"/>
            <a:r>
              <a:rPr lang="he-IL" sz="2400" dirty="0"/>
              <a:t>מה עושים עם תלמידים מתקדמים בכיתה?</a:t>
            </a:r>
            <a:endParaRPr lang="en-US" sz="2400" b="1" u="sng" dirty="0"/>
          </a:p>
          <a:p>
            <a:pPr lvl="1"/>
            <a:r>
              <a:rPr lang="he-IL" sz="2400" dirty="0"/>
              <a:t>איך בונים מעבדה ככה שיהיה אתגר גם לתלמידים מתקדמים?</a:t>
            </a:r>
            <a:endParaRPr lang="en-US" sz="2400" b="1" u="sng" dirty="0"/>
          </a:p>
          <a:p>
            <a:r>
              <a:rPr lang="he-IL" sz="2400" b="1" dirty="0"/>
              <a:t>תרגילים </a:t>
            </a:r>
            <a:r>
              <a:rPr lang="he-IL" sz="2400" b="1" dirty="0" smtClean="0"/>
              <a:t>מדורגים</a:t>
            </a:r>
          </a:p>
          <a:p>
            <a:endParaRPr lang="en-US" sz="2400" b="1" u="sng" dirty="0"/>
          </a:p>
          <a:p>
            <a:r>
              <a:rPr lang="he-IL" sz="2400" b="1" dirty="0"/>
              <a:t>קישור לחומר מוכר. הדגשת המשותף והדומה לחומר קודם.</a:t>
            </a:r>
            <a:endParaRPr lang="en-US" sz="2400" b="1" u="sng" dirty="0"/>
          </a:p>
          <a:p>
            <a:endParaRPr lang="he-IL" dirty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מעבדה תחילה - כנס מורים למדעי המחשב , חנוכה תשע"ח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8111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4400" dirty="0" smtClean="0"/>
              <a:t>מה קורה לתלמידים במעבדה תחילה</a:t>
            </a:r>
            <a:endParaRPr lang="he-IL" sz="44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77334" y="1625601"/>
            <a:ext cx="8596668" cy="4415762"/>
          </a:xfrm>
        </p:spPr>
        <p:txBody>
          <a:bodyPr>
            <a:noAutofit/>
          </a:bodyPr>
          <a:lstStyle/>
          <a:p>
            <a:pPr lvl="0"/>
            <a:r>
              <a:rPr lang="he-IL" sz="2400" dirty="0"/>
              <a:t>התלמידים פעילים !</a:t>
            </a:r>
            <a:endParaRPr lang="en-US" sz="2400" dirty="0"/>
          </a:p>
          <a:p>
            <a:pPr lvl="0"/>
            <a:r>
              <a:rPr lang="he-IL" sz="2400" dirty="0"/>
              <a:t>צריך מיומנות בהבנת הנקרא (אי אפשר לקרא ברפרוף).</a:t>
            </a:r>
            <a:endParaRPr lang="en-US" sz="2400" dirty="0"/>
          </a:p>
          <a:p>
            <a:pPr lvl="0"/>
            <a:r>
              <a:rPr lang="he-IL" sz="2400" dirty="0"/>
              <a:t>אי אפשר להגיד "בערך הבנתי". </a:t>
            </a:r>
            <a:endParaRPr lang="en-US" sz="2400" dirty="0"/>
          </a:p>
          <a:p>
            <a:r>
              <a:rPr lang="he-IL" sz="2400" dirty="0"/>
              <a:t>יש מקומות שאם לא מבינים אותם אי אפשר להמשיך.</a:t>
            </a:r>
            <a:endParaRPr lang="en-US" sz="2400" dirty="0"/>
          </a:p>
          <a:p>
            <a:pPr lvl="0"/>
            <a:r>
              <a:rPr lang="he-IL" sz="2400" dirty="0"/>
              <a:t>דורש יכולת עבודה עצמית / עבודת צוות.</a:t>
            </a:r>
            <a:endParaRPr lang="en-US" sz="2400" dirty="0"/>
          </a:p>
          <a:p>
            <a:pPr lvl="0"/>
            <a:r>
              <a:rPr lang="he-IL" sz="2400" dirty="0"/>
              <a:t>מקבלים משוב </a:t>
            </a:r>
            <a:r>
              <a:rPr lang="he-IL" sz="2400" dirty="0" smtClean="0"/>
              <a:t>מידי</a:t>
            </a:r>
            <a:r>
              <a:rPr lang="he-IL" sz="2400" dirty="0"/>
              <a:t>.</a:t>
            </a:r>
            <a:endParaRPr lang="en-US" sz="2400" dirty="0"/>
          </a:p>
          <a:p>
            <a:pPr lvl="0"/>
            <a:r>
              <a:rPr lang="he-IL" sz="2400" dirty="0"/>
              <a:t>התלמיד "צמא" </a:t>
            </a:r>
            <a:r>
              <a:rPr lang="he-IL" sz="2400" dirty="0" smtClean="0"/>
              <a:t>למידע</a:t>
            </a:r>
            <a:endParaRPr lang="en-US" sz="2400" dirty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מעבדה תחילה - כנס מורים למדעי המחשב , חנוכה תשע"ח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499889"/>
      </p:ext>
    </p:extLst>
  </p:cSld>
  <p:clrMapOvr>
    <a:masterClrMapping/>
  </p:clrMapOvr>
</p:sld>
</file>

<file path=ppt/theme/theme1.xml><?xml version="1.0" encoding="utf-8"?>
<a:theme xmlns:a="http://schemas.openxmlformats.org/drawingml/2006/main" name="פיאה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73</TotalTime>
  <Words>614</Words>
  <Application>Microsoft Office PowerPoint</Application>
  <PresentationFormat>מסך רחב</PresentationFormat>
  <Paragraphs>93</Paragraphs>
  <Slides>13</Slides>
  <Notes>1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13</vt:i4>
      </vt:variant>
    </vt:vector>
  </HeadingPairs>
  <TitlesOfParts>
    <vt:vector size="19" baseType="lpstr">
      <vt:lpstr>Arial</vt:lpstr>
      <vt:lpstr>Calibri</vt:lpstr>
      <vt:lpstr>Gisha</vt:lpstr>
      <vt:lpstr>Trebuchet MS</vt:lpstr>
      <vt:lpstr>Wingdings 3</vt:lpstr>
      <vt:lpstr>פיאה</vt:lpstr>
      <vt:lpstr>מעבדה תחילה</vt:lpstr>
      <vt:lpstr>באתי.. ראיתי ..נדלקתי </vt:lpstr>
      <vt:lpstr>מעבדה תחילה – מה זה ???</vt:lpstr>
      <vt:lpstr>הגישה הקונסטרוקטיבית</vt:lpstr>
      <vt:lpstr>מטרות המעבדה תחילה</vt:lpstr>
      <vt:lpstr>מעבדה תחילה מורכבת מ:</vt:lpstr>
      <vt:lpstr>גוון בסוגי התרגילים</vt:lpstr>
      <vt:lpstr>מצגת של PowerPoint</vt:lpstr>
      <vt:lpstr>מה קורה לתלמידים במעבדה תחילה</vt:lpstr>
      <vt:lpstr>מצגת של PowerPoint</vt:lpstr>
      <vt:lpstr>המעבדה היא לא חזות הכול </vt:lpstr>
      <vt:lpstr>מה עושים בשיעור שאחרי המעבדה</vt:lpstr>
      <vt:lpstr>קישורים ותודות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מעבדה תחילה - </dc:title>
  <dc:creator>DELL</dc:creator>
  <cp:lastModifiedBy>DELL</cp:lastModifiedBy>
  <cp:revision>23</cp:revision>
  <dcterms:created xsi:type="dcterms:W3CDTF">2017-12-13T10:37:02Z</dcterms:created>
  <dcterms:modified xsi:type="dcterms:W3CDTF">2017-12-19T05:55:58Z</dcterms:modified>
</cp:coreProperties>
</file>