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71" r:id="rId4"/>
    <p:sldId id="266" r:id="rId5"/>
    <p:sldId id="267" r:id="rId6"/>
    <p:sldId id="281" r:id="rId7"/>
    <p:sldId id="275" r:id="rId8"/>
    <p:sldId id="276" r:id="rId9"/>
    <p:sldId id="277" r:id="rId10"/>
    <p:sldId id="278" r:id="rId11"/>
    <p:sldId id="280" r:id="rId12"/>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p:cViewPr varScale="1">
        <p:scale>
          <a:sx n="73" d="100"/>
          <a:sy n="73" d="100"/>
        </p:scale>
        <p:origin x="75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7" name="Rectangle 6"/>
          <p:cNvSpPr>
            <a:spLocks noChangeAspect="1"/>
          </p:cNvSpPr>
          <p:nvPr/>
        </p:nvSpPr>
        <p:spPr>
          <a:xfrm>
            <a:off x="173355" y="243841"/>
            <a:ext cx="879348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32485" y="882376"/>
            <a:ext cx="7475220" cy="2926080"/>
          </a:xfrm>
        </p:spPr>
        <p:txBody>
          <a:bodyPr anchor="b">
            <a:normAutofit/>
          </a:bodyPr>
          <a:lstStyle>
            <a:lvl1pPr algn="ctr">
              <a:lnSpc>
                <a:spcPct val="85000"/>
              </a:lnSpc>
              <a:defRPr sz="5400" b="1" cap="all" baseline="0">
                <a:solidFill>
                  <a:srgbClr val="FFFFFF"/>
                </a:solidFill>
              </a:defRPr>
            </a:lvl1pPr>
          </a:lstStyle>
          <a:p>
            <a:r>
              <a:rPr lang="he-IL" smtClean="0"/>
              <a:t>לחץ כדי לערוך סגנון כותרת של תבנית בסיס</a:t>
            </a:r>
            <a:endParaRPr lang="en-US" dirty="0"/>
          </a:p>
        </p:txBody>
      </p:sp>
      <p:sp>
        <p:nvSpPr>
          <p:cNvPr id="3" name="Subtitle 2"/>
          <p:cNvSpPr>
            <a:spLocks noGrp="1"/>
          </p:cNvSpPr>
          <p:nvPr>
            <p:ph type="subTitle" idx="1"/>
          </p:nvPr>
        </p:nvSpPr>
        <p:spPr>
          <a:xfrm>
            <a:off x="1282148" y="3869635"/>
            <a:ext cx="6575895" cy="1388165"/>
          </a:xfrm>
        </p:spPr>
        <p:txBody>
          <a:bodyPr>
            <a:normAutofit/>
          </a:bodyPr>
          <a:lstStyle>
            <a:lvl1pPr marL="0" indent="0" algn="ctr">
              <a:buNone/>
              <a:defRPr sz="1650">
                <a:solidFill>
                  <a:srgbClr val="FFFFFF"/>
                </a:solidFill>
              </a:defRPr>
            </a:lvl1pPr>
            <a:lvl2pPr marL="342900" indent="0" algn="ctr">
              <a:buNone/>
              <a:defRPr sz="1650"/>
            </a:lvl2pPr>
            <a:lvl3pPr marL="685800" indent="0" algn="ctr">
              <a:buNone/>
              <a:defRPr sz="165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he-IL" smtClean="0"/>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866981B-A518-432A-8094-76A51092D579}" type="datetimeFigureOut">
              <a:rPr lang="he-IL" smtClean="0"/>
              <a:t>ל'/כסלו/תשע"ח</a:t>
            </a:fld>
            <a:endParaRPr lang="he-IL"/>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he-IL"/>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27EBB183-3766-48C4-B3F1-BAE514AC4DBC}" type="slidenum">
              <a:rPr lang="he-IL" smtClean="0"/>
              <a:t>‹#›</a:t>
            </a:fld>
            <a:endParaRPr lang="he-IL"/>
          </a:p>
        </p:txBody>
      </p:sp>
      <p:cxnSp>
        <p:nvCxnSpPr>
          <p:cNvPr id="8" name="Straight Connector 7"/>
          <p:cNvCxnSpPr/>
          <p:nvPr/>
        </p:nvCxnSpPr>
        <p:spPr>
          <a:xfrm>
            <a:off x="1483995" y="3733800"/>
            <a:ext cx="61722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28565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9866981B-A518-432A-8094-76A51092D579}" type="datetimeFigureOut">
              <a:rPr lang="he-IL" smtClean="0"/>
              <a:t>ל'/כסלו/תשע"ח</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27EBB183-3766-48C4-B3F1-BAE514AC4DBC}" type="slidenum">
              <a:rPr lang="he-IL" smtClean="0"/>
              <a:t>‹#›</a:t>
            </a:fld>
            <a:endParaRPr lang="he-IL"/>
          </a:p>
        </p:txBody>
      </p:sp>
    </p:spTree>
    <p:extLst>
      <p:ext uri="{BB962C8B-B14F-4D97-AF65-F5344CB8AC3E}">
        <p14:creationId xmlns:p14="http://schemas.microsoft.com/office/powerpoint/2010/main" val="37032463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762000"/>
            <a:ext cx="1743075" cy="5410200"/>
          </a:xfrm>
        </p:spPr>
        <p:txBody>
          <a:bodyPr vert="eaVert"/>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a:xfrm>
            <a:off x="857250" y="762000"/>
            <a:ext cx="5572125" cy="5410200"/>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9866981B-A518-432A-8094-76A51092D579}" type="datetimeFigureOut">
              <a:rPr lang="he-IL" smtClean="0"/>
              <a:t>ל'/כסלו/תשע"ח</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27EBB183-3766-48C4-B3F1-BAE514AC4DBC}" type="slidenum">
              <a:rPr lang="he-IL" smtClean="0"/>
              <a:t>‹#›</a:t>
            </a:fld>
            <a:endParaRPr lang="he-IL"/>
          </a:p>
        </p:txBody>
      </p:sp>
    </p:spTree>
    <p:extLst>
      <p:ext uri="{BB962C8B-B14F-4D97-AF65-F5344CB8AC3E}">
        <p14:creationId xmlns:p14="http://schemas.microsoft.com/office/powerpoint/2010/main" val="1418627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9866981B-A518-432A-8094-76A51092D579}" type="datetimeFigureOut">
              <a:rPr lang="he-IL" smtClean="0"/>
              <a:t>ל'/כסלו/תשע"ח</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27EBB183-3766-48C4-B3F1-BAE514AC4DBC}" type="slidenum">
              <a:rPr lang="he-IL" smtClean="0"/>
              <a:t>‹#›</a:t>
            </a:fld>
            <a:endParaRPr lang="he-IL"/>
          </a:p>
        </p:txBody>
      </p:sp>
    </p:spTree>
    <p:extLst>
      <p:ext uri="{BB962C8B-B14F-4D97-AF65-F5344CB8AC3E}">
        <p14:creationId xmlns:p14="http://schemas.microsoft.com/office/powerpoint/2010/main" val="2885166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829818" y="1173575"/>
            <a:ext cx="7475220" cy="2926080"/>
          </a:xfrm>
        </p:spPr>
        <p:txBody>
          <a:bodyPr anchor="b">
            <a:noAutofit/>
          </a:bodyPr>
          <a:lstStyle>
            <a:lvl1pPr algn="ctr">
              <a:lnSpc>
                <a:spcPct val="85000"/>
              </a:lnSpc>
              <a:defRPr sz="5400" b="0" cap="all" baseline="0"/>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1282446" y="4154520"/>
            <a:ext cx="6576822" cy="1363806"/>
          </a:xfrm>
        </p:spPr>
        <p:txBody>
          <a:bodyPr anchor="t">
            <a:normAutofit/>
          </a:bodyPr>
          <a:lstStyle>
            <a:lvl1pPr marL="0" indent="0" algn="ctr">
              <a:buNone/>
              <a:defRPr sz="1650">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9866981B-A518-432A-8094-76A51092D579}" type="datetimeFigureOut">
              <a:rPr lang="he-IL" smtClean="0"/>
              <a:t>ל'/כסלו/תשע"ח</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27EBB183-3766-48C4-B3F1-BAE514AC4DBC}" type="slidenum">
              <a:rPr lang="he-IL" smtClean="0"/>
              <a:t>‹#›</a:t>
            </a:fld>
            <a:endParaRPr lang="he-IL"/>
          </a:p>
        </p:txBody>
      </p:sp>
      <p:cxnSp>
        <p:nvCxnSpPr>
          <p:cNvPr id="7" name="Straight Connector 6"/>
          <p:cNvCxnSpPr/>
          <p:nvPr/>
        </p:nvCxnSpPr>
        <p:spPr>
          <a:xfrm>
            <a:off x="1485900" y="4020408"/>
            <a:ext cx="61722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2769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Content Placeholder 2"/>
          <p:cNvSpPr>
            <a:spLocks noGrp="1"/>
          </p:cNvSpPr>
          <p:nvPr>
            <p:ph sz="half" idx="1"/>
          </p:nvPr>
        </p:nvSpPr>
        <p:spPr>
          <a:xfrm>
            <a:off x="857250" y="2057399"/>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Content Placeholder 3"/>
          <p:cNvSpPr>
            <a:spLocks noGrp="1"/>
          </p:cNvSpPr>
          <p:nvPr>
            <p:ph sz="half" idx="2"/>
          </p:nvPr>
        </p:nvSpPr>
        <p:spPr>
          <a:xfrm>
            <a:off x="4700709" y="2057400"/>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Date Placeholder 4"/>
          <p:cNvSpPr>
            <a:spLocks noGrp="1"/>
          </p:cNvSpPr>
          <p:nvPr>
            <p:ph type="dt" sz="half" idx="10"/>
          </p:nvPr>
        </p:nvSpPr>
        <p:spPr/>
        <p:txBody>
          <a:bodyPr/>
          <a:lstStyle/>
          <a:p>
            <a:fld id="{9866981B-A518-432A-8094-76A51092D579}" type="datetimeFigureOut">
              <a:rPr lang="he-IL" smtClean="0"/>
              <a:t>ל'/כסלו/תשע"ח</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27EBB183-3766-48C4-B3F1-BAE514AC4DBC}" type="slidenum">
              <a:rPr lang="he-IL" smtClean="0"/>
              <a:t>‹#›</a:t>
            </a:fld>
            <a:endParaRPr lang="he-IL"/>
          </a:p>
        </p:txBody>
      </p:sp>
    </p:spTree>
    <p:extLst>
      <p:ext uri="{BB962C8B-B14F-4D97-AF65-F5344CB8AC3E}">
        <p14:creationId xmlns:p14="http://schemas.microsoft.com/office/powerpoint/2010/main" val="3647589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857250" y="2001511"/>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he-IL" smtClean="0"/>
              <a:t>לחץ כדי לערוך סגנונות טקסט של תבנית בסיס</a:t>
            </a:r>
          </a:p>
        </p:txBody>
      </p:sp>
      <p:sp>
        <p:nvSpPr>
          <p:cNvPr id="4" name="Content Placeholder 3"/>
          <p:cNvSpPr>
            <a:spLocks noGrp="1"/>
          </p:cNvSpPr>
          <p:nvPr>
            <p:ph sz="half" idx="2"/>
          </p:nvPr>
        </p:nvSpPr>
        <p:spPr>
          <a:xfrm>
            <a:off x="857250" y="2721483"/>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Text Placeholder 4"/>
          <p:cNvSpPr>
            <a:spLocks noGrp="1"/>
          </p:cNvSpPr>
          <p:nvPr>
            <p:ph type="body" sz="quarter" idx="3"/>
          </p:nvPr>
        </p:nvSpPr>
        <p:spPr>
          <a:xfrm>
            <a:off x="4701880" y="1999032"/>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he-IL" smtClean="0"/>
              <a:t>לחץ כדי לערוך סגנונות טקסט של תבנית בסיס</a:t>
            </a:r>
          </a:p>
        </p:txBody>
      </p:sp>
      <p:sp>
        <p:nvSpPr>
          <p:cNvPr id="6" name="Content Placeholder 5"/>
          <p:cNvSpPr>
            <a:spLocks noGrp="1"/>
          </p:cNvSpPr>
          <p:nvPr>
            <p:ph sz="quarter" idx="4"/>
          </p:nvPr>
        </p:nvSpPr>
        <p:spPr>
          <a:xfrm>
            <a:off x="4701880" y="2719322"/>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7" name="Date Placeholder 6"/>
          <p:cNvSpPr>
            <a:spLocks noGrp="1"/>
          </p:cNvSpPr>
          <p:nvPr>
            <p:ph type="dt" sz="half" idx="10"/>
          </p:nvPr>
        </p:nvSpPr>
        <p:spPr/>
        <p:txBody>
          <a:bodyPr/>
          <a:lstStyle/>
          <a:p>
            <a:fld id="{9866981B-A518-432A-8094-76A51092D579}" type="datetimeFigureOut">
              <a:rPr lang="he-IL" smtClean="0"/>
              <a:t>ל'/כסלו/תשע"ח</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27EBB183-3766-48C4-B3F1-BAE514AC4DBC}" type="slidenum">
              <a:rPr lang="he-IL" smtClean="0"/>
              <a:t>‹#›</a:t>
            </a:fld>
            <a:endParaRPr lang="he-IL"/>
          </a:p>
        </p:txBody>
      </p:sp>
    </p:spTree>
    <p:extLst>
      <p:ext uri="{BB962C8B-B14F-4D97-AF65-F5344CB8AC3E}">
        <p14:creationId xmlns:p14="http://schemas.microsoft.com/office/powerpoint/2010/main" val="1353689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9866981B-A518-432A-8094-76A51092D579}" type="datetimeFigureOut">
              <a:rPr lang="he-IL" smtClean="0"/>
              <a:t>ל'/כסלו/תשע"ח</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27EBB183-3766-48C4-B3F1-BAE514AC4DBC}" type="slidenum">
              <a:rPr lang="he-IL" smtClean="0"/>
              <a:t>‹#›</a:t>
            </a:fld>
            <a:endParaRPr lang="he-IL"/>
          </a:p>
        </p:txBody>
      </p:sp>
    </p:spTree>
    <p:extLst>
      <p:ext uri="{BB962C8B-B14F-4D97-AF65-F5344CB8AC3E}">
        <p14:creationId xmlns:p14="http://schemas.microsoft.com/office/powerpoint/2010/main" val="2078422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66981B-A518-432A-8094-76A51092D579}" type="datetimeFigureOut">
              <a:rPr lang="he-IL" smtClean="0"/>
              <a:t>ל'/כסלו/תשע"ח</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27EBB183-3766-48C4-B3F1-BAE514AC4DBC}" type="slidenum">
              <a:rPr lang="he-IL" smtClean="0"/>
              <a:t>‹#›</a:t>
            </a:fld>
            <a:endParaRPr lang="he-IL"/>
          </a:p>
        </p:txBody>
      </p:sp>
    </p:spTree>
    <p:extLst>
      <p:ext uri="{BB962C8B-B14F-4D97-AF65-F5344CB8AC3E}">
        <p14:creationId xmlns:p14="http://schemas.microsoft.com/office/powerpoint/2010/main" val="2842005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948940" cy="1737360"/>
          </a:xfrm>
        </p:spPr>
        <p:txBody>
          <a:bodyPr anchor="b">
            <a:noAutofit/>
          </a:bodyPr>
          <a:lstStyle>
            <a:lvl1pPr>
              <a:lnSpc>
                <a:spcPct val="90000"/>
              </a:lnSpc>
              <a:defRPr sz="3000" b="0"/>
            </a:lvl1p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a:xfrm>
            <a:off x="4389119" y="1097280"/>
            <a:ext cx="3909060" cy="46634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Text Placeholder 3"/>
          <p:cNvSpPr>
            <a:spLocks noGrp="1"/>
          </p:cNvSpPr>
          <p:nvPr>
            <p:ph type="body" sz="half" idx="2"/>
          </p:nvPr>
        </p:nvSpPr>
        <p:spPr>
          <a:xfrm>
            <a:off x="857250" y="2834640"/>
            <a:ext cx="2948940" cy="3017520"/>
          </a:xfrm>
        </p:spPr>
        <p:txBody>
          <a:bodyPr>
            <a:normAutofit/>
          </a:bodyPr>
          <a:lstStyle>
            <a:lvl1pPr marL="0" indent="0">
              <a:lnSpc>
                <a:spcPct val="100000"/>
              </a:lnSpc>
              <a:spcBef>
                <a:spcPts val="75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9866981B-A518-432A-8094-76A51092D579}" type="datetimeFigureOut">
              <a:rPr lang="he-IL" smtClean="0"/>
              <a:t>ל'/כסלו/תשע"ח</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27EBB183-3766-48C4-B3F1-BAE514AC4DBC}" type="slidenum">
              <a:rPr lang="he-IL" smtClean="0"/>
              <a:t>‹#›</a:t>
            </a:fld>
            <a:endParaRPr lang="he-IL"/>
          </a:p>
        </p:txBody>
      </p:sp>
    </p:spTree>
    <p:extLst>
      <p:ext uri="{BB962C8B-B14F-4D97-AF65-F5344CB8AC3E}">
        <p14:creationId xmlns:p14="http://schemas.microsoft.com/office/powerpoint/2010/main" val="21655708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948940" cy="1737360"/>
          </a:xfrm>
        </p:spPr>
        <p:txBody>
          <a:bodyPr anchor="b">
            <a:noAutofit/>
          </a:bodyPr>
          <a:lstStyle>
            <a:lvl1pPr>
              <a:lnSpc>
                <a:spcPct val="90000"/>
              </a:lnSpc>
              <a:defRPr sz="3000" b="0"/>
            </a:lvl1pPr>
          </a:lstStyle>
          <a:p>
            <a:r>
              <a:rPr lang="he-IL" smtClean="0"/>
              <a:t>לחץ כדי לערוך סגנון כותרת של תבנית בסיס</a:t>
            </a:r>
            <a:endParaRPr lang="en-US" dirty="0"/>
          </a:p>
        </p:txBody>
      </p:sp>
      <p:sp>
        <p:nvSpPr>
          <p:cNvPr id="3" name="Picture Placeholder 2"/>
          <p:cNvSpPr>
            <a:spLocks noGrp="1" noChangeAspect="1"/>
          </p:cNvSpPr>
          <p:nvPr>
            <p:ph type="pic" idx="1"/>
          </p:nvPr>
        </p:nvSpPr>
        <p:spPr>
          <a:xfrm>
            <a:off x="4059936" y="1069847"/>
            <a:ext cx="4574286" cy="4800600"/>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he-IL" smtClean="0"/>
              <a:t>לחץ על הסמל כדי להוסיף תמונה</a:t>
            </a:r>
            <a:endParaRPr lang="en-US" dirty="0"/>
          </a:p>
        </p:txBody>
      </p:sp>
      <p:sp>
        <p:nvSpPr>
          <p:cNvPr id="4" name="Text Placeholder 3"/>
          <p:cNvSpPr>
            <a:spLocks noGrp="1"/>
          </p:cNvSpPr>
          <p:nvPr>
            <p:ph type="body" sz="half" idx="2"/>
          </p:nvPr>
        </p:nvSpPr>
        <p:spPr>
          <a:xfrm>
            <a:off x="857250" y="2834640"/>
            <a:ext cx="2948940" cy="2880360"/>
          </a:xfrm>
        </p:spPr>
        <p:txBody>
          <a:bodyPr>
            <a:normAutofit/>
          </a:bodyPr>
          <a:lstStyle>
            <a:lvl1pPr marL="0" indent="0">
              <a:lnSpc>
                <a:spcPct val="100000"/>
              </a:lnSpc>
              <a:spcBef>
                <a:spcPts val="75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9866981B-A518-432A-8094-76A51092D579}" type="datetimeFigureOut">
              <a:rPr lang="he-IL" smtClean="0"/>
              <a:t>ל'/כסלו/תשע"ח</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27EBB183-3766-48C4-B3F1-BAE514AC4DBC}" type="slidenum">
              <a:rPr lang="he-IL" smtClean="0"/>
              <a:t>‹#›</a:t>
            </a:fld>
            <a:endParaRPr lang="he-IL"/>
          </a:p>
        </p:txBody>
      </p:sp>
    </p:spTree>
    <p:extLst>
      <p:ext uri="{BB962C8B-B14F-4D97-AF65-F5344CB8AC3E}">
        <p14:creationId xmlns:p14="http://schemas.microsoft.com/office/powerpoint/2010/main" val="956642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173355" y="243841"/>
            <a:ext cx="879348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57250" y="609600"/>
            <a:ext cx="7406640" cy="1356360"/>
          </a:xfrm>
          <a:prstGeom prst="rect">
            <a:avLst/>
          </a:prstGeom>
        </p:spPr>
        <p:txBody>
          <a:bodyPr vert="horz" lIns="91440" tIns="45720" rIns="91440" bIns="45720" rtlCol="0" anchor="ctr">
            <a:normAutofit/>
          </a:body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857251" y="2057400"/>
            <a:ext cx="7404653" cy="4038600"/>
          </a:xfrm>
          <a:prstGeom prst="rect">
            <a:avLst/>
          </a:prstGeom>
        </p:spPr>
        <p:txBody>
          <a:bodyPr vert="horz" lIns="91440" tIns="45720" rIns="91440" bIns="45720" rtlCol="0">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2"/>
          </p:nvPr>
        </p:nvSpPr>
        <p:spPr>
          <a:xfrm>
            <a:off x="857247" y="6223829"/>
            <a:ext cx="1746806" cy="365125"/>
          </a:xfrm>
          <a:prstGeom prst="rect">
            <a:avLst/>
          </a:prstGeom>
        </p:spPr>
        <p:txBody>
          <a:bodyPr vert="horz" lIns="91440" tIns="45720" rIns="91440" bIns="45720" rtlCol="0" anchor="ctr"/>
          <a:lstStyle>
            <a:lvl1pPr algn="l">
              <a:defRPr sz="900">
                <a:solidFill>
                  <a:schemeClr val="accent1"/>
                </a:solidFill>
              </a:defRPr>
            </a:lvl1pPr>
          </a:lstStyle>
          <a:p>
            <a:fld id="{9866981B-A518-432A-8094-76A51092D579}" type="datetimeFigureOut">
              <a:rPr lang="he-IL" smtClean="0"/>
              <a:t>ל'/כסלו/תשע"ח</a:t>
            </a:fld>
            <a:endParaRPr lang="he-IL"/>
          </a:p>
        </p:txBody>
      </p:sp>
      <p:sp>
        <p:nvSpPr>
          <p:cNvPr id="5" name="Footer Placeholder 4"/>
          <p:cNvSpPr>
            <a:spLocks noGrp="1"/>
          </p:cNvSpPr>
          <p:nvPr>
            <p:ph type="ftr" sz="quarter" idx="3"/>
          </p:nvPr>
        </p:nvSpPr>
        <p:spPr>
          <a:xfrm>
            <a:off x="2961861" y="6223829"/>
            <a:ext cx="3538331" cy="365125"/>
          </a:xfrm>
          <a:prstGeom prst="rect">
            <a:avLst/>
          </a:prstGeom>
        </p:spPr>
        <p:txBody>
          <a:bodyPr vert="horz" lIns="91440" tIns="45720" rIns="91440" bIns="45720" rtlCol="0" anchor="ctr"/>
          <a:lstStyle>
            <a:lvl1pPr algn="ctr">
              <a:defRPr sz="900">
                <a:solidFill>
                  <a:schemeClr val="accent1"/>
                </a:solidFill>
              </a:defRPr>
            </a:lvl1pPr>
          </a:lstStyle>
          <a:p>
            <a:endParaRPr lang="he-IL"/>
          </a:p>
        </p:txBody>
      </p:sp>
      <p:sp>
        <p:nvSpPr>
          <p:cNvPr id="6" name="Slide Number Placeholder 5"/>
          <p:cNvSpPr>
            <a:spLocks noGrp="1"/>
          </p:cNvSpPr>
          <p:nvPr>
            <p:ph type="sldNum" sz="quarter" idx="4"/>
          </p:nvPr>
        </p:nvSpPr>
        <p:spPr>
          <a:xfrm>
            <a:off x="6997148" y="6223829"/>
            <a:ext cx="1279663" cy="365125"/>
          </a:xfrm>
          <a:prstGeom prst="rect">
            <a:avLst/>
          </a:prstGeom>
        </p:spPr>
        <p:txBody>
          <a:bodyPr vert="horz" lIns="91440" tIns="45720" rIns="91440" bIns="45720" rtlCol="0" anchor="ctr"/>
          <a:lstStyle>
            <a:lvl1pPr algn="r">
              <a:defRPr sz="900">
                <a:solidFill>
                  <a:schemeClr val="accent1"/>
                </a:solidFill>
              </a:defRPr>
            </a:lvl1pPr>
          </a:lstStyle>
          <a:p>
            <a:fld id="{27EBB183-3766-48C4-B3F1-BAE514AC4DBC}" type="slidenum">
              <a:rPr lang="he-IL" smtClean="0"/>
              <a:t>‹#›</a:t>
            </a:fld>
            <a:endParaRPr lang="he-IL"/>
          </a:p>
        </p:txBody>
      </p:sp>
    </p:spTree>
    <p:extLst>
      <p:ext uri="{BB962C8B-B14F-4D97-AF65-F5344CB8AC3E}">
        <p14:creationId xmlns:p14="http://schemas.microsoft.com/office/powerpoint/2010/main" val="4548889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1" eaLnBrk="1" latinLnBrk="0" hangingPunct="1">
        <a:lnSpc>
          <a:spcPct val="90000"/>
        </a:lnSpc>
        <a:spcBef>
          <a:spcPct val="0"/>
        </a:spcBef>
        <a:buNone/>
        <a:defRPr sz="3300" kern="1200">
          <a:solidFill>
            <a:schemeClr val="accent1"/>
          </a:solidFill>
          <a:latin typeface="+mj-lt"/>
          <a:ea typeface="+mj-ea"/>
          <a:cs typeface="+mj-cs"/>
        </a:defRPr>
      </a:lvl1pPr>
    </p:titleStyle>
    <p:bodyStyle>
      <a:lvl1pPr marL="171450" indent="-137160" algn="r" defTabSz="685800" rtl="1" eaLnBrk="1" latinLnBrk="0" hangingPunct="1">
        <a:lnSpc>
          <a:spcPct val="90000"/>
        </a:lnSpc>
        <a:spcBef>
          <a:spcPts val="1050"/>
        </a:spcBef>
        <a:buClr>
          <a:schemeClr val="accent1"/>
        </a:buClr>
        <a:buSzPct val="80000"/>
        <a:buFont typeface="Corbel" pitchFamily="34" charset="0"/>
        <a:buChar char="•"/>
        <a:defRPr sz="1650" kern="1200">
          <a:solidFill>
            <a:schemeClr val="accent1"/>
          </a:solidFill>
          <a:latin typeface="+mn-lt"/>
          <a:ea typeface="+mn-ea"/>
          <a:cs typeface="+mn-cs"/>
        </a:defRPr>
      </a:lvl1pPr>
      <a:lvl2pPr marL="342900" indent="-137160" algn="r" defTabSz="685800" rtl="1" eaLnBrk="1" latinLnBrk="0" hangingPunct="1">
        <a:lnSpc>
          <a:spcPct val="90000"/>
        </a:lnSpc>
        <a:spcBef>
          <a:spcPts val="150"/>
        </a:spcBef>
        <a:spcAft>
          <a:spcPts val="300"/>
        </a:spcAft>
        <a:buClr>
          <a:schemeClr val="accent1"/>
        </a:buClr>
        <a:buSzPct val="80000"/>
        <a:buFont typeface="Corbel" pitchFamily="34" charset="0"/>
        <a:buChar char="•"/>
        <a:defRPr sz="1500" kern="1200">
          <a:solidFill>
            <a:schemeClr val="accent1"/>
          </a:solidFill>
          <a:latin typeface="+mn-lt"/>
          <a:ea typeface="+mn-ea"/>
          <a:cs typeface="+mn-cs"/>
        </a:defRPr>
      </a:lvl2pPr>
      <a:lvl3pPr marL="548640" indent="-137160" algn="r" defTabSz="685800" rtl="1" eaLnBrk="1" latinLnBrk="0" hangingPunct="1">
        <a:lnSpc>
          <a:spcPct val="90000"/>
        </a:lnSpc>
        <a:spcBef>
          <a:spcPts val="150"/>
        </a:spcBef>
        <a:spcAft>
          <a:spcPts val="300"/>
        </a:spcAft>
        <a:buClr>
          <a:schemeClr val="accent1"/>
        </a:buClr>
        <a:buSzPct val="80000"/>
        <a:buFont typeface="Corbel" pitchFamily="34" charset="0"/>
        <a:buChar char="•"/>
        <a:defRPr sz="1350" kern="1200">
          <a:solidFill>
            <a:schemeClr val="accent1"/>
          </a:solidFill>
          <a:latin typeface="+mn-lt"/>
          <a:ea typeface="+mn-ea"/>
          <a:cs typeface="+mn-cs"/>
        </a:defRPr>
      </a:lvl3pPr>
      <a:lvl4pPr marL="754380" indent="-137160" algn="r" defTabSz="685800" rtl="1" eaLnBrk="1" latinLnBrk="0" hangingPunct="1">
        <a:lnSpc>
          <a:spcPct val="90000"/>
        </a:lnSpc>
        <a:spcBef>
          <a:spcPts val="150"/>
        </a:spcBef>
        <a:spcAft>
          <a:spcPts val="300"/>
        </a:spcAft>
        <a:buClr>
          <a:schemeClr val="accent1"/>
        </a:buClr>
        <a:buSzPct val="80000"/>
        <a:buFont typeface="Corbel" pitchFamily="34" charset="0"/>
        <a:buChar char="•"/>
        <a:defRPr sz="1200" kern="1200">
          <a:solidFill>
            <a:schemeClr val="accent1"/>
          </a:solidFill>
          <a:latin typeface="+mn-lt"/>
          <a:ea typeface="+mn-ea"/>
          <a:cs typeface="+mn-cs"/>
        </a:defRPr>
      </a:lvl4pPr>
      <a:lvl5pPr marL="960120" indent="-137160" algn="r" defTabSz="685800" rtl="1" eaLnBrk="1" latinLnBrk="0" hangingPunct="1">
        <a:lnSpc>
          <a:spcPct val="90000"/>
        </a:lnSpc>
        <a:spcBef>
          <a:spcPts val="150"/>
        </a:spcBef>
        <a:spcAft>
          <a:spcPts val="300"/>
        </a:spcAft>
        <a:buClr>
          <a:schemeClr val="accent1"/>
        </a:buClr>
        <a:buSzPct val="80000"/>
        <a:buFont typeface="Corbel" pitchFamily="34" charset="0"/>
        <a:buChar char="•"/>
        <a:defRPr sz="1200" kern="1200">
          <a:solidFill>
            <a:schemeClr val="accent1"/>
          </a:solidFill>
          <a:latin typeface="+mn-lt"/>
          <a:ea typeface="+mn-ea"/>
          <a:cs typeface="+mn-cs"/>
        </a:defRPr>
      </a:lvl5pPr>
      <a:lvl6pPr marL="1200000" indent="-171450" algn="r" defTabSz="685800" rtl="1" eaLnBrk="1" latinLnBrk="0" hangingPunct="1">
        <a:lnSpc>
          <a:spcPct val="90000"/>
        </a:lnSpc>
        <a:spcBef>
          <a:spcPts val="150"/>
        </a:spcBef>
        <a:spcAft>
          <a:spcPts val="300"/>
        </a:spcAft>
        <a:buClr>
          <a:schemeClr val="accent1"/>
        </a:buClr>
        <a:buSzPct val="80000"/>
        <a:buFont typeface="Corbel" pitchFamily="34" charset="0"/>
        <a:buChar char="•"/>
        <a:defRPr sz="1200" kern="1200">
          <a:solidFill>
            <a:schemeClr val="accent1"/>
          </a:solidFill>
          <a:latin typeface="+mn-lt"/>
          <a:ea typeface="+mn-ea"/>
          <a:cs typeface="+mn-cs"/>
        </a:defRPr>
      </a:lvl6pPr>
      <a:lvl7pPr marL="1425000" indent="-171450" algn="r" defTabSz="685800" rtl="1" eaLnBrk="1" latinLnBrk="0" hangingPunct="1">
        <a:lnSpc>
          <a:spcPct val="90000"/>
        </a:lnSpc>
        <a:spcBef>
          <a:spcPts val="150"/>
        </a:spcBef>
        <a:spcAft>
          <a:spcPts val="300"/>
        </a:spcAft>
        <a:buClr>
          <a:schemeClr val="accent1"/>
        </a:buClr>
        <a:buSzPct val="80000"/>
        <a:buFont typeface="Corbel" pitchFamily="34" charset="0"/>
        <a:buChar char="•"/>
        <a:defRPr sz="1200" kern="1200">
          <a:solidFill>
            <a:schemeClr val="accent1"/>
          </a:solidFill>
          <a:latin typeface="+mn-lt"/>
          <a:ea typeface="+mn-ea"/>
          <a:cs typeface="+mn-cs"/>
        </a:defRPr>
      </a:lvl7pPr>
      <a:lvl8pPr marL="1650000" indent="-171450" algn="r" defTabSz="685800" rtl="1" eaLnBrk="1" latinLnBrk="0" hangingPunct="1">
        <a:lnSpc>
          <a:spcPct val="90000"/>
        </a:lnSpc>
        <a:spcBef>
          <a:spcPts val="150"/>
        </a:spcBef>
        <a:spcAft>
          <a:spcPts val="300"/>
        </a:spcAft>
        <a:buClr>
          <a:schemeClr val="accent1"/>
        </a:buClr>
        <a:buSzPct val="80000"/>
        <a:buFont typeface="Corbel" pitchFamily="34" charset="0"/>
        <a:buChar char="•"/>
        <a:defRPr sz="1200" kern="1200">
          <a:solidFill>
            <a:schemeClr val="accent1"/>
          </a:solidFill>
          <a:latin typeface="+mn-lt"/>
          <a:ea typeface="+mn-ea"/>
          <a:cs typeface="+mn-cs"/>
        </a:defRPr>
      </a:lvl8pPr>
      <a:lvl9pPr marL="1875000" indent="-171450" algn="r" defTabSz="685800" rtl="1" eaLnBrk="1" latinLnBrk="0" hangingPunct="1">
        <a:lnSpc>
          <a:spcPct val="90000"/>
        </a:lnSpc>
        <a:spcBef>
          <a:spcPts val="150"/>
        </a:spcBef>
        <a:spcAft>
          <a:spcPts val="300"/>
        </a:spcAft>
        <a:buClr>
          <a:schemeClr val="accent1"/>
        </a:buClr>
        <a:buSzPct val="80000"/>
        <a:buFont typeface="Corbel" pitchFamily="34" charset="0"/>
        <a:buChar char="•"/>
        <a:defRPr sz="1200" kern="1200">
          <a:solidFill>
            <a:schemeClr val="accent1"/>
          </a:solidFill>
          <a:latin typeface="+mn-lt"/>
          <a:ea typeface="+mn-ea"/>
          <a:cs typeface="+mn-cs"/>
        </a:defRPr>
      </a:lvl9pPr>
    </p:bodyStyle>
    <p:otherStyle>
      <a:defPPr>
        <a:defRPr lang="en-US"/>
      </a:defPPr>
      <a:lvl1pPr marL="0" algn="r" defTabSz="685800" rtl="1" eaLnBrk="1" latinLnBrk="0" hangingPunct="1">
        <a:defRPr sz="1350" kern="1200">
          <a:solidFill>
            <a:schemeClr val="tx1"/>
          </a:solidFill>
          <a:latin typeface="+mn-lt"/>
          <a:ea typeface="+mn-ea"/>
          <a:cs typeface="+mn-cs"/>
        </a:defRPr>
      </a:lvl1pPr>
      <a:lvl2pPr marL="342900" algn="r" defTabSz="685800" rtl="1" eaLnBrk="1" latinLnBrk="0" hangingPunct="1">
        <a:defRPr sz="1350" kern="1200">
          <a:solidFill>
            <a:schemeClr val="tx1"/>
          </a:solidFill>
          <a:latin typeface="+mn-lt"/>
          <a:ea typeface="+mn-ea"/>
          <a:cs typeface="+mn-cs"/>
        </a:defRPr>
      </a:lvl2pPr>
      <a:lvl3pPr marL="685800" algn="r" defTabSz="685800" rtl="1" eaLnBrk="1" latinLnBrk="0" hangingPunct="1">
        <a:defRPr sz="1350" kern="1200">
          <a:solidFill>
            <a:schemeClr val="tx1"/>
          </a:solidFill>
          <a:latin typeface="+mn-lt"/>
          <a:ea typeface="+mn-ea"/>
          <a:cs typeface="+mn-cs"/>
        </a:defRPr>
      </a:lvl3pPr>
      <a:lvl4pPr marL="1028700" algn="r" defTabSz="685800" rtl="1" eaLnBrk="1" latinLnBrk="0" hangingPunct="1">
        <a:defRPr sz="1350" kern="1200">
          <a:solidFill>
            <a:schemeClr val="tx1"/>
          </a:solidFill>
          <a:latin typeface="+mn-lt"/>
          <a:ea typeface="+mn-ea"/>
          <a:cs typeface="+mn-cs"/>
        </a:defRPr>
      </a:lvl4pPr>
      <a:lvl5pPr marL="1371600" algn="r" defTabSz="685800" rtl="1" eaLnBrk="1" latinLnBrk="0" hangingPunct="1">
        <a:defRPr sz="1350" kern="1200">
          <a:solidFill>
            <a:schemeClr val="tx1"/>
          </a:solidFill>
          <a:latin typeface="+mn-lt"/>
          <a:ea typeface="+mn-ea"/>
          <a:cs typeface="+mn-cs"/>
        </a:defRPr>
      </a:lvl5pPr>
      <a:lvl6pPr marL="1714500" algn="r" defTabSz="685800" rtl="1" eaLnBrk="1" latinLnBrk="0" hangingPunct="1">
        <a:defRPr sz="1350" kern="1200">
          <a:solidFill>
            <a:schemeClr val="tx1"/>
          </a:solidFill>
          <a:latin typeface="+mn-lt"/>
          <a:ea typeface="+mn-ea"/>
          <a:cs typeface="+mn-cs"/>
        </a:defRPr>
      </a:lvl6pPr>
      <a:lvl7pPr marL="2057400" algn="r" defTabSz="685800" rtl="1" eaLnBrk="1" latinLnBrk="0" hangingPunct="1">
        <a:defRPr sz="1350" kern="1200">
          <a:solidFill>
            <a:schemeClr val="tx1"/>
          </a:solidFill>
          <a:latin typeface="+mn-lt"/>
          <a:ea typeface="+mn-ea"/>
          <a:cs typeface="+mn-cs"/>
        </a:defRPr>
      </a:lvl7pPr>
      <a:lvl8pPr marL="2400300" algn="r" defTabSz="685800" rtl="1" eaLnBrk="1" latinLnBrk="0" hangingPunct="1">
        <a:defRPr sz="1350" kern="1200">
          <a:solidFill>
            <a:schemeClr val="tx1"/>
          </a:solidFill>
          <a:latin typeface="+mn-lt"/>
          <a:ea typeface="+mn-ea"/>
          <a:cs typeface="+mn-cs"/>
        </a:defRPr>
      </a:lvl8pPr>
      <a:lvl9pPr marL="2743200" algn="r" defTabSz="685800" rtl="1"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תמונה 7"/>
          <p:cNvPicPr>
            <a:picLocks noChangeAspect="1"/>
          </p:cNvPicPr>
          <p:nvPr/>
        </p:nvPicPr>
        <p:blipFill>
          <a:blip r:embed="rId2"/>
          <a:stretch>
            <a:fillRect/>
          </a:stretch>
        </p:blipFill>
        <p:spPr>
          <a:xfrm>
            <a:off x="6948264" y="4938241"/>
            <a:ext cx="1659111" cy="1659111"/>
          </a:xfrm>
          <a:prstGeom prst="rect">
            <a:avLst/>
          </a:prstGeom>
        </p:spPr>
      </p:pic>
      <p:sp>
        <p:nvSpPr>
          <p:cNvPr id="2" name="כותרת 1"/>
          <p:cNvSpPr>
            <a:spLocks noGrp="1"/>
          </p:cNvSpPr>
          <p:nvPr>
            <p:ph type="ctrTitle" idx="4294967295"/>
          </p:nvPr>
        </p:nvSpPr>
        <p:spPr>
          <a:xfrm>
            <a:off x="913449" y="446807"/>
            <a:ext cx="7772400" cy="1470025"/>
          </a:xfrm>
        </p:spPr>
        <p:txBody>
          <a:bodyPr/>
          <a:lstStyle/>
          <a:p>
            <a:pPr algn="ctr"/>
            <a:r>
              <a:rPr lang="he-IL" sz="4400" dirty="0">
                <a:solidFill>
                  <a:schemeClr val="tx1"/>
                </a:solidFill>
              </a:rPr>
              <a:t>למידה משמעותית </a:t>
            </a:r>
            <a:r>
              <a:rPr lang="he-IL" dirty="0" smtClean="0"/>
              <a:t/>
            </a:r>
            <a:br>
              <a:rPr lang="he-IL" dirty="0" smtClean="0"/>
            </a:br>
            <a:endParaRPr lang="he-IL" dirty="0"/>
          </a:p>
        </p:txBody>
      </p:sp>
      <p:sp>
        <p:nvSpPr>
          <p:cNvPr id="3" name="כותרת משנה 2"/>
          <p:cNvSpPr>
            <a:spLocks noGrp="1"/>
          </p:cNvSpPr>
          <p:nvPr>
            <p:ph type="subTitle" idx="4294967295"/>
          </p:nvPr>
        </p:nvSpPr>
        <p:spPr>
          <a:xfrm>
            <a:off x="1599249" y="2828528"/>
            <a:ext cx="6400800" cy="1752600"/>
          </a:xfrm>
        </p:spPr>
        <p:txBody>
          <a:bodyPr>
            <a:noAutofit/>
          </a:bodyPr>
          <a:lstStyle/>
          <a:p>
            <a:pPr marL="34290" indent="0" algn="ctr">
              <a:buNone/>
            </a:pPr>
            <a:r>
              <a:rPr lang="he-IL" sz="2400" dirty="0" smtClean="0"/>
              <a:t>פרויקט גמר בהגנת סייבר</a:t>
            </a:r>
          </a:p>
          <a:p>
            <a:pPr marL="34290" indent="0" algn="ctr">
              <a:buNone/>
            </a:pPr>
            <a:r>
              <a:rPr lang="he-IL" sz="2400" b="1" dirty="0" smtClean="0"/>
              <a:t>עמית בן-יוסף</a:t>
            </a:r>
          </a:p>
          <a:p>
            <a:pPr marL="34290" indent="0" algn="ctr">
              <a:buNone/>
            </a:pPr>
            <a:r>
              <a:rPr lang="he-IL" sz="2400" dirty="0" smtClean="0"/>
              <a:t>מורה: יריב דגן</a:t>
            </a:r>
          </a:p>
          <a:p>
            <a:pPr marL="34290" indent="0" algn="ctr">
              <a:buNone/>
            </a:pPr>
            <a:r>
              <a:rPr lang="he-IL" sz="2400" dirty="0" smtClean="0"/>
              <a:t>תומך הוראה: אביעד אפרתי</a:t>
            </a:r>
            <a:endParaRPr lang="he-IL" sz="2400" dirty="0"/>
          </a:p>
        </p:txBody>
      </p:sp>
      <p:pic>
        <p:nvPicPr>
          <p:cNvPr id="4" name="תמונה 3" descr="לוגו עמיאסף.jpg"/>
          <p:cNvPicPr>
            <a:picLocks noChangeAspect="1"/>
          </p:cNvPicPr>
          <p:nvPr/>
        </p:nvPicPr>
        <p:blipFill>
          <a:blip r:embed="rId3" cstate="print"/>
          <a:stretch>
            <a:fillRect/>
          </a:stretch>
        </p:blipFill>
        <p:spPr>
          <a:xfrm>
            <a:off x="569786" y="5229200"/>
            <a:ext cx="2817860" cy="1032123"/>
          </a:xfrm>
          <a:prstGeom prst="rect">
            <a:avLst/>
          </a:prstGeom>
        </p:spPr>
      </p:pic>
      <p:pic>
        <p:nvPicPr>
          <p:cNvPr id="5" name="תמונה 4" descr="IN.png"/>
          <p:cNvPicPr>
            <a:picLocks noChangeAspect="1"/>
          </p:cNvPicPr>
          <p:nvPr/>
        </p:nvPicPr>
        <p:blipFill>
          <a:blip r:embed="rId4" cstate="print"/>
          <a:stretch>
            <a:fillRect/>
          </a:stretch>
        </p:blipFill>
        <p:spPr>
          <a:xfrm>
            <a:off x="323530" y="1412776"/>
            <a:ext cx="1152128" cy="1152128"/>
          </a:xfrm>
          <a:prstGeom prst="rect">
            <a:avLst/>
          </a:prstGeom>
        </p:spPr>
      </p:pic>
      <p:pic>
        <p:nvPicPr>
          <p:cNvPr id="6" name="תמונה 5" descr="OUT.png"/>
          <p:cNvPicPr>
            <a:picLocks noChangeAspect="1"/>
          </p:cNvPicPr>
          <p:nvPr/>
        </p:nvPicPr>
        <p:blipFill>
          <a:blip r:embed="rId5" cstate="print"/>
          <a:stretch>
            <a:fillRect/>
          </a:stretch>
        </p:blipFill>
        <p:spPr>
          <a:xfrm>
            <a:off x="1482554" y="476297"/>
            <a:ext cx="992324" cy="936479"/>
          </a:xfrm>
          <a:prstGeom prst="rect">
            <a:avLst/>
          </a:prstGeom>
        </p:spPr>
      </p:pic>
      <p:sp>
        <p:nvSpPr>
          <p:cNvPr id="7" name="כותרת 1"/>
          <p:cNvSpPr txBox="1">
            <a:spLocks/>
          </p:cNvSpPr>
          <p:nvPr/>
        </p:nvSpPr>
        <p:spPr>
          <a:xfrm>
            <a:off x="1189974" y="1268760"/>
            <a:ext cx="7772400" cy="1470025"/>
          </a:xfrm>
          <a:prstGeom prst="rect">
            <a:avLst/>
          </a:prstGeom>
        </p:spPr>
        <p:txBody>
          <a:bodyPr vert="horz" lIns="91440" tIns="45720" rIns="91440" bIns="45720" rtlCol="1" anchor="ctr">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he-IL" sz="4400" b="0" i="0" u="none" strike="noStrike" kern="1200" cap="none" spc="0" normalizeH="0" baseline="0" noProof="0" dirty="0" smtClean="0">
                <a:ln>
                  <a:noFill/>
                </a:ln>
                <a:solidFill>
                  <a:schemeClr val="tx1"/>
                </a:solidFill>
                <a:effectLst/>
                <a:uLnTx/>
                <a:uFillTx/>
                <a:latin typeface="+mj-lt"/>
                <a:ea typeface="+mj-ea"/>
                <a:cs typeface="+mj-cs"/>
              </a:rPr>
              <a:t>יישום משמעותי של הלמידה </a:t>
            </a:r>
          </a:p>
        </p:txBody>
      </p:sp>
      <p:pic>
        <p:nvPicPr>
          <p:cNvPr id="9" name="תמונה 8"/>
          <p:cNvPicPr>
            <a:picLocks noChangeAspect="1"/>
          </p:cNvPicPr>
          <p:nvPr/>
        </p:nvPicPr>
        <p:blipFill rotWithShape="1">
          <a:blip r:embed="rId6" cstate="print">
            <a:extLst>
              <a:ext uri="{28A0092B-C50C-407E-A947-70E740481C1C}">
                <a14:useLocalDpi xmlns:a14="http://schemas.microsoft.com/office/drawing/2010/main" val="0"/>
              </a:ext>
            </a:extLst>
          </a:blip>
          <a:srcRect l="49212"/>
          <a:stretch/>
        </p:blipFill>
        <p:spPr>
          <a:xfrm>
            <a:off x="4355976" y="4938241"/>
            <a:ext cx="1205581" cy="158152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8" presetClass="entr" presetSubtype="12"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strips(downLeft)">
                                      <p:cBhvr>
                                        <p:cTn id="11" dur="500"/>
                                        <p:tgtEl>
                                          <p:spTgt spid="5"/>
                                        </p:tgtEl>
                                      </p:cBhvr>
                                    </p:animEffect>
                                  </p:childTnLst>
                                </p:cTn>
                              </p:par>
                              <p:par>
                                <p:cTn id="12" presetID="18" presetClass="entr" presetSubtype="12" fill="hold" grpId="0" nodeType="with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strips(downLeft)">
                                      <p:cBhvr>
                                        <p:cTn id="14" dur="5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1" dur="500"/>
                                        <p:tgtEl>
                                          <p:spTgt spid="3">
                                            <p:txEl>
                                              <p:pRg st="0" end="0"/>
                                            </p:txEl>
                                          </p:spTgt>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 calcmode="lin" valueType="num">
                                      <p:cBhvr>
                                        <p:cTn id="2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6" dur="500"/>
                                        <p:tgtEl>
                                          <p:spTgt spid="3">
                                            <p:txEl>
                                              <p:pRg st="1" end="1"/>
                                            </p:txEl>
                                          </p:spTgt>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p:cTn id="2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1" dur="500"/>
                                        <p:tgtEl>
                                          <p:spTgt spid="3">
                                            <p:txEl>
                                              <p:pRg st="2" end="2"/>
                                            </p:txEl>
                                          </p:spTgt>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 calcmode="lin" valueType="num">
                                      <p:cBhvr>
                                        <p:cTn id="3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6" dur="500"/>
                                        <p:tgtEl>
                                          <p:spTgt spid="3">
                                            <p:txEl>
                                              <p:pRg st="3" end="3"/>
                                            </p:txEl>
                                          </p:spTgt>
                                        </p:tgtEl>
                                      </p:cBhvr>
                                    </p:animEffect>
                                  </p:childTnLst>
                                </p:cTn>
                              </p:par>
                            </p:childTnLst>
                          </p:cTn>
                        </p:par>
                        <p:par>
                          <p:cTn id="37" fill="hold">
                            <p:stCondLst>
                              <p:cond delay="500"/>
                            </p:stCondLst>
                            <p:childTnLst>
                              <p:par>
                                <p:cTn id="38" presetID="21" presetClass="entr" presetSubtype="1" fill="hold" nodeType="after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wheel(1)">
                                      <p:cBhvr>
                                        <p:cTn id="40"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251520" y="476672"/>
            <a:ext cx="8640960" cy="5899179"/>
          </a:xfrm>
          <a:prstGeom prst="rect">
            <a:avLst/>
          </a:prstGeom>
        </p:spPr>
        <p:txBody>
          <a:bodyPr wrap="square">
            <a:spAutoFit/>
          </a:bodyPr>
          <a:lstStyle/>
          <a:p>
            <a:pPr algn="ctr">
              <a:lnSpc>
                <a:spcPct val="107000"/>
              </a:lnSpc>
              <a:spcAft>
                <a:spcPts val="800"/>
              </a:spcAft>
            </a:pPr>
            <a:r>
              <a:rPr lang="he-IL" sz="3200" b="1" dirty="0">
                <a:solidFill>
                  <a:srgbClr val="FF6699"/>
                </a:solidFill>
                <a:latin typeface="Calibri" panose="020F0502020204030204" pitchFamily="34" charset="0"/>
                <a:ea typeface="Calibri" panose="020F0502020204030204" pitchFamily="34" charset="0"/>
                <a:cs typeface="Calibri" panose="020F0502020204030204" pitchFamily="34" charset="0"/>
              </a:rPr>
              <a:t>רפלקציה אישית</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he-IL" dirty="0">
                <a:latin typeface="Calibri" panose="020F0502020204030204" pitchFamily="34" charset="0"/>
                <a:ea typeface="Calibri" panose="020F0502020204030204" pitchFamily="34" charset="0"/>
                <a:cs typeface="Calibri" panose="020F0502020204030204" pitchFamily="34" charset="0"/>
              </a:rPr>
              <a:t> </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he-IL" dirty="0">
                <a:latin typeface="Calibri" panose="020F0502020204030204" pitchFamily="34" charset="0"/>
                <a:ea typeface="Calibri" panose="020F0502020204030204" pitchFamily="34" charset="0"/>
                <a:cs typeface="Calibri" panose="020F0502020204030204" pitchFamily="34" charset="0"/>
              </a:rPr>
              <a:t>בתחילת השנה, כשהתחלנו לדבר על הפרויקט, הוא היה נראה לי מאוד רחוק ולא מציאותי. ההגדרה של הנושאים הייתה רחבה וכללית מאוד ולא היה לי מושג מה אני רוצה לעשות, או איך בכלל עושים דבר כזה.</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he-IL" dirty="0">
                <a:latin typeface="Calibri" panose="020F0502020204030204" pitchFamily="34" charset="0"/>
                <a:ea typeface="Calibri" panose="020F0502020204030204" pitchFamily="34" charset="0"/>
                <a:cs typeface="Calibri" panose="020F0502020204030204" pitchFamily="34" charset="0"/>
              </a:rPr>
              <a:t>אחרי כמה חודשים, כשזה נהיה כבר קצת יותר דחוף, התחלתי לחשוב ולנסות לפתח רעיונות. היה ברור לי שאעדיף לעשות משהו </a:t>
            </a:r>
            <a:r>
              <a:rPr lang="he-IL" b="1" u="sng" dirty="0">
                <a:latin typeface="Calibri" panose="020F0502020204030204" pitchFamily="34" charset="0"/>
                <a:ea typeface="Calibri" panose="020F0502020204030204" pitchFamily="34" charset="0"/>
                <a:cs typeface="Calibri" panose="020F0502020204030204" pitchFamily="34" charset="0"/>
              </a:rPr>
              <a:t>בתחום התקשורת </a:t>
            </a:r>
            <a:r>
              <a:rPr lang="he-IL" dirty="0">
                <a:latin typeface="Calibri" panose="020F0502020204030204" pitchFamily="34" charset="0"/>
                <a:ea typeface="Calibri" panose="020F0502020204030204" pitchFamily="34" charset="0"/>
                <a:cs typeface="Calibri" panose="020F0502020204030204" pitchFamily="34" charset="0"/>
              </a:rPr>
              <a:t>אבל היו לי רעיונות מאוד מגוונים, ולא הצלחתי להתלהב באמת מאף אחד מהם. התחלתי לקודד לכל מיני כיוונים אבל לא הצלחתי להתקדם הרבה בשום כיוון.</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he-IL" dirty="0">
                <a:latin typeface="Calibri" panose="020F0502020204030204" pitchFamily="34" charset="0"/>
                <a:ea typeface="Calibri" panose="020F0502020204030204" pitchFamily="34" charset="0"/>
                <a:cs typeface="Calibri" panose="020F0502020204030204" pitchFamily="34" charset="0"/>
              </a:rPr>
              <a:t>לבסוף עליתי על הרעיון של </a:t>
            </a:r>
            <a:r>
              <a:rPr lang="he-IL" b="1" u="sng" dirty="0">
                <a:latin typeface="Calibri" panose="020F0502020204030204" pitchFamily="34" charset="0"/>
                <a:ea typeface="Calibri" panose="020F0502020204030204" pitchFamily="34" charset="0"/>
                <a:cs typeface="Calibri" panose="020F0502020204030204" pitchFamily="34" charset="0"/>
              </a:rPr>
              <a:t>השילוב</a:t>
            </a:r>
            <a:r>
              <a:rPr lang="he-IL" dirty="0">
                <a:latin typeface="Calibri" panose="020F0502020204030204" pitchFamily="34" charset="0"/>
                <a:ea typeface="Calibri" panose="020F0502020204030204" pitchFamily="34" charset="0"/>
                <a:cs typeface="Calibri" panose="020F0502020204030204" pitchFamily="34" charset="0"/>
              </a:rPr>
              <a:t> של המשחקים שכתבנו בכיתה י', </a:t>
            </a:r>
            <a:r>
              <a:rPr lang="he-IL" b="1" u="sng" dirty="0">
                <a:latin typeface="Calibri" panose="020F0502020204030204" pitchFamily="34" charset="0"/>
                <a:ea typeface="Calibri" panose="020F0502020204030204" pitchFamily="34" charset="0"/>
                <a:cs typeface="Calibri" panose="020F0502020204030204" pitchFamily="34" charset="0"/>
              </a:rPr>
              <a:t>אחד הדברים היותר כיפיים בעיניי במגמה</a:t>
            </a:r>
            <a:r>
              <a:rPr lang="he-IL" dirty="0">
                <a:latin typeface="Calibri" panose="020F0502020204030204" pitchFamily="34" charset="0"/>
                <a:ea typeface="Calibri" panose="020F0502020204030204" pitchFamily="34" charset="0"/>
                <a:cs typeface="Calibri" panose="020F0502020204030204" pitchFamily="34" charset="0"/>
              </a:rPr>
              <a:t>, עם הפרויקט של השנה. הרעיון הלהיב אותי והתחלתי לחשוב על כיוונים למימושו. כשהייתה לי מטרה מוגדרת, הדברים התחילו להיראות פשוטים וקלים יותר להבנה (כמובן שעדיין היה הרבה שלא ידעתי).</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he-IL" dirty="0">
                <a:latin typeface="Calibri" panose="020F0502020204030204" pitchFamily="34" charset="0"/>
                <a:ea typeface="Calibri" panose="020F0502020204030204" pitchFamily="34" charset="0"/>
                <a:cs typeface="Calibri" panose="020F0502020204030204" pitchFamily="34" charset="0"/>
              </a:rPr>
              <a:t>מעבר להפעלת המשחק בצורה הפשוטה ביותר, החלטתי להוסיף עוד דברים על מנת </a:t>
            </a:r>
            <a:r>
              <a:rPr lang="he-IL" b="1" u="sng" dirty="0">
                <a:latin typeface="Calibri" panose="020F0502020204030204" pitchFamily="34" charset="0"/>
                <a:ea typeface="Calibri" panose="020F0502020204030204" pitchFamily="34" charset="0"/>
                <a:cs typeface="Calibri" panose="020F0502020204030204" pitchFamily="34" charset="0"/>
              </a:rPr>
              <a:t>להפוך את התוכנה לכיפית, ממכרת ותחרותית. </a:t>
            </a:r>
            <a:endParaRPr lang="en-US" sz="1400" b="1" u="sng" dirty="0">
              <a:latin typeface="Calibri" panose="020F0502020204030204" pitchFamily="34" charset="0"/>
              <a:ea typeface="Calibri" panose="020F0502020204030204" pitchFamily="34" charset="0"/>
              <a:cs typeface="Arial" panose="020B0604020202020204" pitchFamily="34" charset="0"/>
            </a:endParaRPr>
          </a:p>
          <a:p>
            <a:r>
              <a:rPr lang="he-IL" dirty="0">
                <a:ea typeface="Calibri" panose="020F0502020204030204" pitchFamily="34" charset="0"/>
                <a:cs typeface="Calibri" panose="020F0502020204030204" pitchFamily="34" charset="0"/>
              </a:rPr>
              <a:t>לא היה לי קל לשבת ולעבוד על הפרויקט – נדמה כי תאריך ההגשה רחוק מאוד ותמיד היה משהו שהיה לי יותר דחוף או יותר התחשק לי לעשות. אבל ככל שהתקדמתי ועברתי את החלק הקשה של ההתחלה, מצאתי את עצמי יושבת עליו יותר. </a:t>
            </a:r>
            <a:r>
              <a:rPr lang="he-IL" b="1" u="sng" dirty="0">
                <a:ea typeface="Calibri" panose="020F0502020204030204" pitchFamily="34" charset="0"/>
                <a:cs typeface="Calibri" panose="020F0502020204030204" pitchFamily="34" charset="0"/>
              </a:rPr>
              <a:t>בסופו של דבר הצלחתי ליצור את מה שרציתי, וגם ליהנות מהצלחות קטנות בדרך.</a:t>
            </a:r>
            <a:endParaRPr lang="he-IL" b="1" u="sng" dirty="0"/>
          </a:p>
        </p:txBody>
      </p:sp>
    </p:spTree>
    <p:extLst>
      <p:ext uri="{BB962C8B-B14F-4D97-AF65-F5344CB8AC3E}">
        <p14:creationId xmlns:p14="http://schemas.microsoft.com/office/powerpoint/2010/main" val="38588774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ctr"/>
            <a:r>
              <a:rPr lang="he-IL" sz="4400" dirty="0" smtClean="0"/>
              <a:t>שאלות  </a:t>
            </a:r>
            <a:r>
              <a:rPr lang="he-IL" sz="4400" dirty="0" smtClean="0"/>
              <a:t>?</a:t>
            </a:r>
            <a:endParaRPr lang="he-IL" sz="4400" dirty="0"/>
          </a:p>
        </p:txBody>
      </p:sp>
      <p:sp>
        <p:nvSpPr>
          <p:cNvPr id="3" name="מציין מיקום תוכן 2"/>
          <p:cNvSpPr>
            <a:spLocks noGrp="1"/>
          </p:cNvSpPr>
          <p:nvPr>
            <p:ph idx="1"/>
          </p:nvPr>
        </p:nvSpPr>
        <p:spPr/>
        <p:txBody>
          <a:bodyPr>
            <a:normAutofit/>
          </a:bodyPr>
          <a:lstStyle/>
          <a:p>
            <a:pPr marL="34290" indent="0" algn="ctr">
              <a:buNone/>
            </a:pPr>
            <a:r>
              <a:rPr lang="he-IL" sz="3200" dirty="0" smtClean="0"/>
              <a:t>יריב דגן</a:t>
            </a:r>
          </a:p>
          <a:p>
            <a:pPr marL="34290" indent="0" algn="ctr">
              <a:buNone/>
            </a:pPr>
            <a:r>
              <a:rPr lang="he-IL" sz="3200" dirty="0" smtClean="0"/>
              <a:t>בי"ס </a:t>
            </a:r>
            <a:r>
              <a:rPr lang="he-IL" sz="3200" dirty="0" err="1" smtClean="0"/>
              <a:t>עמיאסף</a:t>
            </a:r>
            <a:endParaRPr lang="he-IL" sz="3200" dirty="0" smtClean="0"/>
          </a:p>
          <a:p>
            <a:pPr marL="34290" indent="0" algn="ctr">
              <a:buNone/>
            </a:pPr>
            <a:r>
              <a:rPr lang="en-US" sz="3200" dirty="0" smtClean="0"/>
              <a:t>yariv.amiasaf@gmail.com</a:t>
            </a:r>
            <a:endParaRPr lang="he-IL" sz="3200" dirty="0"/>
          </a:p>
        </p:txBody>
      </p:sp>
      <p:pic>
        <p:nvPicPr>
          <p:cNvPr id="4" name="תמונה 3"/>
          <p:cNvPicPr>
            <a:picLocks noChangeAspect="1"/>
          </p:cNvPicPr>
          <p:nvPr/>
        </p:nvPicPr>
        <p:blipFill>
          <a:blip r:embed="rId2"/>
          <a:stretch>
            <a:fillRect/>
          </a:stretch>
        </p:blipFill>
        <p:spPr>
          <a:xfrm>
            <a:off x="3148230" y="4653136"/>
            <a:ext cx="2822693" cy="1030313"/>
          </a:xfrm>
          <a:prstGeom prst="rect">
            <a:avLst/>
          </a:prstGeom>
        </p:spPr>
      </p:pic>
    </p:spTree>
    <p:extLst>
      <p:ext uri="{BB962C8B-B14F-4D97-AF65-F5344CB8AC3E}">
        <p14:creationId xmlns:p14="http://schemas.microsoft.com/office/powerpoint/2010/main" val="21961362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55264" y="332656"/>
            <a:ext cx="7406640" cy="1356360"/>
          </a:xfrm>
        </p:spPr>
        <p:txBody>
          <a:bodyPr/>
          <a:lstStyle/>
          <a:p>
            <a:pPr algn="ctr"/>
            <a:r>
              <a:rPr lang="he-IL" dirty="0" smtClean="0"/>
              <a:t>יישום משמעותי של הלמידה</a:t>
            </a:r>
            <a:endParaRPr lang="he-IL" dirty="0"/>
          </a:p>
        </p:txBody>
      </p:sp>
      <p:sp>
        <p:nvSpPr>
          <p:cNvPr id="3" name="מציין מיקום תוכן 2"/>
          <p:cNvSpPr>
            <a:spLocks noGrp="1"/>
          </p:cNvSpPr>
          <p:nvPr>
            <p:ph idx="1"/>
          </p:nvPr>
        </p:nvSpPr>
        <p:spPr>
          <a:xfrm>
            <a:off x="1343811" y="1268760"/>
            <a:ext cx="7404653" cy="5112568"/>
          </a:xfrm>
        </p:spPr>
        <p:txBody>
          <a:bodyPr>
            <a:normAutofit/>
          </a:bodyPr>
          <a:lstStyle/>
          <a:p>
            <a:r>
              <a:rPr lang="he-IL" sz="2400" u="sng" dirty="0" smtClean="0"/>
              <a:t>למידה</a:t>
            </a:r>
          </a:p>
          <a:p>
            <a:pPr lvl="1"/>
            <a:r>
              <a:rPr lang="he-IL" sz="2400" dirty="0" smtClean="0"/>
              <a:t>כיתה י' – מבנה המחשב ושפת סף </a:t>
            </a:r>
          </a:p>
          <a:p>
            <a:pPr lvl="2"/>
            <a:r>
              <a:rPr lang="he-IL" sz="2400" dirty="0" smtClean="0"/>
              <a:t>תוצר: פרויקט – (ברוב </a:t>
            </a:r>
            <a:r>
              <a:rPr lang="he-IL" sz="2400" dirty="0" err="1" smtClean="0"/>
              <a:t>המיקרים</a:t>
            </a:r>
            <a:r>
              <a:rPr lang="he-IL" sz="2400" dirty="0" smtClean="0"/>
              <a:t>) משחק </a:t>
            </a:r>
            <a:r>
              <a:rPr lang="he-IL" sz="2400" dirty="0" err="1" smtClean="0"/>
              <a:t>באסמבלי</a:t>
            </a:r>
            <a:endParaRPr lang="he-IL" sz="2400" dirty="0" smtClean="0"/>
          </a:p>
          <a:p>
            <a:pPr marL="411480" lvl="2" indent="0">
              <a:buNone/>
            </a:pPr>
            <a:endParaRPr lang="he-IL" sz="2400" dirty="0" smtClean="0"/>
          </a:p>
          <a:p>
            <a:pPr lvl="1"/>
            <a:r>
              <a:rPr lang="he-IL" sz="2400" dirty="0" smtClean="0"/>
              <a:t>כיתה יא' – רשתות תקשורת</a:t>
            </a:r>
          </a:p>
          <a:p>
            <a:pPr lvl="2"/>
            <a:r>
              <a:rPr lang="he-IL" sz="2400" dirty="0" smtClean="0"/>
              <a:t>תוצר: פרויקט – שרת צ'ט מרובה משתמשים</a:t>
            </a:r>
          </a:p>
          <a:p>
            <a:pPr marL="411480" lvl="2" indent="0">
              <a:buNone/>
            </a:pPr>
            <a:endParaRPr lang="he-IL" sz="2400" dirty="0" smtClean="0"/>
          </a:p>
          <a:p>
            <a:pPr lvl="1"/>
            <a:r>
              <a:rPr lang="he-IL" sz="2400" dirty="0" smtClean="0"/>
              <a:t>כיתה </a:t>
            </a:r>
            <a:r>
              <a:rPr lang="he-IL" sz="2400" dirty="0" err="1" smtClean="0"/>
              <a:t>יב</a:t>
            </a:r>
            <a:r>
              <a:rPr lang="he-IL" sz="2400" dirty="0" smtClean="0"/>
              <a:t>' – מערכות הפעלה</a:t>
            </a:r>
          </a:p>
          <a:p>
            <a:pPr lvl="2"/>
            <a:r>
              <a:rPr lang="he-IL" sz="2400" dirty="0" smtClean="0"/>
              <a:t>תוצר: פרויקט סיום – 5 יחידות בגרות</a:t>
            </a:r>
            <a:endParaRPr lang="he-IL" sz="2400" dirty="0"/>
          </a:p>
          <a:p>
            <a:pPr lvl="2"/>
            <a:endParaRPr lang="he-IL" sz="2400" dirty="0"/>
          </a:p>
          <a:p>
            <a:r>
              <a:rPr lang="he-IL" sz="2400" u="sng" dirty="0" smtClean="0"/>
              <a:t>יישום משמעותי</a:t>
            </a:r>
          </a:p>
          <a:p>
            <a:pPr lvl="1" algn="ctr">
              <a:buNone/>
            </a:pPr>
            <a:r>
              <a:rPr lang="he-IL" sz="3200" dirty="0" smtClean="0"/>
              <a:t>שרת משחקי </a:t>
            </a:r>
            <a:r>
              <a:rPr lang="he-IL" sz="3200" dirty="0" err="1" smtClean="0"/>
              <a:t>אסמבלי</a:t>
            </a:r>
            <a:endParaRPr lang="he-IL" sz="3200" dirty="0"/>
          </a:p>
        </p:txBody>
      </p:sp>
      <p:pic>
        <p:nvPicPr>
          <p:cNvPr id="6" name="תמונה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2248" y="3140968"/>
            <a:ext cx="2143125" cy="214312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10" end="10"/>
                                            </p:txEl>
                                          </p:spTgt>
                                        </p:tgtEl>
                                        <p:attrNameLst>
                                          <p:attrName>style.visibility</p:attrName>
                                        </p:attrNameLst>
                                      </p:cBhvr>
                                      <p:to>
                                        <p:strVal val="visible"/>
                                      </p:to>
                                    </p:set>
                                    <p:animEffect transition="in" filter="slide(fromBottom)">
                                      <p:cBhvr>
                                        <p:cTn id="7" dur="500"/>
                                        <p:tgtEl>
                                          <p:spTgt spid="3">
                                            <p:txEl>
                                              <p:pRg st="10" end="10"/>
                                            </p:txEl>
                                          </p:spTgt>
                                        </p:tgtEl>
                                      </p:cBhvr>
                                    </p:animEffect>
                                  </p:childTnLst>
                                </p:cTn>
                              </p:par>
                              <p:par>
                                <p:cTn id="8" presetID="12" presetClass="entr" presetSubtype="4" fill="hold" nodeType="withEffect">
                                  <p:stCondLst>
                                    <p:cond delay="0"/>
                                  </p:stCondLst>
                                  <p:childTnLst>
                                    <p:set>
                                      <p:cBhvr>
                                        <p:cTn id="9" dur="1" fill="hold">
                                          <p:stCondLst>
                                            <p:cond delay="0"/>
                                          </p:stCondLst>
                                        </p:cTn>
                                        <p:tgtEl>
                                          <p:spTgt spid="3">
                                            <p:txEl>
                                              <p:pRg st="11" end="11"/>
                                            </p:txEl>
                                          </p:spTgt>
                                        </p:tgtEl>
                                        <p:attrNameLst>
                                          <p:attrName>style.visibility</p:attrName>
                                        </p:attrNameLst>
                                      </p:cBhvr>
                                      <p:to>
                                        <p:strVal val="visible"/>
                                      </p:to>
                                    </p:set>
                                    <p:animEffect transition="in" filter="slide(fromBottom)">
                                      <p:cBhvr>
                                        <p:cTn id="10"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57250" y="44624"/>
            <a:ext cx="7406640" cy="1356360"/>
          </a:xfrm>
        </p:spPr>
        <p:txBody>
          <a:bodyPr/>
          <a:lstStyle/>
          <a:p>
            <a:pPr algn="ctr"/>
            <a:r>
              <a:rPr lang="he-IL" b="1" dirty="0" smtClean="0">
                <a:solidFill>
                  <a:srgbClr val="FFC000"/>
                </a:solidFill>
              </a:rPr>
              <a:t>תיאור הפרויקט</a:t>
            </a:r>
            <a:endParaRPr lang="he-IL" b="1" dirty="0">
              <a:solidFill>
                <a:srgbClr val="FFC000"/>
              </a:solidFill>
            </a:endParaRPr>
          </a:p>
        </p:txBody>
      </p:sp>
      <p:sp>
        <p:nvSpPr>
          <p:cNvPr id="3" name="מציין מיקום תוכן 2"/>
          <p:cNvSpPr>
            <a:spLocks noGrp="1"/>
          </p:cNvSpPr>
          <p:nvPr>
            <p:ph idx="1"/>
          </p:nvPr>
        </p:nvSpPr>
        <p:spPr>
          <a:xfrm>
            <a:off x="395537" y="1124744"/>
            <a:ext cx="7868354" cy="4038600"/>
          </a:xfrm>
        </p:spPr>
        <p:txBody>
          <a:bodyPr>
            <a:noAutofit/>
          </a:bodyPr>
          <a:lstStyle/>
          <a:p>
            <a:pPr>
              <a:lnSpc>
                <a:spcPct val="150000"/>
              </a:lnSpc>
            </a:pPr>
            <a:r>
              <a:rPr lang="he-IL" sz="2000" dirty="0" smtClean="0">
                <a:solidFill>
                  <a:schemeClr val="tx1"/>
                </a:solidFill>
              </a:rPr>
              <a:t>שרת משחקים המאפשר בחירה של משחק (בסביבת </a:t>
            </a:r>
            <a:r>
              <a:rPr lang="en-US" sz="2000" dirty="0" smtClean="0">
                <a:solidFill>
                  <a:schemeClr val="tx1"/>
                </a:solidFill>
              </a:rPr>
              <a:t>DOS</a:t>
            </a:r>
            <a:r>
              <a:rPr lang="he-IL" sz="2000" dirty="0" smtClean="0">
                <a:solidFill>
                  <a:schemeClr val="tx1"/>
                </a:solidFill>
              </a:rPr>
              <a:t>).</a:t>
            </a:r>
          </a:p>
          <a:p>
            <a:pPr>
              <a:lnSpc>
                <a:spcPct val="150000"/>
              </a:lnSpc>
            </a:pPr>
            <a:r>
              <a:rPr lang="he-IL" sz="2000" dirty="0">
                <a:solidFill>
                  <a:schemeClr val="tx1"/>
                </a:solidFill>
              </a:rPr>
              <a:t>8 משחקים, ב-5 מהם אפשרות לצבור ניקוד.</a:t>
            </a:r>
          </a:p>
          <a:p>
            <a:pPr>
              <a:lnSpc>
                <a:spcPct val="150000"/>
              </a:lnSpc>
            </a:pPr>
            <a:r>
              <a:rPr lang="he-IL" sz="2000" dirty="0">
                <a:solidFill>
                  <a:schemeClr val="tx1"/>
                </a:solidFill>
              </a:rPr>
              <a:t>טבלאות שיאים אישיות וכלליות</a:t>
            </a:r>
            <a:r>
              <a:rPr lang="he-IL" sz="2000" dirty="0" smtClean="0">
                <a:solidFill>
                  <a:schemeClr val="tx1"/>
                </a:solidFill>
              </a:rPr>
              <a:t>.</a:t>
            </a:r>
          </a:p>
          <a:p>
            <a:pPr>
              <a:lnSpc>
                <a:spcPct val="150000"/>
              </a:lnSpc>
            </a:pPr>
            <a:r>
              <a:rPr lang="he-IL" sz="2000" dirty="0">
                <a:solidFill>
                  <a:schemeClr val="tx1"/>
                </a:solidFill>
              </a:rPr>
              <a:t>פרופיל אישי ששומר נתונים עבור כל משתמש.</a:t>
            </a:r>
          </a:p>
          <a:p>
            <a:pPr>
              <a:lnSpc>
                <a:spcPct val="150000"/>
              </a:lnSpc>
            </a:pPr>
            <a:r>
              <a:rPr lang="he-IL" sz="2000" dirty="0" smtClean="0">
                <a:solidFill>
                  <a:schemeClr val="tx1"/>
                </a:solidFill>
              </a:rPr>
              <a:t>צפייה </a:t>
            </a:r>
            <a:r>
              <a:rPr lang="he-IL" sz="2000" dirty="0">
                <a:solidFill>
                  <a:schemeClr val="tx1"/>
                </a:solidFill>
              </a:rPr>
              <a:t>בפרופיל האישי, או </a:t>
            </a:r>
            <a:r>
              <a:rPr lang="he-IL" sz="2000" dirty="0" smtClean="0">
                <a:solidFill>
                  <a:schemeClr val="tx1"/>
                </a:solidFill>
              </a:rPr>
              <a:t>בפרופיל של </a:t>
            </a:r>
            <a:r>
              <a:rPr lang="he-IL" sz="2000" dirty="0">
                <a:solidFill>
                  <a:schemeClr val="tx1"/>
                </a:solidFill>
              </a:rPr>
              <a:t>משתמשים אחרים.</a:t>
            </a:r>
          </a:p>
          <a:p>
            <a:pPr>
              <a:lnSpc>
                <a:spcPct val="150000"/>
              </a:lnSpc>
            </a:pPr>
            <a:r>
              <a:rPr lang="he-IL" sz="2000" dirty="0" smtClean="0">
                <a:solidFill>
                  <a:schemeClr val="tx1"/>
                </a:solidFill>
                <a:latin typeface="Gisha" panose="020B0502040204020203" pitchFamily="34" charset="-79"/>
                <a:cs typeface="Gisha" panose="020B0502040204020203" pitchFamily="34" charset="-79"/>
              </a:rPr>
              <a:t>רשת </a:t>
            </a:r>
            <a:r>
              <a:rPr lang="he-IL" sz="2000" dirty="0">
                <a:solidFill>
                  <a:schemeClr val="tx1"/>
                </a:solidFill>
                <a:latin typeface="Gisha" panose="020B0502040204020203" pitchFamily="34" charset="-79"/>
                <a:cs typeface="Gisha" panose="020B0502040204020203" pitchFamily="34" charset="-79"/>
              </a:rPr>
              <a:t>המקשרת שרת עם לקוחות </a:t>
            </a:r>
            <a:r>
              <a:rPr lang="he-IL" sz="2000" dirty="0" smtClean="0">
                <a:solidFill>
                  <a:schemeClr val="tx1"/>
                </a:solidFill>
                <a:latin typeface="Gisha" panose="020B0502040204020203" pitchFamily="34" charset="-79"/>
                <a:cs typeface="Gisha" panose="020B0502040204020203" pitchFamily="34" charset="-79"/>
              </a:rPr>
              <a:t>רבים ומאפשרת תקשורת בין המשתמשים השונים:</a:t>
            </a:r>
          </a:p>
          <a:p>
            <a:pPr lvl="1">
              <a:lnSpc>
                <a:spcPct val="150000"/>
              </a:lnSpc>
            </a:pPr>
            <a:r>
              <a:rPr lang="he-IL" sz="1800" dirty="0" smtClean="0">
                <a:solidFill>
                  <a:schemeClr val="tx1"/>
                </a:solidFill>
                <a:latin typeface="Gisha" panose="020B0502040204020203" pitchFamily="34" charset="-79"/>
                <a:cs typeface="Gisha" panose="020B0502040204020203" pitchFamily="34" charset="-79"/>
              </a:rPr>
              <a:t>אפשרות לצ'אט</a:t>
            </a:r>
          </a:p>
          <a:p>
            <a:pPr lvl="1">
              <a:lnSpc>
                <a:spcPct val="150000"/>
              </a:lnSpc>
            </a:pPr>
            <a:r>
              <a:rPr lang="he-IL" sz="1800" dirty="0" smtClean="0">
                <a:solidFill>
                  <a:schemeClr val="tx1"/>
                </a:solidFill>
                <a:latin typeface="Gisha" panose="020B0502040204020203" pitchFamily="34" charset="-79"/>
                <a:cs typeface="Gisha" panose="020B0502040204020203" pitchFamily="34" charset="-79"/>
              </a:rPr>
              <a:t>אפשרות </a:t>
            </a:r>
            <a:r>
              <a:rPr lang="he-IL" sz="1800" dirty="0" err="1" smtClean="0">
                <a:solidFill>
                  <a:schemeClr val="tx1"/>
                </a:solidFill>
                <a:latin typeface="Gisha" panose="020B0502040204020203" pitchFamily="34" charset="-79"/>
                <a:cs typeface="Gisha" panose="020B0502040204020203" pitchFamily="34" charset="-79"/>
              </a:rPr>
              <a:t>ל"איתגור</a:t>
            </a:r>
            <a:r>
              <a:rPr lang="he-IL" sz="1800" dirty="0" smtClean="0">
                <a:solidFill>
                  <a:schemeClr val="tx1"/>
                </a:solidFill>
                <a:latin typeface="Gisha" panose="020B0502040204020203" pitchFamily="34" charset="-79"/>
                <a:cs typeface="Gisha" panose="020B0502040204020203" pitchFamily="34" charset="-79"/>
              </a:rPr>
              <a:t>".</a:t>
            </a:r>
          </a:p>
          <a:p>
            <a:pPr>
              <a:lnSpc>
                <a:spcPct val="150000"/>
              </a:lnSpc>
            </a:pPr>
            <a:r>
              <a:rPr lang="he-IL" sz="1950" dirty="0" smtClean="0">
                <a:solidFill>
                  <a:schemeClr val="tx1"/>
                </a:solidFill>
                <a:latin typeface="Gisha" panose="020B0502040204020203" pitchFamily="34" charset="-79"/>
                <a:cs typeface="Gisha" panose="020B0502040204020203" pitchFamily="34" charset="-79"/>
              </a:rPr>
              <a:t>מסמכים: אפיון, עיצוב, בדיקות, מדריך למשתמש, הפעלה</a:t>
            </a:r>
            <a:r>
              <a:rPr lang="he-IL" sz="1950" smtClean="0">
                <a:solidFill>
                  <a:schemeClr val="tx1"/>
                </a:solidFill>
                <a:latin typeface="Gisha" panose="020B0502040204020203" pitchFamily="34" charset="-79"/>
                <a:cs typeface="Gisha" panose="020B0502040204020203" pitchFamily="34" charset="-79"/>
              </a:rPr>
              <a:t>, רפלקציה אישית</a:t>
            </a:r>
            <a:endParaRPr lang="he-IL" sz="1950" dirty="0" smtClean="0">
              <a:solidFill>
                <a:schemeClr val="tx1"/>
              </a:solidFill>
              <a:latin typeface="Gisha" panose="020B0502040204020203" pitchFamily="34" charset="-79"/>
              <a:cs typeface="Gisha" panose="020B0502040204020203" pitchFamily="34" charset="-79"/>
            </a:endParaRPr>
          </a:p>
          <a:p>
            <a:pPr marL="34290" indent="0">
              <a:lnSpc>
                <a:spcPct val="150000"/>
              </a:lnSpc>
              <a:buNone/>
            </a:pPr>
            <a:endParaRPr lang="he-IL" sz="2000" dirty="0">
              <a:solidFill>
                <a:schemeClr val="tx1"/>
              </a:solidFill>
              <a:latin typeface="Gisha" panose="020B0502040204020203" pitchFamily="34" charset="-79"/>
              <a:cs typeface="Gisha" panose="020B0502040204020203" pitchFamily="34" charset="-79"/>
            </a:endParaRPr>
          </a:p>
        </p:txBody>
      </p:sp>
      <p:pic>
        <p:nvPicPr>
          <p:cNvPr id="4" name="תמונה 3"/>
          <p:cNvPicPr>
            <a:picLocks noChangeAspect="1"/>
          </p:cNvPicPr>
          <p:nvPr/>
        </p:nvPicPr>
        <p:blipFill>
          <a:blip r:embed="rId2"/>
          <a:stretch>
            <a:fillRect/>
          </a:stretch>
        </p:blipFill>
        <p:spPr>
          <a:xfrm>
            <a:off x="395536" y="1628800"/>
            <a:ext cx="2601534" cy="1914534"/>
          </a:xfrm>
          <a:prstGeom prst="rect">
            <a:avLst/>
          </a:prstGeom>
        </p:spPr>
      </p:pic>
    </p:spTree>
    <p:extLst>
      <p:ext uri="{BB962C8B-B14F-4D97-AF65-F5344CB8AC3E}">
        <p14:creationId xmlns:p14="http://schemas.microsoft.com/office/powerpoint/2010/main" val="1898366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par>
                          <p:cTn id="33" fill="hold">
                            <p:stCondLst>
                              <p:cond delay="500"/>
                            </p:stCondLst>
                            <p:childTnLst>
                              <p:par>
                                <p:cTn id="34" presetID="10" presetClass="entr" presetSubtype="0" fill="hold" nodeType="after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500"/>
                                        <p:tgtEl>
                                          <p:spTgt spid="3">
                                            <p:txEl>
                                              <p:pRg st="6" end="6"/>
                                            </p:txEl>
                                          </p:spTgt>
                                        </p:tgtEl>
                                      </p:cBhvr>
                                    </p:animEffect>
                                  </p:childTnLst>
                                </p:cTn>
                              </p:par>
                            </p:childTnLst>
                          </p:cTn>
                        </p:par>
                        <p:par>
                          <p:cTn id="37" fill="hold">
                            <p:stCondLst>
                              <p:cond delay="1000"/>
                            </p:stCondLst>
                            <p:childTnLst>
                              <p:par>
                                <p:cTn id="38" presetID="10" presetClass="entr" presetSubtype="0" fill="hold" nodeType="after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fade">
                                      <p:cBhvr>
                                        <p:cTn id="40" dur="500"/>
                                        <p:tgtEl>
                                          <p:spTgt spid="3">
                                            <p:txEl>
                                              <p:pRg st="7" end="7"/>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Effect transition="in" filter="fade">
                                      <p:cBhvr>
                                        <p:cTn id="45"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860032" y="1196752"/>
            <a:ext cx="4032448" cy="1356360"/>
          </a:xfrm>
        </p:spPr>
        <p:txBody>
          <a:bodyPr>
            <a:normAutofit/>
          </a:bodyPr>
          <a:lstStyle/>
          <a:p>
            <a:pPr algn="ctr"/>
            <a:r>
              <a:rPr lang="he-IL" dirty="0" smtClean="0">
                <a:solidFill>
                  <a:srgbClr val="FFC000"/>
                </a:solidFill>
              </a:rPr>
              <a:t>זרימת</a:t>
            </a:r>
            <a:br>
              <a:rPr lang="he-IL" dirty="0" smtClean="0">
                <a:solidFill>
                  <a:srgbClr val="FFC000"/>
                </a:solidFill>
              </a:rPr>
            </a:br>
            <a:r>
              <a:rPr lang="he-IL" dirty="0" smtClean="0">
                <a:solidFill>
                  <a:srgbClr val="FFC000"/>
                </a:solidFill>
              </a:rPr>
              <a:t>המערכת</a:t>
            </a:r>
            <a:endParaRPr lang="he-IL" dirty="0">
              <a:solidFill>
                <a:srgbClr val="FFC000"/>
              </a:solidFill>
            </a:endParaRPr>
          </a:p>
        </p:txBody>
      </p:sp>
      <p:pic>
        <p:nvPicPr>
          <p:cNvPr id="4" name="מציין מיקום תוכן 3"/>
          <p:cNvPicPr>
            <a:picLocks noGrp="1" noChangeAspect="1"/>
          </p:cNvPicPr>
          <p:nvPr>
            <p:ph idx="1"/>
          </p:nvPr>
        </p:nvPicPr>
        <p:blipFill rotWithShape="1">
          <a:blip r:embed="rId2"/>
          <a:srcRect l="32645" t="19205" r="33127" b="8221"/>
          <a:stretch/>
        </p:blipFill>
        <p:spPr>
          <a:xfrm>
            <a:off x="323528" y="266068"/>
            <a:ext cx="5328592" cy="6355366"/>
          </a:xfrm>
          <a:prstGeom prst="rect">
            <a:avLst/>
          </a:prstGeom>
        </p:spPr>
      </p:pic>
    </p:spTree>
    <p:extLst>
      <p:ext uri="{BB962C8B-B14F-4D97-AF65-F5344CB8AC3E}">
        <p14:creationId xmlns:p14="http://schemas.microsoft.com/office/powerpoint/2010/main" val="2236740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p:cNvPicPr/>
          <p:nvPr/>
        </p:nvPicPr>
        <p:blipFill>
          <a:blip r:embed="rId2">
            <a:extLst>
              <a:ext uri="{28A0092B-C50C-407E-A947-70E740481C1C}">
                <a14:useLocalDpi xmlns:a14="http://schemas.microsoft.com/office/drawing/2010/main" val="0"/>
              </a:ext>
            </a:extLst>
          </a:blip>
          <a:stretch>
            <a:fillRect/>
          </a:stretch>
        </p:blipFill>
        <p:spPr>
          <a:xfrm>
            <a:off x="467544" y="2492778"/>
            <a:ext cx="2257425" cy="2257425"/>
          </a:xfrm>
          <a:prstGeom prst="rect">
            <a:avLst/>
          </a:prstGeom>
        </p:spPr>
      </p:pic>
      <p:sp>
        <p:nvSpPr>
          <p:cNvPr id="2" name="כותרת 1"/>
          <p:cNvSpPr>
            <a:spLocks noGrp="1"/>
          </p:cNvSpPr>
          <p:nvPr>
            <p:ph type="title"/>
          </p:nvPr>
        </p:nvSpPr>
        <p:spPr>
          <a:xfrm>
            <a:off x="843787" y="272440"/>
            <a:ext cx="7406640" cy="1356360"/>
          </a:xfrm>
        </p:spPr>
        <p:txBody>
          <a:bodyPr/>
          <a:lstStyle/>
          <a:p>
            <a:pPr algn="ctr"/>
            <a:r>
              <a:rPr lang="he-IL" dirty="0" smtClean="0">
                <a:solidFill>
                  <a:srgbClr val="FFC000"/>
                </a:solidFill>
              </a:rPr>
              <a:t>אתגרי הפרויקט</a:t>
            </a:r>
            <a:endParaRPr lang="he-IL" dirty="0">
              <a:solidFill>
                <a:srgbClr val="FFC000"/>
              </a:solidFill>
            </a:endParaRPr>
          </a:p>
        </p:txBody>
      </p:sp>
      <p:sp>
        <p:nvSpPr>
          <p:cNvPr id="3" name="מציין מיקום תוכן 2"/>
          <p:cNvSpPr>
            <a:spLocks noGrp="1"/>
          </p:cNvSpPr>
          <p:nvPr>
            <p:ph idx="1"/>
          </p:nvPr>
        </p:nvSpPr>
        <p:spPr>
          <a:xfrm>
            <a:off x="857250" y="1628800"/>
            <a:ext cx="7819206" cy="4038600"/>
          </a:xfrm>
        </p:spPr>
        <p:txBody>
          <a:bodyPr>
            <a:noAutofit/>
          </a:bodyPr>
          <a:lstStyle/>
          <a:p>
            <a:pPr>
              <a:lnSpc>
                <a:spcPct val="100000"/>
              </a:lnSpc>
            </a:pPr>
            <a:r>
              <a:rPr lang="he-IL" sz="2000" dirty="0" smtClean="0">
                <a:solidFill>
                  <a:schemeClr val="tx1"/>
                </a:solidFill>
              </a:rPr>
              <a:t>עבודה עם קבצי אסמבלי, יכול להתעורר צורך לתכנת </a:t>
            </a:r>
            <a:r>
              <a:rPr lang="he-IL" sz="2000" dirty="0" err="1" smtClean="0">
                <a:solidFill>
                  <a:schemeClr val="tx1"/>
                </a:solidFill>
              </a:rPr>
              <a:t>באסמבלי</a:t>
            </a:r>
            <a:r>
              <a:rPr lang="he-IL" sz="2000" dirty="0" smtClean="0">
                <a:solidFill>
                  <a:schemeClr val="tx1"/>
                </a:solidFill>
              </a:rPr>
              <a:t>.</a:t>
            </a:r>
          </a:p>
          <a:p>
            <a:pPr lvl="1">
              <a:lnSpc>
                <a:spcPct val="100000"/>
              </a:lnSpc>
            </a:pPr>
            <a:r>
              <a:rPr lang="he-IL" sz="2000" dirty="0">
                <a:solidFill>
                  <a:schemeClr val="tx1"/>
                </a:solidFill>
              </a:rPr>
              <a:t>מה עשינו בכיתה י'?</a:t>
            </a:r>
          </a:p>
          <a:p>
            <a:pPr lvl="1">
              <a:lnSpc>
                <a:spcPct val="100000"/>
              </a:lnSpc>
            </a:pPr>
            <a:r>
              <a:rPr lang="he-IL" sz="2000" dirty="0" smtClean="0">
                <a:solidFill>
                  <a:schemeClr val="tx1"/>
                </a:solidFill>
              </a:rPr>
              <a:t>גישה </a:t>
            </a:r>
            <a:r>
              <a:rPr lang="he-IL" sz="2000" dirty="0">
                <a:solidFill>
                  <a:schemeClr val="tx1"/>
                </a:solidFill>
              </a:rPr>
              <a:t>נוחה וקלה למשחקים שמורצים רק בסביבת </a:t>
            </a:r>
            <a:r>
              <a:rPr lang="en-US" sz="2000" dirty="0">
                <a:solidFill>
                  <a:schemeClr val="tx1"/>
                </a:solidFill>
              </a:rPr>
              <a:t>DOS</a:t>
            </a:r>
            <a:r>
              <a:rPr lang="he-IL" sz="2000" dirty="0">
                <a:solidFill>
                  <a:schemeClr val="tx1"/>
                </a:solidFill>
              </a:rPr>
              <a:t>.</a:t>
            </a:r>
          </a:p>
          <a:p>
            <a:pPr lvl="1">
              <a:lnSpc>
                <a:spcPct val="100000"/>
              </a:lnSpc>
            </a:pPr>
            <a:r>
              <a:rPr lang="he-IL" sz="2000" dirty="0" smtClean="0">
                <a:solidFill>
                  <a:schemeClr val="tx1"/>
                </a:solidFill>
              </a:rPr>
              <a:t>שילוב </a:t>
            </a:r>
            <a:r>
              <a:rPr lang="he-IL" sz="2000" dirty="0">
                <a:solidFill>
                  <a:schemeClr val="tx1"/>
                </a:solidFill>
              </a:rPr>
              <a:t>בין </a:t>
            </a:r>
            <a:r>
              <a:rPr lang="he-IL" sz="2000" dirty="0" err="1">
                <a:solidFill>
                  <a:schemeClr val="tx1"/>
                </a:solidFill>
              </a:rPr>
              <a:t>האסמבלי</a:t>
            </a:r>
            <a:r>
              <a:rPr lang="he-IL" sz="2000" dirty="0">
                <a:solidFill>
                  <a:schemeClr val="tx1"/>
                </a:solidFill>
              </a:rPr>
              <a:t> </a:t>
            </a:r>
            <a:r>
              <a:rPr lang="he-IL" sz="2000" dirty="0" err="1">
                <a:solidFill>
                  <a:schemeClr val="tx1"/>
                </a:solidFill>
              </a:rPr>
              <a:t>לפייתון</a:t>
            </a:r>
            <a:r>
              <a:rPr lang="he-IL" sz="2000" dirty="0">
                <a:solidFill>
                  <a:schemeClr val="tx1"/>
                </a:solidFill>
              </a:rPr>
              <a:t>.</a:t>
            </a:r>
          </a:p>
          <a:p>
            <a:pPr>
              <a:lnSpc>
                <a:spcPct val="100000"/>
              </a:lnSpc>
            </a:pPr>
            <a:endParaRPr lang="he-IL" sz="2000" dirty="0" smtClean="0">
              <a:solidFill>
                <a:schemeClr val="tx1"/>
              </a:solidFill>
            </a:endParaRPr>
          </a:p>
          <a:p>
            <a:pPr>
              <a:lnSpc>
                <a:spcPct val="100000"/>
              </a:lnSpc>
            </a:pPr>
            <a:r>
              <a:rPr lang="he-IL" sz="2000" dirty="0" smtClean="0">
                <a:solidFill>
                  <a:schemeClr val="tx1"/>
                </a:solidFill>
              </a:rPr>
              <a:t>צבירת נקודות מהמשחק בדוסבוקס לשרת בפייתון. </a:t>
            </a:r>
          </a:p>
          <a:p>
            <a:pPr>
              <a:lnSpc>
                <a:spcPct val="100000"/>
              </a:lnSpc>
            </a:pPr>
            <a:r>
              <a:rPr lang="he-IL" sz="2000" dirty="0" smtClean="0">
                <a:solidFill>
                  <a:schemeClr val="tx1"/>
                </a:solidFill>
              </a:rPr>
              <a:t>תקשורת בין הדוסבוקס לשרת באופן כללי.</a:t>
            </a:r>
          </a:p>
          <a:p>
            <a:pPr>
              <a:lnSpc>
                <a:spcPct val="100000"/>
              </a:lnSpc>
            </a:pPr>
            <a:r>
              <a:rPr lang="he-IL" sz="2000" dirty="0" smtClean="0">
                <a:solidFill>
                  <a:schemeClr val="tx1"/>
                </a:solidFill>
              </a:rPr>
              <a:t>ממשק גרפי יפה ונוח.</a:t>
            </a:r>
          </a:p>
          <a:p>
            <a:pPr>
              <a:lnSpc>
                <a:spcPct val="100000"/>
              </a:lnSpc>
            </a:pPr>
            <a:r>
              <a:rPr lang="he-IL" sz="2000" dirty="0" smtClean="0">
                <a:solidFill>
                  <a:schemeClr val="tx1"/>
                </a:solidFill>
              </a:rPr>
              <a:t>שמירת נתונים על משתמשים רבים ויצירת טבלאות שיאים.</a:t>
            </a:r>
          </a:p>
          <a:p>
            <a:pPr>
              <a:lnSpc>
                <a:spcPct val="100000"/>
              </a:lnSpc>
            </a:pPr>
            <a:r>
              <a:rPr lang="he-IL" sz="2000" dirty="0" smtClean="0">
                <a:solidFill>
                  <a:schemeClr val="tx1"/>
                </a:solidFill>
              </a:rPr>
              <a:t>הרצה של משחקים שונים, כשבכל משחק הנתונים נצברים בצורה שונה.</a:t>
            </a:r>
            <a:endParaRPr lang="he-IL" sz="2000" dirty="0">
              <a:solidFill>
                <a:schemeClr val="tx1"/>
              </a:solidFill>
            </a:endParaRPr>
          </a:p>
        </p:txBody>
      </p:sp>
    </p:spTree>
    <p:extLst>
      <p:ext uri="{BB962C8B-B14F-4D97-AF65-F5344CB8AC3E}">
        <p14:creationId xmlns:p14="http://schemas.microsoft.com/office/powerpoint/2010/main" val="5963513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p:cNvPicPr/>
          <p:nvPr/>
        </p:nvPicPr>
        <p:blipFill>
          <a:blip r:embed="rId2">
            <a:extLst>
              <a:ext uri="{28A0092B-C50C-407E-A947-70E740481C1C}">
                <a14:useLocalDpi xmlns:a14="http://schemas.microsoft.com/office/drawing/2010/main" val="0"/>
              </a:ext>
            </a:extLst>
          </a:blip>
          <a:stretch>
            <a:fillRect/>
          </a:stretch>
        </p:blipFill>
        <p:spPr>
          <a:xfrm>
            <a:off x="2854919" y="2276872"/>
            <a:ext cx="3384376" cy="3265537"/>
          </a:xfrm>
          <a:prstGeom prst="rect">
            <a:avLst/>
          </a:prstGeom>
        </p:spPr>
      </p:pic>
      <p:sp>
        <p:nvSpPr>
          <p:cNvPr id="2" name="כותרת 1"/>
          <p:cNvSpPr>
            <a:spLocks noGrp="1"/>
          </p:cNvSpPr>
          <p:nvPr>
            <p:ph type="title"/>
          </p:nvPr>
        </p:nvSpPr>
        <p:spPr>
          <a:xfrm>
            <a:off x="843787" y="272440"/>
            <a:ext cx="7406640" cy="1356360"/>
          </a:xfrm>
        </p:spPr>
        <p:txBody>
          <a:bodyPr/>
          <a:lstStyle/>
          <a:p>
            <a:pPr algn="ctr"/>
            <a:r>
              <a:rPr lang="he-IL" sz="8000" dirty="0" smtClean="0">
                <a:solidFill>
                  <a:srgbClr val="FFC000"/>
                </a:solidFill>
              </a:rPr>
              <a:t>הדגמה</a:t>
            </a:r>
            <a:endParaRPr lang="he-IL" sz="8000" dirty="0">
              <a:solidFill>
                <a:srgbClr val="FFC000"/>
              </a:solidFill>
            </a:endParaRPr>
          </a:p>
        </p:txBody>
      </p:sp>
    </p:spTree>
    <p:extLst>
      <p:ext uri="{BB962C8B-B14F-4D97-AF65-F5344CB8AC3E}">
        <p14:creationId xmlns:p14="http://schemas.microsoft.com/office/powerpoint/2010/main" val="40366669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2"/>
          <a:stretch>
            <a:fillRect/>
          </a:stretch>
        </p:blipFill>
        <p:spPr>
          <a:xfrm>
            <a:off x="609600" y="764704"/>
            <a:ext cx="7924800" cy="5829300"/>
          </a:xfrm>
          <a:prstGeom prst="rect">
            <a:avLst/>
          </a:prstGeom>
        </p:spPr>
      </p:pic>
      <p:sp>
        <p:nvSpPr>
          <p:cNvPr id="4" name="מלבן 3"/>
          <p:cNvSpPr/>
          <p:nvPr/>
        </p:nvSpPr>
        <p:spPr>
          <a:xfrm>
            <a:off x="3635896" y="168772"/>
            <a:ext cx="2592288" cy="595932"/>
          </a:xfrm>
          <a:prstGeom prst="rect">
            <a:avLst/>
          </a:prstGeom>
        </p:spPr>
        <p:txBody>
          <a:bodyPr wrap="square">
            <a:spAutoFit/>
          </a:bodyPr>
          <a:lstStyle/>
          <a:p>
            <a:pPr algn="ctr">
              <a:lnSpc>
                <a:spcPct val="107000"/>
              </a:lnSpc>
              <a:spcAft>
                <a:spcPts val="800"/>
              </a:spcAft>
            </a:pPr>
            <a:r>
              <a:rPr lang="he-IL" sz="3200" b="1" dirty="0" smtClean="0">
                <a:solidFill>
                  <a:srgbClr val="FF6699"/>
                </a:solidFill>
                <a:latin typeface="Calibri" panose="020F0502020204030204" pitchFamily="34" charset="0"/>
                <a:ea typeface="Calibri" panose="020F0502020204030204" pitchFamily="34" charset="0"/>
                <a:cs typeface="Calibri" panose="020F0502020204030204" pitchFamily="34" charset="0"/>
              </a:rPr>
              <a:t>מסך ראשי</a:t>
            </a:r>
            <a:endParaRPr lang="en-US" sz="14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459281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rotWithShape="1">
          <a:blip r:embed="rId2"/>
          <a:srcRect l="4633" t="10336" b="12884"/>
          <a:stretch/>
        </p:blipFill>
        <p:spPr>
          <a:xfrm>
            <a:off x="179512" y="1628800"/>
            <a:ext cx="8892927" cy="3744416"/>
          </a:xfrm>
          <a:prstGeom prst="rect">
            <a:avLst/>
          </a:prstGeom>
        </p:spPr>
      </p:pic>
      <p:sp>
        <p:nvSpPr>
          <p:cNvPr id="3" name="מלבן 2"/>
          <p:cNvSpPr/>
          <p:nvPr/>
        </p:nvSpPr>
        <p:spPr>
          <a:xfrm>
            <a:off x="3635896" y="620688"/>
            <a:ext cx="2592288" cy="595932"/>
          </a:xfrm>
          <a:prstGeom prst="rect">
            <a:avLst/>
          </a:prstGeom>
        </p:spPr>
        <p:txBody>
          <a:bodyPr wrap="square">
            <a:spAutoFit/>
          </a:bodyPr>
          <a:lstStyle/>
          <a:p>
            <a:pPr algn="ctr">
              <a:lnSpc>
                <a:spcPct val="107000"/>
              </a:lnSpc>
              <a:spcAft>
                <a:spcPts val="800"/>
              </a:spcAft>
            </a:pPr>
            <a:r>
              <a:rPr lang="he-IL" sz="3200" b="1" dirty="0" smtClean="0">
                <a:solidFill>
                  <a:srgbClr val="FF6699"/>
                </a:solidFill>
                <a:latin typeface="Calibri" panose="020F0502020204030204" pitchFamily="34" charset="0"/>
                <a:ea typeface="Calibri" panose="020F0502020204030204" pitchFamily="34" charset="0"/>
                <a:cs typeface="Calibri" panose="020F0502020204030204" pitchFamily="34" charset="0"/>
              </a:rPr>
              <a:t>לוח התוצאות</a:t>
            </a:r>
            <a:endParaRPr lang="en-US" sz="14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086173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2"/>
          <a:stretch>
            <a:fillRect/>
          </a:stretch>
        </p:blipFill>
        <p:spPr>
          <a:xfrm>
            <a:off x="732917" y="1033609"/>
            <a:ext cx="3479043" cy="2522529"/>
          </a:xfrm>
          <a:prstGeom prst="rect">
            <a:avLst/>
          </a:prstGeom>
        </p:spPr>
      </p:pic>
      <p:pic>
        <p:nvPicPr>
          <p:cNvPr id="3" name="תמונה 2"/>
          <p:cNvPicPr>
            <a:picLocks noChangeAspect="1"/>
          </p:cNvPicPr>
          <p:nvPr/>
        </p:nvPicPr>
        <p:blipFill>
          <a:blip r:embed="rId3"/>
          <a:stretch>
            <a:fillRect/>
          </a:stretch>
        </p:blipFill>
        <p:spPr>
          <a:xfrm>
            <a:off x="732917" y="4005064"/>
            <a:ext cx="7756537" cy="2063932"/>
          </a:xfrm>
          <a:prstGeom prst="rect">
            <a:avLst/>
          </a:prstGeom>
        </p:spPr>
      </p:pic>
      <p:pic>
        <p:nvPicPr>
          <p:cNvPr id="4" name="תמונה 3"/>
          <p:cNvPicPr/>
          <p:nvPr/>
        </p:nvPicPr>
        <p:blipFill>
          <a:blip r:embed="rId4">
            <a:extLst>
              <a:ext uri="{28A0092B-C50C-407E-A947-70E740481C1C}">
                <a14:useLocalDpi xmlns:a14="http://schemas.microsoft.com/office/drawing/2010/main" val="0"/>
              </a:ext>
            </a:extLst>
          </a:blip>
          <a:stretch>
            <a:fillRect/>
          </a:stretch>
        </p:blipFill>
        <p:spPr>
          <a:xfrm>
            <a:off x="6232029" y="1031796"/>
            <a:ext cx="2257425" cy="2257425"/>
          </a:xfrm>
          <a:prstGeom prst="rect">
            <a:avLst/>
          </a:prstGeom>
        </p:spPr>
      </p:pic>
    </p:spTree>
    <p:extLst>
      <p:ext uri="{BB962C8B-B14F-4D97-AF65-F5344CB8AC3E}">
        <p14:creationId xmlns:p14="http://schemas.microsoft.com/office/powerpoint/2010/main" val="2908302278"/>
      </p:ext>
    </p:extLst>
  </p:cSld>
  <p:clrMapOvr>
    <a:masterClrMapping/>
  </p:clrMapOvr>
  <p:timing>
    <p:tnLst>
      <p:par>
        <p:cTn id="1" dur="indefinite" restart="never" nodeType="tmRoot"/>
      </p:par>
    </p:tnLst>
  </p:timing>
</p:sld>
</file>

<file path=ppt/theme/theme1.xml><?xml version="1.0" encoding="utf-8"?>
<a:theme xmlns:a="http://schemas.openxmlformats.org/drawingml/2006/main" name="בסיס">
  <a:themeElements>
    <a:clrScheme name="כתום">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בסיס">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בסיס">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otalTime>319</TotalTime>
  <Words>240</Words>
  <Application>Microsoft Office PowerPoint</Application>
  <PresentationFormat>‫הצגה על המסך (4:3)</PresentationFormat>
  <Paragraphs>55</Paragraphs>
  <Slides>11</Slides>
  <Notes>0</Notes>
  <HiddenSlides>0</HiddenSlides>
  <MMClips>0</MMClips>
  <ScaleCrop>false</ScaleCrop>
  <HeadingPairs>
    <vt:vector size="6" baseType="variant">
      <vt:variant>
        <vt:lpstr>גופנים בשימוש</vt:lpstr>
      </vt:variant>
      <vt:variant>
        <vt:i4>4</vt:i4>
      </vt:variant>
      <vt:variant>
        <vt:lpstr>ערכת נושא</vt:lpstr>
      </vt:variant>
      <vt:variant>
        <vt:i4>1</vt:i4>
      </vt:variant>
      <vt:variant>
        <vt:lpstr>כותרות שקופיות</vt:lpstr>
      </vt:variant>
      <vt:variant>
        <vt:i4>11</vt:i4>
      </vt:variant>
    </vt:vector>
  </HeadingPairs>
  <TitlesOfParts>
    <vt:vector size="16" baseType="lpstr">
      <vt:lpstr>Arial</vt:lpstr>
      <vt:lpstr>Calibri</vt:lpstr>
      <vt:lpstr>Corbel</vt:lpstr>
      <vt:lpstr>Gisha</vt:lpstr>
      <vt:lpstr>בסיס</vt:lpstr>
      <vt:lpstr>למידה משמעותית  </vt:lpstr>
      <vt:lpstr>יישום משמעותי של הלמידה</vt:lpstr>
      <vt:lpstr>תיאור הפרויקט</vt:lpstr>
      <vt:lpstr>זרימת המערכת</vt:lpstr>
      <vt:lpstr>אתגרי הפרויקט</vt:lpstr>
      <vt:lpstr>הדגמה</vt:lpstr>
      <vt:lpstr>מצגת של PowerPoint‏</vt:lpstr>
      <vt:lpstr>מצגת של PowerPoint‏</vt:lpstr>
      <vt:lpstr>מצגת של PowerPoint‏</vt:lpstr>
      <vt:lpstr>מצגת של PowerPoint‏</vt:lpstr>
      <vt:lpstr>שאלות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למידה משמעותית –</dc:title>
  <dc:creator>user</dc:creator>
  <cp:lastModifiedBy>‏‏משתמש Windows</cp:lastModifiedBy>
  <cp:revision>29</cp:revision>
  <dcterms:created xsi:type="dcterms:W3CDTF">2017-12-14T07:50:28Z</dcterms:created>
  <dcterms:modified xsi:type="dcterms:W3CDTF">2017-12-18T20:12:00Z</dcterms:modified>
</cp:coreProperties>
</file>