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00" r:id="rId1"/>
  </p:sldMasterIdLst>
  <p:notesMasterIdLst>
    <p:notesMasterId r:id="rId29"/>
  </p:notesMasterIdLst>
  <p:sldIdLst>
    <p:sldId id="265" r:id="rId2"/>
    <p:sldId id="338" r:id="rId3"/>
    <p:sldId id="339" r:id="rId4"/>
    <p:sldId id="340" r:id="rId5"/>
    <p:sldId id="341" r:id="rId6"/>
    <p:sldId id="345" r:id="rId7"/>
    <p:sldId id="346" r:id="rId8"/>
    <p:sldId id="347" r:id="rId9"/>
    <p:sldId id="348" r:id="rId10"/>
    <p:sldId id="343" r:id="rId11"/>
    <p:sldId id="349" r:id="rId12"/>
    <p:sldId id="350" r:id="rId13"/>
    <p:sldId id="351" r:id="rId14"/>
    <p:sldId id="352" r:id="rId15"/>
    <p:sldId id="344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21" r:id="rId27"/>
    <p:sldId id="31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000"/>
    <a:srgbClr val="93A299"/>
    <a:srgbClr val="BEC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>
      <p:cViewPr varScale="1">
        <p:scale>
          <a:sx n="114" d="100"/>
          <a:sy n="114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/>
              <a:t>לחץ כדי לערוך סגנונות טקסט של תבנית בסיס</a:t>
            </a:r>
            <a:endParaRPr lang="en-US" altLang="en-US" noProof="0"/>
          </a:p>
          <a:p>
            <a:pPr lvl="1"/>
            <a:r>
              <a:rPr lang="he-IL" altLang="en-US" noProof="0"/>
              <a:t>רמה שנייה</a:t>
            </a:r>
            <a:endParaRPr lang="en-US" altLang="en-US" noProof="0"/>
          </a:p>
          <a:p>
            <a:pPr lvl="2"/>
            <a:r>
              <a:rPr lang="he-IL" altLang="en-US" noProof="0"/>
              <a:t>רמה שלישית</a:t>
            </a:r>
            <a:endParaRPr lang="en-US" altLang="en-US" noProof="0"/>
          </a:p>
          <a:p>
            <a:pPr lvl="3"/>
            <a:r>
              <a:rPr lang="he-IL" altLang="en-US" noProof="0"/>
              <a:t>רמה רביעית</a:t>
            </a:r>
            <a:endParaRPr lang="en-US" altLang="en-US" noProof="0"/>
          </a:p>
          <a:p>
            <a:pPr lvl="4"/>
            <a:r>
              <a:rPr lang="he-IL" altLang="en-US" noProof="0"/>
              <a:t>רמה חמישית</a:t>
            </a:r>
            <a:endParaRPr lang="en-US" altLang="en-US" noProof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9EAC472D-DED3-46DA-B656-DB3E81AAE7D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279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523ABC-C6E2-4926-B700-D08D83580E5E}" type="slidenum">
              <a:rPr lang="he-IL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 algn="ctr" rtl="1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ctr" rtl="1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DFCE095-D682-4310-AFBC-89202B79F9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051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5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957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5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B8697-1124-4123-87A0-E95BF080944D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01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0AC46-FD53-4160-A88D-3D3A6427661B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49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44278" y="6381328"/>
            <a:ext cx="2035634" cy="272941"/>
          </a:xfrm>
          <a:prstGeom prst="rect">
            <a:avLst/>
          </a:prstGeom>
        </p:spPr>
        <p:txBody>
          <a:bodyPr/>
          <a:lstStyle>
            <a:lvl1pPr algn="r" rtl="1">
              <a:defRPr lang="en-US" altLang="en-US" sz="10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/>
              <a:t>קורס מורים מובילים תשע"ח, 2017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5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735B8F7-A391-4814-9855-9E7DF48EF11B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01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632059" y="5332146"/>
            <a:ext cx="144016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1D48259-395A-4AFD-8F80-C2F1862F1235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90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13F437B-2170-4C6A-BC82-FE581020D6C3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3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E1F76-5F56-4F5A-B5E3-3A93B373344B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70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DDFCF-577B-4F39-AB6E-E79283DA7024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F52811-9F70-405B-8685-B3854FBF3004}"/>
              </a:ext>
            </a:extLst>
          </p:cNvPr>
          <p:cNvSpPr txBox="1">
            <a:spLocks/>
          </p:cNvSpPr>
          <p:nvPr userDrawn="1"/>
        </p:nvSpPr>
        <p:spPr>
          <a:xfrm>
            <a:off x="1744278" y="6381328"/>
            <a:ext cx="2035634" cy="27294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1" eaLnBrk="1" latinLnBrk="0" hangingPunct="1">
              <a:defRPr lang="en-US" altLang="en-US" sz="1000" b="1" kern="120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קורס מורים מובילים תשע"ח, 2017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702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EA5D0-DD39-40D4-AF0E-420A6228B491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1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968948" y="5669036"/>
            <a:ext cx="766380" cy="370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תשע"ז , יוני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587019B-B635-444E-8117-DB0DC8F3C688}" type="slidenum">
              <a:rPr lang="he-IL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56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5" name="תמונה 0" descr="נייר מכתבים001.jpg"/>
          <p:cNvPicPr/>
          <p:nvPr userDrawn="1"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30" t="14286" r="46301" b="14286"/>
          <a:stretch>
            <a:fillRect/>
          </a:stretch>
        </p:blipFill>
        <p:spPr>
          <a:xfrm>
            <a:off x="5516345" y="6050707"/>
            <a:ext cx="3060065" cy="695960"/>
          </a:xfrm>
          <a:prstGeom prst="rect">
            <a:avLst/>
          </a:prstGeom>
        </p:spPr>
      </p:pic>
      <p:sp>
        <p:nvSpPr>
          <p:cNvPr id="63" name="Date Placeholder 3"/>
          <p:cNvSpPr>
            <a:spLocks noGrp="1"/>
          </p:cNvSpPr>
          <p:nvPr>
            <p:ph type="dt" sz="half" idx="2"/>
          </p:nvPr>
        </p:nvSpPr>
        <p:spPr>
          <a:xfrm>
            <a:off x="1744278" y="6381328"/>
            <a:ext cx="2035634" cy="272941"/>
          </a:xfrm>
          <a:prstGeom prst="rect">
            <a:avLst/>
          </a:prstGeom>
        </p:spPr>
        <p:txBody>
          <a:bodyPr/>
          <a:lstStyle>
            <a:lvl1pPr>
              <a:defRPr lang="en-US" altLang="en-US" sz="10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rtl="1"/>
            <a:r>
              <a:rPr lang="he-IL" dirty="0"/>
              <a:t>קורס מורים מובילים תשע"ח,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A127E6-1E66-43A3-AE5F-578C2DF23FF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535" y="6233890"/>
            <a:ext cx="1293872" cy="4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hf hdr="0" ftr="0"/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908050"/>
            <a:ext cx="7772400" cy="2304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e-IL" altLang="en-US" sz="4400" b="1" dirty="0"/>
              <a:t>תהליך ניפוי שגיאות</a:t>
            </a:r>
            <a:br>
              <a:rPr lang="he-IL" altLang="en-US" sz="4400" b="1" dirty="0"/>
            </a:br>
            <a:br>
              <a:rPr lang="he-IL" altLang="en-US" sz="4400" b="1" dirty="0"/>
            </a:br>
            <a:r>
              <a:rPr lang="he-IL" altLang="en-US" sz="2400" b="1" dirty="0"/>
              <a:t>(בסביבת ויז'ואל סטודיו / סי-שארפ)</a:t>
            </a:r>
            <a:endParaRPr lang="en-US" altLang="en-US" sz="2700" b="1" cap="non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431799"/>
            <a:ext cx="4968130" cy="1944216"/>
          </a:xfrm>
          <a:noFill/>
        </p:spPr>
        <p:txBody>
          <a:bodyPr>
            <a:normAutofit/>
          </a:bodyPr>
          <a:lstStyle/>
          <a:p>
            <a:pPr algn="ctr"/>
            <a:r>
              <a:rPr lang="he-IL" altLang="en-US" dirty="0">
                <a:solidFill>
                  <a:schemeClr val="accent2">
                    <a:lumMod val="50000"/>
                  </a:schemeClr>
                </a:solidFill>
              </a:rPr>
              <a:t>משה שטיינר</a:t>
            </a:r>
          </a:p>
          <a:p>
            <a:pPr algn="ctr"/>
            <a:r>
              <a:rPr lang="he-IL" altLang="en-US" sz="1600" dirty="0">
                <a:solidFill>
                  <a:schemeClr val="accent2">
                    <a:lumMod val="50000"/>
                  </a:schemeClr>
                </a:solidFill>
              </a:rPr>
              <a:t>בית הספר החקלאי – </a:t>
            </a:r>
            <a:r>
              <a:rPr lang="he-IL" altLang="en-US" sz="1600" dirty="0" err="1">
                <a:solidFill>
                  <a:schemeClr val="accent2">
                    <a:lumMod val="50000"/>
                  </a:schemeClr>
                </a:solidFill>
              </a:rPr>
              <a:t>ברנקו</a:t>
            </a:r>
            <a:r>
              <a:rPr lang="he-IL" altLang="en-US" sz="1600" dirty="0">
                <a:solidFill>
                  <a:schemeClr val="accent2">
                    <a:lumMod val="50000"/>
                  </a:schemeClr>
                </a:solidFill>
              </a:rPr>
              <a:t> וייס, פרדס חנה – כרכור</a:t>
            </a:r>
          </a:p>
          <a:p>
            <a:r>
              <a:rPr lang="he-IL" altLang="en-US" sz="1600" dirty="0">
                <a:solidFill>
                  <a:schemeClr val="accent2">
                    <a:lumMod val="50000"/>
                  </a:schemeClr>
                </a:solidFill>
              </a:rPr>
              <a:t>ישיבה תיכונית </a:t>
            </a:r>
            <a:r>
              <a:rPr lang="he-IL" altLang="en-US" sz="1600" dirty="0" err="1">
                <a:solidFill>
                  <a:schemeClr val="accent2">
                    <a:lumMod val="50000"/>
                  </a:schemeClr>
                </a:solidFill>
              </a:rPr>
              <a:t>תנ"כית</a:t>
            </a:r>
            <a:r>
              <a:rPr lang="he-IL" altLang="en-US" sz="1600" dirty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he-IL" altLang="en-US" sz="1600" dirty="0" err="1">
                <a:solidFill>
                  <a:schemeClr val="accent2">
                    <a:lumMod val="50000"/>
                  </a:schemeClr>
                </a:solidFill>
              </a:rPr>
              <a:t>זכרון</a:t>
            </a:r>
            <a:r>
              <a:rPr lang="he-IL" altLang="en-US" sz="1600" dirty="0">
                <a:solidFill>
                  <a:schemeClr val="accent2">
                    <a:lumMod val="50000"/>
                  </a:schemeClr>
                </a:solidFill>
              </a:rPr>
              <a:t> יעקב</a:t>
            </a:r>
          </a:p>
          <a:p>
            <a:pPr algn="ctr"/>
            <a:r>
              <a:rPr lang="he-IL" altLang="en-US" sz="1600" dirty="0">
                <a:solidFill>
                  <a:schemeClr val="accent2">
                    <a:lumMod val="50000"/>
                  </a:schemeClr>
                </a:solidFill>
              </a:rPr>
              <a:t>מרץ 2018</a:t>
            </a:r>
            <a:endParaRPr lang="en-US" alt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44C-033A-4192-AC37-D6422211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טיפול בחריגות - </a:t>
            </a:r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0303E-479F-4FB2-B313-F6E2EC98D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גם</a:t>
            </a:r>
            <a:r>
              <a:rPr lang="en-US" dirty="0"/>
              <a:t> </a:t>
            </a:r>
            <a:r>
              <a:rPr lang="he-IL" dirty="0"/>
              <a:t>אם לא מלמדים טיפול בחריגות, כדאי להשקיע מספר דקות בהיכרות עם שמות החריגות השכיחות...</a:t>
            </a:r>
          </a:p>
          <a:p>
            <a:r>
              <a:rPr lang="he-IL" dirty="0"/>
              <a:t>התלמידים פוגשים אותם כל הזמן, ותגובתם ברוב המקרים: </a:t>
            </a:r>
          </a:p>
          <a:p>
            <a:pPr lvl="1"/>
            <a:r>
              <a:rPr lang="he-IL" dirty="0"/>
              <a:t>משה, מה זה אומר?.....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A5763-B87A-4C08-ACE3-37E04DBF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160C0-AA57-4B5C-9551-2BB0C13A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1B54-F38E-4B38-BC73-C36176DD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6320254" y="2888530"/>
            <a:ext cx="4625036" cy="788666"/>
          </a:xfrm>
        </p:spPr>
        <p:txBody>
          <a:bodyPr/>
          <a:lstStyle/>
          <a:p>
            <a:r>
              <a:rPr lang="he-IL" dirty="0"/>
              <a:t>רשימת חריגות חלקית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EB488-9927-431C-BABF-E5240729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9FB98-1597-4A83-BA17-E2F7368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212935-1788-4681-8D3C-5ED49A415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582" y="32145"/>
            <a:ext cx="6892658" cy="613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2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158C-95CC-48C1-8549-6900D0B6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חריגה? </a:t>
            </a:r>
            <a:r>
              <a:rPr lang="en-US" dirty="0"/>
              <a:t>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9EC7D-113D-4703-A95F-468209ED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מצב אשר יגרום לקוד שלנו להתנהג שלא כמצופה, וללא מענה או טיפול מצדנו. לדוגמה:</a:t>
            </a:r>
          </a:p>
          <a:p>
            <a:pPr lvl="1"/>
            <a:r>
              <a:rPr lang="he-IL" dirty="0"/>
              <a:t>חריגה מגבולות מערך</a:t>
            </a:r>
          </a:p>
          <a:p>
            <a:pPr lvl="1"/>
            <a:r>
              <a:rPr lang="he-IL" dirty="0"/>
              <a:t>פניה לאובייקט עם </a:t>
            </a:r>
            <a:r>
              <a:rPr lang="en-US" dirty="0"/>
              <a:t>null</a:t>
            </a:r>
            <a:endParaRPr lang="he-IL" dirty="0"/>
          </a:p>
          <a:p>
            <a:pPr lvl="1"/>
            <a:r>
              <a:rPr lang="he-IL" dirty="0" err="1"/>
              <a:t>נסיון</a:t>
            </a:r>
            <a:r>
              <a:rPr lang="he-IL" dirty="0"/>
              <a:t> לבצע </a:t>
            </a:r>
            <a:r>
              <a:rPr lang="en-US" dirty="0" err="1"/>
              <a:t>int.Parse</a:t>
            </a:r>
            <a:r>
              <a:rPr lang="he-IL" dirty="0"/>
              <a:t> על מחרוזת שאינה משקפת מספר שלם</a:t>
            </a:r>
          </a:p>
          <a:p>
            <a:pPr lvl="1"/>
            <a:r>
              <a:rPr lang="he-IL" dirty="0"/>
              <a:t>פניה לשירותי מערכת באופן לא תקין: </a:t>
            </a:r>
          </a:p>
          <a:p>
            <a:pPr lvl="2"/>
            <a:r>
              <a:rPr lang="he-IL" dirty="0"/>
              <a:t>פתיחת קובץ שאינו קיים</a:t>
            </a:r>
          </a:p>
          <a:p>
            <a:pPr lvl="2"/>
            <a:r>
              <a:rPr lang="he-IL" dirty="0"/>
              <a:t>כתיבה לקובץ שנפתח כ-</a:t>
            </a:r>
            <a:r>
              <a:rPr lang="en-US" dirty="0"/>
              <a:t>Read Only</a:t>
            </a:r>
          </a:p>
          <a:p>
            <a:pPr lvl="2"/>
            <a:r>
              <a:rPr lang="he-IL" dirty="0"/>
              <a:t>פניה למילונים, או טבלאות של מבני נתונים עם שמות לא קיימים</a:t>
            </a:r>
          </a:p>
          <a:p>
            <a:pPr lvl="2"/>
            <a:r>
              <a:rPr lang="he-IL" dirty="0"/>
              <a:t>ועוד...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24819-95DF-4AD7-ADD3-09587142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70FC8-88C5-462A-BF9E-D7A2E495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B152-BCCA-4239-A69A-79B52296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הטיפול בחריגה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C6BC3-B68E-4F75-9181-278A754DD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try</a:t>
            </a:r>
          </a:p>
          <a:p>
            <a:pPr marL="0" indent="0" algn="l" rtl="0">
              <a:buNone/>
            </a:pPr>
            <a:r>
              <a:rPr lang="en-US" dirty="0"/>
              <a:t>{</a:t>
            </a:r>
          </a:p>
          <a:p>
            <a:pPr marL="0" indent="0" algn="l" rtl="0">
              <a:buNone/>
            </a:pPr>
            <a:r>
              <a:rPr lang="en-US" dirty="0"/>
              <a:t>      // code for execution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r>
              <a:rPr lang="en-US" dirty="0"/>
              <a:t>catch (</a:t>
            </a:r>
            <a:r>
              <a:rPr lang="en-US" dirty="0" err="1"/>
              <a:t>ExceptionA</a:t>
            </a:r>
            <a:r>
              <a:rPr lang="en-US" dirty="0"/>
              <a:t> ex)</a:t>
            </a:r>
          </a:p>
          <a:p>
            <a:pPr marL="0" indent="0" algn="l" rtl="0">
              <a:buNone/>
            </a:pPr>
            <a:r>
              <a:rPr lang="en-US" dirty="0"/>
              <a:t>{</a:t>
            </a:r>
          </a:p>
          <a:p>
            <a:pPr marL="0" indent="0" algn="l" rtl="0">
              <a:buNone/>
            </a:pPr>
            <a:r>
              <a:rPr lang="en-US" dirty="0"/>
              <a:t>     // what to do is an exception happens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r>
              <a:rPr lang="en-US" dirty="0"/>
              <a:t>catch (</a:t>
            </a:r>
            <a:r>
              <a:rPr lang="en-US" dirty="0" err="1"/>
              <a:t>ExceptionB</a:t>
            </a:r>
            <a:r>
              <a:rPr lang="en-US" dirty="0"/>
              <a:t> ex)</a:t>
            </a:r>
          </a:p>
          <a:p>
            <a:pPr marL="0" indent="0" algn="l" rtl="0">
              <a:buNone/>
            </a:pPr>
            <a:r>
              <a:rPr lang="en-US" dirty="0"/>
              <a:t>{</a:t>
            </a:r>
          </a:p>
          <a:p>
            <a:pPr marL="0" indent="0" algn="l" rtl="0">
              <a:buNone/>
            </a:pPr>
            <a:r>
              <a:rPr lang="en-US" dirty="0"/>
              <a:t>     // what to do is an exception happens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r>
              <a:rPr lang="en-US" dirty="0"/>
              <a:t>finally….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73B0-EDE5-49E4-A587-C9E4E72D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8853B-721E-4ED5-B186-258B9F50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4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24FF6-83ED-472B-B77D-E1C13A66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הטיפול בחריגה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D19FE-4A22-440F-AFFE-97C791774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לא "לעטוף" הרבה הוראות בבלוק ה-</a:t>
            </a:r>
            <a:r>
              <a:rPr lang="en-US" dirty="0"/>
              <a:t>try</a:t>
            </a:r>
            <a:endParaRPr lang="he-IL" dirty="0"/>
          </a:p>
          <a:p>
            <a:r>
              <a:rPr lang="he-IL" dirty="0"/>
              <a:t>ניתן "לתפוס" סוגים שונים של חריגות בבלוקים שונים.</a:t>
            </a:r>
          </a:p>
          <a:p>
            <a:r>
              <a:rPr lang="he-IL" dirty="0"/>
              <a:t>ניתן לתפוס חריגה כללית – </a:t>
            </a:r>
            <a:r>
              <a:rPr lang="en-US" dirty="0"/>
              <a:t>Exception</a:t>
            </a:r>
            <a:r>
              <a:rPr lang="he-IL" dirty="0"/>
              <a:t>, ואז רק היא תיתפס.</a:t>
            </a:r>
          </a:p>
          <a:p>
            <a:r>
              <a:rPr lang="he-IL" dirty="0"/>
              <a:t>האובייקט המתקבל ממערכת מכיל אינפורמציה על התקלה.</a:t>
            </a:r>
          </a:p>
          <a:p>
            <a:r>
              <a:rPr lang="he-IL" dirty="0"/>
              <a:t>פעולת </a:t>
            </a:r>
            <a:r>
              <a:rPr lang="en-US" dirty="0" err="1"/>
              <a:t>ToString</a:t>
            </a:r>
            <a:r>
              <a:rPr lang="en-US" dirty="0"/>
              <a:t>()</a:t>
            </a:r>
            <a:r>
              <a:rPr lang="he-IL" dirty="0"/>
              <a:t> שלו מכילה תיאור התקלה.</a:t>
            </a:r>
            <a:endParaRPr lang="en-US" dirty="0"/>
          </a:p>
          <a:p>
            <a:endParaRPr lang="en-US" dirty="0"/>
          </a:p>
          <a:p>
            <a:r>
              <a:rPr lang="he-IL" dirty="0"/>
              <a:t>המלצת מיקרוסופט: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7E92-C4F4-4DF6-9559-537D4C6A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E4278-C0E4-4FF8-A40E-EA609AF0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B594A-0ACF-4EEF-A93A-C90D31D2E930}"/>
              </a:ext>
            </a:extLst>
          </p:cNvPr>
          <p:cNvSpPr/>
          <p:nvPr/>
        </p:nvSpPr>
        <p:spPr>
          <a:xfrm>
            <a:off x="1942415" y="4314303"/>
            <a:ext cx="6374001" cy="12241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Do not handle errors by catching non-specific exceptions, such as </a:t>
            </a:r>
            <a:r>
              <a:rPr lang="en-US" sz="1600" dirty="0" err="1">
                <a:solidFill>
                  <a:schemeClr val="tx1"/>
                </a:solidFill>
              </a:rPr>
              <a:t>System.Exception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System.SystemException</a:t>
            </a:r>
            <a:r>
              <a:rPr lang="en-US" sz="1600" dirty="0">
                <a:solidFill>
                  <a:schemeClr val="tx1"/>
                </a:solidFill>
              </a:rPr>
              <a:t>, and so on, in framework code.</a:t>
            </a:r>
          </a:p>
        </p:txBody>
      </p:sp>
    </p:spTree>
    <p:extLst>
      <p:ext uri="{BB962C8B-B14F-4D97-AF65-F5344CB8AC3E}">
        <p14:creationId xmlns:p14="http://schemas.microsoft.com/office/powerpoint/2010/main" val="3501884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F02A-A381-460B-8615-47511A1B4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שקפים לשימוש בכיתה (דוגמאות)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FB292EB-CD5D-4CF0-94DF-F0D5721B4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C7A34-BCE0-480B-B3CE-12962109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B42E2-667D-4C22-AD75-C89FC2DE120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81750"/>
            <a:ext cx="2035175" cy="273050"/>
          </a:xfrm>
        </p:spPr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8788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שגיאות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חלק ניכר מזמננו אנו מבלים בניפוי שגיאות</a:t>
            </a:r>
          </a:p>
          <a:p>
            <a:pPr lvl="1"/>
            <a:r>
              <a:rPr lang="he-IL" dirty="0"/>
              <a:t>בכל מערכת חדשה, ובכל תכנה יש שגיאות!</a:t>
            </a:r>
          </a:p>
          <a:p>
            <a:r>
              <a:rPr lang="he-IL" dirty="0"/>
              <a:t>מהו תהליך ניפוי השגיאות?</a:t>
            </a:r>
          </a:p>
          <a:p>
            <a:pPr lvl="1"/>
            <a:r>
              <a:rPr lang="he-IL" dirty="0"/>
              <a:t>איתור שגיאות בתכנית הגורמות לתכנית להתנהג באופן לא רצוי או לקרוס</a:t>
            </a:r>
          </a:p>
          <a:p>
            <a:pPr lvl="1"/>
            <a:r>
              <a:rPr lang="he-IL" dirty="0"/>
              <a:t>תיקון השגיאות כך שהתכנית תעבוד לשביעות רצוננו</a:t>
            </a:r>
          </a:p>
          <a:p>
            <a:r>
              <a:rPr lang="he-IL" dirty="0"/>
              <a:t>האם ניתן להימנע משגיאות?</a:t>
            </a:r>
          </a:p>
          <a:p>
            <a:pPr lvl="1"/>
            <a:r>
              <a:rPr lang="he-IL" dirty="0"/>
              <a:t>כנראה שלא</a:t>
            </a:r>
          </a:p>
          <a:p>
            <a:pPr lvl="1"/>
            <a:r>
              <a:rPr lang="he-IL" dirty="0"/>
              <a:t>אנחנו לומדים מהשגיאות שלנו לפעמים הבאות</a:t>
            </a:r>
          </a:p>
          <a:p>
            <a:r>
              <a:rPr lang="he-IL" dirty="0"/>
              <a:t>סוגי שגיאות נפוצות</a:t>
            </a:r>
          </a:p>
          <a:p>
            <a:pPr lvl="1"/>
            <a:r>
              <a:rPr lang="he-IL" dirty="0"/>
              <a:t>שגיאות תחביריות (</a:t>
            </a:r>
            <a:r>
              <a:rPr lang="en-US" dirty="0"/>
              <a:t>syntax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שגיאות לוגיות – לוגיקה שאינה פותרת את הבעיה</a:t>
            </a:r>
          </a:p>
          <a:p>
            <a:pPr lvl="1"/>
            <a:r>
              <a:rPr lang="he-IL" dirty="0"/>
              <a:t>שגיאות לוגיות – לא חשבנו על מגוון האפשרויות</a:t>
            </a:r>
          </a:p>
          <a:p>
            <a:pPr lvl="1"/>
            <a:r>
              <a:rPr lang="he-IL" dirty="0"/>
              <a:t>חריגה מזכרון מוקצה (בעיקר במערכים, </a:t>
            </a:r>
            <a:r>
              <a:rPr lang="he-IL" dirty="0" err="1"/>
              <a:t>אוביקטים</a:t>
            </a:r>
            <a:r>
              <a:rPr lang="he-IL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1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מקור המונח דיבאג?  </a:t>
            </a:r>
            <a:r>
              <a:rPr lang="en-US" dirty="0"/>
              <a:t>debug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על פי ההגדה וסיפורי האינטרנט, בסביבות שנת 1940, עבד צוות פיתוח באוניברסיטת הרווארד על פיתוח מחשב בשם </a:t>
            </a:r>
            <a:r>
              <a:rPr lang="en-US" dirty="0"/>
              <a:t>Mark-II</a:t>
            </a:r>
            <a:r>
              <a:rPr lang="he-IL" dirty="0"/>
              <a:t>, ונתקל בבעיה מוזרה. </a:t>
            </a:r>
          </a:p>
          <a:p>
            <a:pPr>
              <a:lnSpc>
                <a:spcPct val="150000"/>
              </a:lnSpc>
            </a:pPr>
            <a:r>
              <a:rPr lang="he-IL" dirty="0"/>
              <a:t>בדיקה העלת שמספר זחלי עש "התיישבו" להם על הכרטיסים האלקטרוניים ושיבשו את פעולתם הסדירה.</a:t>
            </a:r>
          </a:p>
          <a:p>
            <a:pPr>
              <a:lnSpc>
                <a:spcPct val="150000"/>
              </a:lnSpc>
            </a:pPr>
            <a:r>
              <a:rPr lang="he-IL" dirty="0"/>
              <a:t>אותו צוות פיתוח "הוציא" את הזחלים מהמעגלים החשמליים, או ניקה את המחשב מהזחלים, ובכך נפתרה הבעיה.</a:t>
            </a:r>
          </a:p>
          <a:p>
            <a:pPr>
              <a:lnSpc>
                <a:spcPct val="150000"/>
              </a:lnSpc>
            </a:pPr>
            <a:r>
              <a:rPr lang="he-IL" dirty="0"/>
              <a:t>הוצאת הזחל </a:t>
            </a:r>
            <a:r>
              <a:rPr lang="en-US" dirty="0">
                <a:sym typeface="Wingdings" panose="05000000000000000000" pitchFamily="2" charset="2"/>
              </a:rPr>
              <a:t>de-bug </a:t>
            </a:r>
            <a:endParaRPr lang="he-IL" dirty="0"/>
          </a:p>
        </p:txBody>
      </p:sp>
      <p:pic>
        <p:nvPicPr>
          <p:cNvPr id="6146" name="Picture 2" descr="C:\Users\steiner\AppData\Local\Microsoft\Windows\Temporary Internet Files\Content.IE5\Z5HUB64O\no-bug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949488" cy="9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54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7C1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ניפוי שגיאות בתוכנה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לתהליך מציאת השגיאות ותיקונן קוראים "ניפוי שגיאות" או </a:t>
            </a:r>
            <a:r>
              <a:rPr lang="en-US" dirty="0"/>
              <a:t>debug</a:t>
            </a:r>
            <a:endParaRPr lang="he-IL" dirty="0"/>
          </a:p>
          <a:p>
            <a:r>
              <a:rPr lang="he-IL" dirty="0"/>
              <a:t>לצורך תהליך הניפוי משתמשים במספר טכניקות שעיקרן:</a:t>
            </a:r>
          </a:p>
          <a:p>
            <a:pPr lvl="1"/>
            <a:r>
              <a:rPr lang="he-IL" dirty="0"/>
              <a:t>הדפסות ביקורת שגרתיות</a:t>
            </a:r>
          </a:p>
          <a:p>
            <a:pPr lvl="1"/>
            <a:r>
              <a:rPr lang="he-IL" dirty="0"/>
              <a:t>הדפסות ביקורת מותנות</a:t>
            </a:r>
          </a:p>
          <a:p>
            <a:pPr lvl="1"/>
            <a:r>
              <a:rPr lang="he-IL" dirty="0"/>
              <a:t>נקודות עצירה בזמן ריצה (לא מותנות / מותנות)</a:t>
            </a:r>
          </a:p>
          <a:p>
            <a:pPr lvl="1"/>
            <a:r>
              <a:rPr lang="he-IL" dirty="0"/>
              <a:t>דגימת ובדיקת משתנים</a:t>
            </a:r>
          </a:p>
          <a:p>
            <a:pPr lvl="1"/>
            <a:r>
              <a:rPr lang="en-US" dirty="0"/>
              <a:t>core dump</a:t>
            </a:r>
            <a:endParaRPr lang="he-IL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77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לא תקין בדוגמה זו?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80248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static void Main(string[]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a = { 5, 10, 20, 30, 40, 15, 25 };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Insert(a, 5);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PrintArray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(a);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Insert(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temp =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while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 &gt; temp)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{               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+ 1] =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+ 1] = temp;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PrintArray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nn-NO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(int i = 0; i &lt; arr.Length; i++)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 + " ");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4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862FB-566D-463B-885C-C9350B30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מוטיבציה </a:t>
            </a:r>
            <a:r>
              <a:rPr lang="he-IL" dirty="0" err="1"/>
              <a:t>ורציונאל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8FC3E-D8CA-4E00-905A-C0E2335E6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מעבר לעולמם המידי של התלמידים, בעולם התכנות </a:t>
            </a:r>
            <a:r>
              <a:rPr lang="he-IL" dirty="0" err="1"/>
              <a:t>האמיתי</a:t>
            </a:r>
            <a:r>
              <a:rPr lang="he-IL" dirty="0"/>
              <a:t>, מבלים מהנדסים, </a:t>
            </a:r>
            <a:r>
              <a:rPr lang="he-IL" dirty="0" err="1"/>
              <a:t>תכנתים</a:t>
            </a:r>
            <a:r>
              <a:rPr lang="he-IL" dirty="0"/>
              <a:t>, ואנשי בדיקות זמן ניכר ויקר לניפוי שגיאות</a:t>
            </a:r>
          </a:p>
          <a:p>
            <a:r>
              <a:rPr lang="he-IL" dirty="0"/>
              <a:t>השגיאות המתגלות בזמן ריצה רגילה הן השגיאות "הפשוטות יותר"</a:t>
            </a:r>
          </a:p>
          <a:p>
            <a:r>
              <a:rPr lang="he-IL" dirty="0"/>
              <a:t>לעומתן, שגיאות של מצבי קיצון או מצבי קצה, קשות יותר לאיתור.</a:t>
            </a:r>
          </a:p>
          <a:p>
            <a:r>
              <a:rPr lang="he-IL" dirty="0"/>
              <a:t>ברור </a:t>
            </a:r>
            <a:r>
              <a:rPr lang="he-IL" dirty="0" err="1"/>
              <a:t>שבתעשיה</a:t>
            </a:r>
            <a:r>
              <a:rPr lang="he-IL" dirty="0"/>
              <a:t> מושקעים משאבים רבים על מנת לנפות שגיאות אלו, ולתקנן.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63C6-E8F4-4A76-BA1D-09B8BE78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564FA-BC18-47B7-9595-32A8AA4F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לא תקין בדוגמה זו?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80248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static void Main(string[]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a = { 5, 10, 20, 30, 40, </a:t>
            </a:r>
            <a:r>
              <a:rPr lang="en-US" sz="16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25 };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Insert(a, 5);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PrintArray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(a);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Insert(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temp =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while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 &gt; temp)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{               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+ 1] =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6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” + </a:t>
            </a:r>
            <a:r>
              <a:rPr lang="en-US" sz="16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+ 1] = temp;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PrintArray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nn-NO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(int i = 0; i &lt; arr.Length; i++)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 + " ");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4077072"/>
            <a:ext cx="2088232" cy="116955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 err="1">
                <a:solidFill>
                  <a:schemeClr val="bg1"/>
                </a:solidFill>
              </a:rPr>
              <a:t>pos</a:t>
            </a:r>
            <a:r>
              <a:rPr lang="en-US" sz="1400" dirty="0">
                <a:solidFill>
                  <a:schemeClr val="bg1"/>
                </a:solidFill>
              </a:rPr>
              <a:t> = 3</a:t>
            </a:r>
          </a:p>
          <a:p>
            <a:pPr algn="l" rtl="0"/>
            <a:r>
              <a:rPr lang="en-US" sz="1400" dirty="0" err="1">
                <a:solidFill>
                  <a:schemeClr val="bg1"/>
                </a:solidFill>
              </a:rPr>
              <a:t>pos</a:t>
            </a:r>
            <a:r>
              <a:rPr lang="en-US" sz="1400" dirty="0">
                <a:solidFill>
                  <a:schemeClr val="bg1"/>
                </a:solidFill>
              </a:rPr>
              <a:t> = 2</a:t>
            </a:r>
          </a:p>
          <a:p>
            <a:pPr algn="l" rtl="0"/>
            <a:r>
              <a:rPr lang="en-US" sz="1400" dirty="0" err="1">
                <a:solidFill>
                  <a:schemeClr val="bg1"/>
                </a:solidFill>
              </a:rPr>
              <a:t>pos</a:t>
            </a:r>
            <a:r>
              <a:rPr lang="en-US" sz="1400" dirty="0">
                <a:solidFill>
                  <a:schemeClr val="bg1"/>
                </a:solidFill>
              </a:rPr>
              <a:t> = 1</a:t>
            </a:r>
          </a:p>
          <a:p>
            <a:pPr algn="l" rtl="0"/>
            <a:r>
              <a:rPr lang="en-US" sz="1400" dirty="0" err="1">
                <a:solidFill>
                  <a:schemeClr val="bg1"/>
                </a:solidFill>
              </a:rPr>
              <a:t>pos</a:t>
            </a:r>
            <a:r>
              <a:rPr lang="en-US" sz="1400" dirty="0">
                <a:solidFill>
                  <a:schemeClr val="bg1"/>
                </a:solidFill>
              </a:rPr>
              <a:t> = 0</a:t>
            </a:r>
          </a:p>
          <a:p>
            <a:pPr algn="l" rtl="0"/>
            <a:r>
              <a:rPr lang="en-US" sz="1400" dirty="0" err="1">
                <a:solidFill>
                  <a:srgbClr val="FF9900"/>
                </a:solidFill>
              </a:rPr>
              <a:t>pos</a:t>
            </a:r>
            <a:r>
              <a:rPr lang="en-US" sz="1400" dirty="0">
                <a:solidFill>
                  <a:srgbClr val="FF9900"/>
                </a:solidFill>
              </a:rPr>
              <a:t> = -1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379" y="3861048"/>
            <a:ext cx="5762109" cy="211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94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788666"/>
          </a:xfrm>
        </p:spPr>
        <p:txBody>
          <a:bodyPr/>
          <a:lstStyle/>
          <a:p>
            <a:r>
              <a:rPr lang="he-IL" dirty="0"/>
              <a:t>מה לא תקין בדוגמה זו? - תיקון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80248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static void Main(string[]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a = { 5, 10, 20, 30, 40,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25 };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Insert(a, 5);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PrintArray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(a);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Insert(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temp =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while (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0 &amp;&amp;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 &gt; temp)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{               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+ 1] =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” +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+ 1] = temp;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public static void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PrintArray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nn-NO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(int i = 0; i &lt; arr.Length; i++)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] + " ");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 algn="l" rtl="0">
              <a:spcBef>
                <a:spcPts val="0"/>
              </a:spcBef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99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דוגמה נוספת - הקוביה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16832"/>
            <a:ext cx="7427168" cy="4488160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Random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= new Random();</a:t>
            </a:r>
          </a:p>
          <a:p>
            <a:pPr marL="0" indent="0" algn="l" rtl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void Draw()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d1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count = 1;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while (d1 != 6)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(d1);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d1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count++;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(d1);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(“Count = ” + count);</a:t>
            </a:r>
          </a:p>
          <a:p>
            <a:pPr marL="0" indent="0" algn="l" rtl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96752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נטיל קוביה עד לקבלת שש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01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קוביה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00808"/>
            <a:ext cx="7067128" cy="4704184"/>
          </a:xfrm>
        </p:spPr>
        <p:txBody>
          <a:bodyPr>
            <a:norm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Random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= new Random();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void Draw()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d1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  <a:endParaRPr lang="he-IL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d2 =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count = 1;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while (d1 != 6 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d2 != 5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(d1 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“:” + d2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d1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d2 = </a:t>
            </a:r>
            <a:r>
              <a:rPr lang="en-US" sz="1400" b="1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count++;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(d1 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“:” + d2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(“Count = ” + count);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96752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נטיל 2 קוביות עד לקבלת שש-בש (6:5)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3645024"/>
            <a:ext cx="2088232" cy="116955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>
                <a:solidFill>
                  <a:schemeClr val="bg1"/>
                </a:solidFill>
              </a:rPr>
              <a:t>4:6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3:4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2:3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3:</a:t>
            </a:r>
            <a:r>
              <a:rPr lang="en-US" sz="1400" dirty="0">
                <a:solidFill>
                  <a:srgbClr val="FF9900"/>
                </a:solidFill>
              </a:rPr>
              <a:t>5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count = 4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5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קוביה</a:t>
            </a:r>
            <a:r>
              <a:rPr lang="en-US" dirty="0"/>
              <a:t> – </a:t>
            </a:r>
            <a:r>
              <a:rPr lang="he-IL" dirty="0"/>
              <a:t>התיקון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85418"/>
            <a:ext cx="7283152" cy="4419574"/>
          </a:xfrm>
        </p:spPr>
        <p:txBody>
          <a:bodyPr>
            <a:normAutofit lnSpcReduction="10000"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Random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= new Random();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void Draw()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d1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  <a:endParaRPr lang="he-IL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d2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count = 1;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while (d1 != 6 </a:t>
            </a:r>
            <a:r>
              <a:rPr lang="en-US" sz="1400" b="1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||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d2 != 5)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(d1 + “:” + d2);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d1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d2 =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rnd.Next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(1, 7);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count++;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(d1 + “:” + d2);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(“Count = ” + count);</a:t>
            </a:r>
          </a:p>
          <a:p>
            <a:pPr marL="0" indent="0" algn="l" rtl="0">
              <a:spcBef>
                <a:spcPts val="600"/>
              </a:spcBef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96752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נטיל 2 קוביות עד לקבלת שש-בש (6:5)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2204864"/>
            <a:ext cx="2088232" cy="33239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 rtl="0"/>
            <a:endParaRPr lang="en-US" sz="1400" dirty="0">
              <a:solidFill>
                <a:schemeClr val="bg1"/>
              </a:solidFill>
            </a:endParaRPr>
          </a:p>
          <a:p>
            <a:pPr algn="l" rtl="0"/>
            <a:endParaRPr lang="en-US" sz="1400" dirty="0">
              <a:solidFill>
                <a:schemeClr val="bg1"/>
              </a:solidFill>
            </a:endParaRP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2:3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5:1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3:1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3:5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6:4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2:1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3:5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1:3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1:4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6:1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4:2</a:t>
            </a:r>
          </a:p>
          <a:p>
            <a:pPr algn="l" rtl="0"/>
            <a:r>
              <a:rPr lang="en-US" sz="1400" dirty="0">
                <a:solidFill>
                  <a:srgbClr val="FF9900"/>
                </a:solidFill>
              </a:rPr>
              <a:t>6:5</a:t>
            </a:r>
          </a:p>
          <a:p>
            <a:pPr algn="l" rtl="0"/>
            <a:r>
              <a:rPr lang="en-US" sz="1400" dirty="0">
                <a:solidFill>
                  <a:schemeClr val="bg1"/>
                </a:solidFill>
              </a:rPr>
              <a:t>count = 37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6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קוביה</a:t>
            </a:r>
            <a:r>
              <a:rPr lang="en-US" dirty="0"/>
              <a:t> – </a:t>
            </a:r>
            <a:r>
              <a:rPr lang="he-IL" dirty="0"/>
              <a:t>התיקון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060848"/>
            <a:ext cx="6995120" cy="64807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while ( (d1 != 6 || d2 != 5)  &amp;&amp;  (d1 != 5 || d2 != 6) )</a:t>
            </a:r>
          </a:p>
          <a:p>
            <a:pPr marL="0" indent="0" algn="l" rtl="0"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96752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נטיל 2 קוביות עד לקבלת שש-בש (6:5 </a:t>
            </a:r>
            <a:r>
              <a:rPr lang="he-IL" dirty="0">
                <a:solidFill>
                  <a:srgbClr val="FF0000"/>
                </a:solidFill>
              </a:rPr>
              <a:t>או 5:6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2996952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אפשרות נוספת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02024" y="4149080"/>
            <a:ext cx="699512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charset="0"/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while ( ! (d1 == 6 &amp;&amp; d2 == 5  ||  d1 == 5 &amp;&amp; d2 == 6 )  )</a:t>
            </a:r>
          </a:p>
          <a:p>
            <a:pPr marL="0" indent="0" algn="l" rtl="0">
              <a:buFont typeface="Arial" charset="0"/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buFont typeface="Arial" charset="0"/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buFont typeface="Arial" charset="0"/>
              <a:buNone/>
            </a:pP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07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הרבה מאד נושאים</a:t>
            </a:r>
          </a:p>
          <a:p>
            <a:r>
              <a:rPr lang="he-IL" dirty="0"/>
              <a:t>מעט מאד זמן מוקדש לכל נושא</a:t>
            </a:r>
          </a:p>
          <a:p>
            <a:r>
              <a:rPr lang="he-IL" dirty="0"/>
              <a:t>מעט מאד זמן מוקדש לכל תלמיד</a:t>
            </a:r>
          </a:p>
          <a:p>
            <a:r>
              <a:rPr lang="he-IL" dirty="0" err="1"/>
              <a:t>מכיון</a:t>
            </a:r>
            <a:r>
              <a:rPr lang="he-IL" dirty="0"/>
              <a:t> שלא כל התלמידים אוהבים עבודות/פרויקטים, גישתם שונה</a:t>
            </a:r>
          </a:p>
          <a:p>
            <a:r>
              <a:rPr lang="he-IL" dirty="0"/>
              <a:t>תפסת מרובה – לא תפסת.....</a:t>
            </a:r>
          </a:p>
          <a:p>
            <a:endParaRPr lang="he-IL" dirty="0"/>
          </a:p>
          <a:p>
            <a:r>
              <a:rPr lang="he-IL" dirty="0" err="1"/>
              <a:t>המלצותי</a:t>
            </a:r>
            <a:r>
              <a:rPr lang="he-IL" dirty="0"/>
              <a:t>/</a:t>
            </a:r>
            <a:r>
              <a:rPr lang="he-IL" dirty="0" err="1"/>
              <a:t>תחושותי</a:t>
            </a:r>
            <a:r>
              <a:rPr lang="he-IL" dirty="0"/>
              <a:t>:</a:t>
            </a:r>
          </a:p>
          <a:p>
            <a:pPr lvl="1"/>
            <a:r>
              <a:rPr lang="he-IL" dirty="0"/>
              <a:t>אם פרויקט בסביבת אינטרנט, אז בכיתה יא (אחרי שסיימו יסודות)</a:t>
            </a:r>
          </a:p>
          <a:p>
            <a:pPr lvl="1"/>
            <a:r>
              <a:rPr lang="he-IL" dirty="0"/>
              <a:t>עדיף לימוד </a:t>
            </a:r>
            <a:r>
              <a:rPr lang="en-US" dirty="0"/>
              <a:t>Access</a:t>
            </a:r>
            <a:r>
              <a:rPr lang="he-IL" dirty="0"/>
              <a:t> באופן יסודי יותר עם סביבת </a:t>
            </a:r>
            <a:r>
              <a:rPr lang="en-US" dirty="0"/>
              <a:t>Visual</a:t>
            </a:r>
            <a:r>
              <a:rPr lang="he-IL" dirty="0"/>
              <a:t> נחמדה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תשע"ז , יוני 2017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7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842391"/>
          </a:xfrm>
        </p:spPr>
        <p:txBody>
          <a:bodyPr>
            <a:normAutofit/>
          </a:bodyPr>
          <a:lstStyle/>
          <a:p>
            <a:r>
              <a:rPr lang="he-IL" sz="4400" dirty="0"/>
              <a:t>תודה על ההקשבה!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40500"/>
            <a:ext cx="1243013" cy="273050"/>
          </a:xfrm>
        </p:spPr>
        <p:txBody>
          <a:bodyPr/>
          <a:lstStyle/>
          <a:p>
            <a:r>
              <a:rPr lang="he-IL"/>
              <a:t>תשע"ז , יוני 2017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787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47162-15FA-4E5D-A563-33885108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דיון עם הכיתה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EDD7-233E-4E5C-8E6D-0C00DA49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הנאמר בשקף הקודם סביר להניח לא ממש ישנה את גישתם של מרבית התלמידים, ולכן יש צורך לגרות אותם באופנים אחרים</a:t>
            </a:r>
          </a:p>
          <a:p>
            <a:pPr lvl="1"/>
            <a:r>
              <a:rPr lang="he-IL" dirty="0"/>
              <a:t>בהרבה שאלות נראה את המשפט: "ניתן להניח תקינות הקלט"</a:t>
            </a:r>
          </a:p>
          <a:p>
            <a:pPr lvl="2"/>
            <a:r>
              <a:rPr lang="he-IL" dirty="0"/>
              <a:t>בואו נדון על זה</a:t>
            </a:r>
          </a:p>
          <a:p>
            <a:pPr lvl="1"/>
            <a:r>
              <a:rPr lang="he-IL" dirty="0"/>
              <a:t>מה קורה כשמחכים בקלט למספר שלם ומוקלד ממשי או מחרוזת?</a:t>
            </a:r>
          </a:p>
          <a:p>
            <a:pPr lvl="1"/>
            <a:r>
              <a:rPr lang="he-IL" dirty="0"/>
              <a:t>מה קורה בחריגה ממערך?</a:t>
            </a:r>
          </a:p>
          <a:p>
            <a:pPr lvl="1"/>
            <a:r>
              <a:rPr lang="he-IL" dirty="0"/>
              <a:t>מה קורה בפניה לאובייקט שאינו קיים – </a:t>
            </a:r>
            <a:r>
              <a:rPr lang="en-US" dirty="0"/>
              <a:t>null</a:t>
            </a:r>
            <a:endParaRPr lang="he-IL" dirty="0"/>
          </a:p>
          <a:p>
            <a:pPr lvl="1"/>
            <a:r>
              <a:rPr lang="he-IL" dirty="0"/>
              <a:t>מה קורה כשמחלקים באפס</a:t>
            </a:r>
          </a:p>
          <a:p>
            <a:pPr lvl="1"/>
            <a:r>
              <a:rPr lang="he-IL" dirty="0"/>
              <a:t>כיצד קוראים את הודעות השגיאה של סביבת העבודה?</a:t>
            </a:r>
          </a:p>
          <a:p>
            <a:pPr lvl="1"/>
            <a:r>
              <a:rPr lang="he-IL" dirty="0"/>
              <a:t>אם זו באמת שגיאה, אז למה המחשב אינו קורס?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A1DBB-B05B-4E1C-9351-411A8667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5E3DB-55AC-4295-9851-4E16D87D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E304A-B58E-4194-B486-70A5807C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למי מתאים שיעור על ניפוי שגיאות?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1D71-CC06-4F3D-BEBC-39583309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ככלל, לכיתה הנמצאת אחרי שלב היסודות. ובפרט אחרי היכרות עם אובייקטים ועם מערכים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האם כל כיתה כנ"ל?</a:t>
            </a:r>
          </a:p>
          <a:p>
            <a:pPr lvl="1"/>
            <a:r>
              <a:rPr lang="he-IL" dirty="0"/>
              <a:t>לא בטוח, להערכתי זו צריכה להיות כיתה "חזקה" יחסית. עם תלמידים המתעניינים קצת מעבר לתכנים הנלמדים.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8103A-D6A5-4CB9-ADBF-75C26BDD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50736-C3CD-426E-8A90-0DBB2E36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E4EB-BB13-4A36-B6AF-5E2FC321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מהלך שיעור אפשרי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94D17-A1C1-4385-BF6A-79B9221E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/>
              <a:t>קיום דיון כפי שהוזכר קודם</a:t>
            </a:r>
          </a:p>
          <a:p>
            <a:r>
              <a:rPr lang="he-IL" dirty="0"/>
              <a:t>הדגשת החשיבות של "תכנה נקיה"</a:t>
            </a:r>
          </a:p>
          <a:p>
            <a:pPr lvl="1"/>
            <a:r>
              <a:rPr lang="he-IL" dirty="0"/>
              <a:t>רכב אוטונומי, טייס אוטומטי, רמזורים בכבישים....</a:t>
            </a:r>
          </a:p>
          <a:p>
            <a:r>
              <a:rPr lang="he-IL" dirty="0"/>
              <a:t>נושא נוסף לשיחה: האם ניתן להימנע משגיאות? </a:t>
            </a:r>
          </a:p>
          <a:p>
            <a:r>
              <a:rPr lang="he-IL" dirty="0" err="1"/>
              <a:t>נסיון</a:t>
            </a:r>
            <a:r>
              <a:rPr lang="he-IL" dirty="0"/>
              <a:t> לסווג שגיאות (התלמידים מעלים דוגמאות, והמורה מחלק את הדוגמאות על הלוח):</a:t>
            </a:r>
          </a:p>
          <a:p>
            <a:pPr lvl="1" hangingPunct="0">
              <a:spcBef>
                <a:spcPts val="0"/>
              </a:spcBef>
            </a:pPr>
            <a:r>
              <a:rPr lang="he-IL" dirty="0"/>
              <a:t>שגיאות שפה – </a:t>
            </a:r>
            <a:r>
              <a:rPr lang="en-US" dirty="0"/>
              <a:t>syntax / language </a:t>
            </a:r>
            <a:endParaRPr lang="he-IL" dirty="0"/>
          </a:p>
          <a:p>
            <a:pPr lvl="1" hangingPunct="0">
              <a:spcBef>
                <a:spcPts val="0"/>
              </a:spcBef>
            </a:pPr>
            <a:r>
              <a:rPr lang="he-IL" dirty="0"/>
              <a:t>שגיאות לוגיות</a:t>
            </a:r>
            <a:endParaRPr lang="en-US" dirty="0"/>
          </a:p>
          <a:p>
            <a:pPr lvl="1" hangingPunct="0">
              <a:spcBef>
                <a:spcPts val="0"/>
              </a:spcBef>
            </a:pPr>
            <a:r>
              <a:rPr lang="he-IL" dirty="0"/>
              <a:t>שגיאות סמנטיות (למשל אי-טיפול במקרי קצה)</a:t>
            </a:r>
            <a:endParaRPr lang="en-US" sz="1000" dirty="0"/>
          </a:p>
          <a:p>
            <a:pPr lvl="1">
              <a:spcBef>
                <a:spcPts val="0"/>
              </a:spcBef>
            </a:pPr>
            <a:r>
              <a:rPr lang="he-IL" dirty="0"/>
              <a:t>שגיאות אלגוריתמיות</a:t>
            </a:r>
          </a:p>
          <a:p>
            <a:r>
              <a:rPr lang="he-IL" dirty="0"/>
              <a:t>למה </a:t>
            </a:r>
            <a:r>
              <a:rPr lang="en-US" dirty="0"/>
              <a:t>Debug</a:t>
            </a:r>
            <a:r>
              <a:rPr lang="he-IL" dirty="0"/>
              <a:t>? מקור השם. התהליך...</a:t>
            </a:r>
          </a:p>
          <a:p>
            <a:r>
              <a:rPr lang="he-IL" dirty="0"/>
              <a:t>סקירה קצרה על טכניקות שונות:</a:t>
            </a:r>
          </a:p>
          <a:p>
            <a:pPr lvl="1" hangingPunct="0">
              <a:spcBef>
                <a:spcPts val="0"/>
              </a:spcBef>
            </a:pPr>
            <a:r>
              <a:rPr lang="en-US" dirty="0"/>
              <a:t>memory dump</a:t>
            </a:r>
            <a:endParaRPr lang="he-IL" dirty="0"/>
          </a:p>
          <a:p>
            <a:pPr lvl="1" hangingPunct="0">
              <a:spcBef>
                <a:spcPts val="0"/>
              </a:spcBef>
            </a:pPr>
            <a:r>
              <a:rPr lang="he-IL" dirty="0"/>
              <a:t>הדפסות ביקורת</a:t>
            </a:r>
          </a:p>
          <a:p>
            <a:pPr lvl="1" hangingPunct="0">
              <a:spcBef>
                <a:spcPts val="0"/>
              </a:spcBef>
            </a:pPr>
            <a:r>
              <a:rPr lang="en-US" dirty="0"/>
              <a:t>breakpoints</a:t>
            </a:r>
          </a:p>
          <a:p>
            <a:pPr lvl="1" hangingPunct="0">
              <a:spcBef>
                <a:spcPts val="0"/>
              </a:spcBef>
            </a:pPr>
            <a:r>
              <a:rPr lang="he-IL" dirty="0"/>
              <a:t>כלי ניפוי מתקדמים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ABD2-5A5E-46B4-A357-1B7F34E2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/>
              <a:t>קורס מורים מובילים תשע"ח, 2017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2C51B-46DB-481F-86F8-96CFBA2C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F48B1-DC47-4354-BAA5-D4F6508D5F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השימוש ב- </a:t>
            </a:r>
            <a:r>
              <a:rPr lang="en-US" dirty="0"/>
              <a:t>Debugger</a:t>
            </a:r>
            <a:r>
              <a:rPr lang="he-IL" dirty="0"/>
              <a:t> (סטודיו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קיים מנגנון של "נקודות עצירה"</a:t>
            </a:r>
          </a:p>
          <a:p>
            <a:pPr lvl="1"/>
            <a:r>
              <a:rPr lang="he-IL" dirty="0"/>
              <a:t>ניתן לבקש לעצור רגע לפני ביצוע שורה/הוראה מסויימת: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r>
              <a:rPr lang="he-IL" dirty="0"/>
              <a:t>כשנריץ את התכנית, ובמידה והביצוע יעבור בשורה זו, התכנית תיעצר, ואז:</a:t>
            </a:r>
          </a:p>
          <a:p>
            <a:pPr lvl="2"/>
            <a:r>
              <a:rPr lang="he-IL" dirty="0"/>
              <a:t>נוכל לבדוק את ערכי כל המשתנים הזמינים לנו</a:t>
            </a:r>
          </a:p>
          <a:p>
            <a:pPr lvl="2"/>
            <a:r>
              <a:rPr lang="he-IL" dirty="0"/>
              <a:t>נוכל לשנות ערכי משתנים</a:t>
            </a:r>
          </a:p>
          <a:p>
            <a:pPr lvl="2"/>
            <a:r>
              <a:rPr lang="he-IL" dirty="0"/>
              <a:t>ועוד....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2204864"/>
            <a:ext cx="4498627" cy="214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7806F34A-598D-46A9-A51C-89B045BDB1A6}"/>
              </a:ext>
            </a:extLst>
          </p:cNvPr>
          <p:cNvSpPr/>
          <p:nvPr/>
        </p:nvSpPr>
        <p:spPr>
          <a:xfrm>
            <a:off x="719862" y="2060848"/>
            <a:ext cx="1368152" cy="1008112"/>
          </a:xfrm>
          <a:prstGeom prst="wedgeRoundRectCallout">
            <a:avLst>
              <a:gd name="adj1" fmla="val 86470"/>
              <a:gd name="adj2" fmla="val 5085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לא מותנה / מותנה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השימוש ב- </a:t>
            </a:r>
            <a:r>
              <a:rPr lang="en-US" dirty="0"/>
              <a:t>Debugger</a:t>
            </a:r>
            <a:r>
              <a:rPr lang="he-IL" dirty="0"/>
              <a:t> - </a:t>
            </a:r>
            <a:r>
              <a:rPr lang="he-IL" sz="2400" dirty="0"/>
              <a:t>המשך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556792"/>
            <a:ext cx="4466457" cy="4354430"/>
          </a:xfrm>
        </p:spPr>
        <p:txBody>
          <a:bodyPr>
            <a:normAutofit/>
          </a:bodyPr>
          <a:lstStyle/>
          <a:p>
            <a:r>
              <a:rPr lang="he-IL" dirty="0"/>
              <a:t>כאשר נגיע לנקודת העצירה, נקבל:</a:t>
            </a:r>
          </a:p>
          <a:p>
            <a:pPr lvl="1"/>
            <a:r>
              <a:rPr lang="he-IL" dirty="0"/>
              <a:t>השורה בה נעצרנו מודגשת בצהוב</a:t>
            </a:r>
          </a:p>
          <a:p>
            <a:endParaRPr lang="en-US" dirty="0"/>
          </a:p>
          <a:p>
            <a:endParaRPr lang="he-IL" dirty="0"/>
          </a:p>
          <a:p>
            <a:r>
              <a:rPr lang="he-IL" dirty="0"/>
              <a:t>בתחתית המסך, בחלון </a:t>
            </a:r>
            <a:r>
              <a:rPr lang="en-US" dirty="0"/>
              <a:t>watch</a:t>
            </a:r>
            <a:r>
              <a:rPr lang="he-IL" dirty="0"/>
              <a:t>:</a:t>
            </a:r>
          </a:p>
          <a:p>
            <a:pPr lvl="1"/>
            <a:r>
              <a:rPr lang="he-IL" dirty="0"/>
              <a:t>ניתן להוסיף כל משתנה הנמצא ב-</a:t>
            </a:r>
            <a:r>
              <a:rPr lang="en-US" dirty="0"/>
              <a:t>scope</a:t>
            </a:r>
            <a:endParaRPr lang="he-IL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35" y="1268760"/>
            <a:ext cx="43815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36" y="4048102"/>
            <a:ext cx="6917494" cy="222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steiner\AppData\Local\Microsoft\Windows\Temporary Internet Files\Content.IE5\Z5HUB64O\mujerdetective-841x102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33056"/>
            <a:ext cx="1077172" cy="13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1B3F73E-6BC5-4747-9824-5BB21DBEB1D9}"/>
              </a:ext>
            </a:extLst>
          </p:cNvPr>
          <p:cNvSpPr/>
          <p:nvPr/>
        </p:nvSpPr>
        <p:spPr>
          <a:xfrm>
            <a:off x="2843808" y="1738163"/>
            <a:ext cx="4032448" cy="1436738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he-IL" b="1" dirty="0">
                <a:solidFill>
                  <a:srgbClr val="FF0000"/>
                </a:solidFill>
              </a:rPr>
              <a:t>שימו לב:</a:t>
            </a:r>
          </a:p>
          <a:p>
            <a:pPr algn="ctr" rtl="1"/>
            <a:r>
              <a:rPr lang="he-IL" b="1" dirty="0">
                <a:solidFill>
                  <a:schemeClr val="tx1"/>
                </a:solidFill>
              </a:rPr>
              <a:t>הרצת התכנית עם </a:t>
            </a:r>
            <a:r>
              <a:rPr lang="en-US" b="1" dirty="0">
                <a:solidFill>
                  <a:schemeClr val="tx1"/>
                </a:solidFill>
              </a:rPr>
              <a:t>Ctrl-F5</a:t>
            </a:r>
            <a:r>
              <a:rPr lang="he-IL" b="1" dirty="0">
                <a:solidFill>
                  <a:schemeClr val="tx1"/>
                </a:solidFill>
              </a:rPr>
              <a:t> </a:t>
            </a:r>
            <a:r>
              <a:rPr lang="he-IL" b="1" u="sng" dirty="0">
                <a:solidFill>
                  <a:srgbClr val="FF0000"/>
                </a:solidFill>
              </a:rPr>
              <a:t>מבטלת</a:t>
            </a:r>
            <a:r>
              <a:rPr lang="he-IL" b="1" dirty="0">
                <a:solidFill>
                  <a:schemeClr val="tx1"/>
                </a:solidFill>
              </a:rPr>
              <a:t> את השימוש ב-</a:t>
            </a:r>
            <a:r>
              <a:rPr lang="en-US" b="1" dirty="0">
                <a:solidFill>
                  <a:schemeClr val="tx1"/>
                </a:solidFill>
              </a:rPr>
              <a:t>debugger</a:t>
            </a:r>
          </a:p>
        </p:txBody>
      </p:sp>
    </p:spTree>
    <p:extLst>
      <p:ext uri="{BB962C8B-B14F-4D97-AF65-F5344CB8AC3E}">
        <p14:creationId xmlns:p14="http://schemas.microsoft.com/office/powerpoint/2010/main" val="14613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כיצד ממשיכים?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בזמן העצירה, מתווספים לסרגל הכלים פקדי הרצת ה-</a:t>
            </a:r>
            <a:r>
              <a:rPr lang="en-US" dirty="0"/>
              <a:t>debug</a:t>
            </a:r>
            <a:r>
              <a:rPr lang="he-IL" dirty="0"/>
              <a:t>:</a:t>
            </a:r>
          </a:p>
          <a:p>
            <a:endParaRPr lang="he-IL" dirty="0"/>
          </a:p>
          <a:p>
            <a:endParaRPr lang="en-US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  <a:p>
            <a:r>
              <a:rPr lang="he-IL" dirty="0"/>
              <a:t>נוכל: להמשיך, לבצע הוראה אחת, או "לצלול" לתוך פעולה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3657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8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פקדים שימושיים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11144" cy="5280248"/>
          </a:xfrm>
        </p:spPr>
        <p:txBody>
          <a:bodyPr/>
          <a:lstStyle/>
          <a:p>
            <a:r>
              <a:rPr lang="he-IL" dirty="0"/>
              <a:t>המשך עד לנקודת העצירה הבאה, או עד סוף התכנית</a:t>
            </a:r>
          </a:p>
          <a:p>
            <a:endParaRPr lang="he-IL" dirty="0"/>
          </a:p>
          <a:p>
            <a:r>
              <a:rPr lang="he-IL" dirty="0"/>
              <a:t>עצור את התכנית</a:t>
            </a:r>
          </a:p>
          <a:p>
            <a:endParaRPr lang="he-IL" dirty="0"/>
          </a:p>
          <a:p>
            <a:r>
              <a:rPr lang="he-IL" dirty="0"/>
              <a:t>בצע את </a:t>
            </a:r>
            <a:r>
              <a:rPr lang="he-IL" u="sng" dirty="0"/>
              <a:t>ההוראה</a:t>
            </a:r>
            <a:r>
              <a:rPr lang="en-US" dirty="0"/>
              <a:t> </a:t>
            </a:r>
            <a:r>
              <a:rPr lang="he-IL" dirty="0"/>
              <a:t>(לא שורה) הבאה, בשלימותה</a:t>
            </a:r>
          </a:p>
          <a:p>
            <a:endParaRPr lang="he-IL" dirty="0"/>
          </a:p>
          <a:p>
            <a:r>
              <a:rPr lang="he-IL" dirty="0"/>
              <a:t>אם ההוראה הבאה מכילה זימון פעולה, כנס לפעולה 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87" r="22315"/>
          <a:stretch/>
        </p:blipFill>
        <p:spPr bwMode="auto">
          <a:xfrm>
            <a:off x="7991265" y="3429000"/>
            <a:ext cx="312576" cy="48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" t="10969" r="81490" b="19958"/>
          <a:stretch/>
        </p:blipFill>
        <p:spPr bwMode="auto">
          <a:xfrm>
            <a:off x="7991265" y="1268760"/>
            <a:ext cx="541175" cy="42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49" t="21290" r="50420" b="11613"/>
          <a:stretch/>
        </p:blipFill>
        <p:spPr bwMode="auto">
          <a:xfrm>
            <a:off x="8015179" y="2028631"/>
            <a:ext cx="289249" cy="32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74" r="16261"/>
          <a:stretch/>
        </p:blipFill>
        <p:spPr bwMode="auto">
          <a:xfrm>
            <a:off x="8015179" y="2682719"/>
            <a:ext cx="335902" cy="48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918EBF-5202-48BA-AA09-90F150BBDC9B}"/>
              </a:ext>
            </a:extLst>
          </p:cNvPr>
          <p:cNvGrpSpPr/>
          <p:nvPr/>
        </p:nvGrpSpPr>
        <p:grpSpPr>
          <a:xfrm>
            <a:off x="796954" y="4293096"/>
            <a:ext cx="7663478" cy="1906868"/>
            <a:chOff x="796954" y="4293096"/>
            <a:chExt cx="7663478" cy="190686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954" y="4612183"/>
              <a:ext cx="2562225" cy="5143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9941" y="4293096"/>
              <a:ext cx="2809875" cy="638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7607" y="5361764"/>
              <a:ext cx="3552825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12" name="Straight Arrow Connector 11"/>
            <p:cNvCxnSpPr>
              <a:stCxn id="4098" idx="3"/>
              <a:endCxn id="4099" idx="1"/>
            </p:cNvCxnSpPr>
            <p:nvPr/>
          </p:nvCxnSpPr>
          <p:spPr>
            <a:xfrm flipV="1">
              <a:off x="3359179" y="4612184"/>
              <a:ext cx="1660762" cy="257174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74" r="16261"/>
            <a:stretch/>
          </p:blipFill>
          <p:spPr bwMode="auto">
            <a:xfrm>
              <a:off x="4013698" y="4371129"/>
              <a:ext cx="335902" cy="48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Arrow Connector 17"/>
            <p:cNvCxnSpPr>
              <a:stCxn id="4098" idx="3"/>
              <a:endCxn id="4100" idx="1"/>
            </p:cNvCxnSpPr>
            <p:nvPr/>
          </p:nvCxnSpPr>
          <p:spPr>
            <a:xfrm>
              <a:off x="3359179" y="4869358"/>
              <a:ext cx="1548428" cy="91150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87" r="22315"/>
            <a:stretch/>
          </p:blipFill>
          <p:spPr bwMode="auto">
            <a:xfrm>
              <a:off x="4047079" y="5126533"/>
              <a:ext cx="312576" cy="48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01311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10133</TotalTime>
  <Words>2047</Words>
  <Application>Microsoft Office PowerPoint</Application>
  <PresentationFormat>On-screen Show (4:3)</PresentationFormat>
  <Paragraphs>381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Gothic</vt:lpstr>
      <vt:lpstr>Consolas</vt:lpstr>
      <vt:lpstr>Gisha</vt:lpstr>
      <vt:lpstr>Wingdings</vt:lpstr>
      <vt:lpstr>Wingdings 3</vt:lpstr>
      <vt:lpstr>Wisp</vt:lpstr>
      <vt:lpstr>תהליך ניפוי שגיאות  (בסביבת ויז'ואל סטודיו / סי-שארפ)</vt:lpstr>
      <vt:lpstr>מוטיבציה ורציונאל</vt:lpstr>
      <vt:lpstr>דיון עם הכיתה</vt:lpstr>
      <vt:lpstr>למי מתאים שיעור על ניפוי שגיאות?</vt:lpstr>
      <vt:lpstr>מהלך שיעור אפשרי</vt:lpstr>
      <vt:lpstr>השימוש ב- Debugger (סטודיו 2015)</vt:lpstr>
      <vt:lpstr>השימוש ב- Debugger - המשך</vt:lpstr>
      <vt:lpstr>כיצד ממשיכים?</vt:lpstr>
      <vt:lpstr>פקדים שימושיים</vt:lpstr>
      <vt:lpstr>טיפול בחריגות - Exceptions</vt:lpstr>
      <vt:lpstr>רשימת חריגות חלקית</vt:lpstr>
      <vt:lpstr>מהי חריגה? Exception</vt:lpstr>
      <vt:lpstr>הטיפול בחריגה</vt:lpstr>
      <vt:lpstr>הטיפול בחריגה</vt:lpstr>
      <vt:lpstr>שקפים לשימוש בכיתה (דוגמאות)</vt:lpstr>
      <vt:lpstr>שגיאות</vt:lpstr>
      <vt:lpstr>מקור המונח דיבאג?  debug</vt:lpstr>
      <vt:lpstr>ניפוי שגיאות בתוכנה</vt:lpstr>
      <vt:lpstr>מה לא תקין בדוגמה זו?</vt:lpstr>
      <vt:lpstr>מה לא תקין בדוגמה זו?</vt:lpstr>
      <vt:lpstr>מה לא תקין בדוגמה זו? - תיקון</vt:lpstr>
      <vt:lpstr>דוגמה נוספת - הקוביה</vt:lpstr>
      <vt:lpstr>הוספת קוביה</vt:lpstr>
      <vt:lpstr>הוספת קוביה – התיקון (1)</vt:lpstr>
      <vt:lpstr>הוספת קוביה – התיקון (2)</vt:lpstr>
      <vt:lpstr>סיכום</vt:lpstr>
      <vt:lpstr>תודה על ההקשבה!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קורס עיצוב תוכנה בשפת Java טיפוס המייצג ישות, טיפוס ראשי, פעולות בונות</dc:title>
  <dc:creator>נוע רגוניס</dc:creator>
  <cp:lastModifiedBy>משה שטיינר</cp:lastModifiedBy>
  <cp:revision>109</cp:revision>
  <dcterms:created xsi:type="dcterms:W3CDTF">2006-12-13T16:46:17Z</dcterms:created>
  <dcterms:modified xsi:type="dcterms:W3CDTF">2018-03-18T12:05:05Z</dcterms:modified>
</cp:coreProperties>
</file>