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5" r:id="rId3"/>
    <p:sldId id="258" r:id="rId4"/>
    <p:sldId id="257" r:id="rId5"/>
    <p:sldId id="277" r:id="rId6"/>
    <p:sldId id="278" r:id="rId7"/>
    <p:sldId id="259" r:id="rId8"/>
    <p:sldId id="260" r:id="rId9"/>
    <p:sldId id="261" r:id="rId10"/>
    <p:sldId id="262" r:id="rId11"/>
    <p:sldId id="263" r:id="rId12"/>
    <p:sldId id="264" r:id="rId13"/>
    <p:sldId id="265" r:id="rId14"/>
    <p:sldId id="266" r:id="rId15"/>
    <p:sldId id="267" r:id="rId16"/>
    <p:sldId id="269" r:id="rId17"/>
    <p:sldId id="270" r:id="rId18"/>
    <p:sldId id="271" r:id="rId19"/>
    <p:sldId id="273" r:id="rId20"/>
    <p:sldId id="274" r:id="rId21"/>
    <p:sldId id="275" r:id="rId22"/>
    <p:sldId id="276" r:id="rId23"/>
    <p:sldId id="288" r:id="rId24"/>
    <p:sldId id="289" r:id="rId25"/>
    <p:sldId id="290" r:id="rId26"/>
    <p:sldId id="282" r:id="rId27"/>
    <p:sldId id="268" r:id="rId28"/>
    <p:sldId id="283" r:id="rId29"/>
    <p:sldId id="284" r:id="rId30"/>
    <p:sldId id="291" r:id="rId31"/>
    <p:sldId id="292" r:id="rId32"/>
    <p:sldId id="293" r:id="rId33"/>
    <p:sldId id="29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rtl="1">
              <a:defRPr sz="7200" cap="all"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rtl="1">
              <a:lnSpc>
                <a:spcPct val="112000"/>
              </a:lnSpc>
              <a:spcBef>
                <a:spcPts val="0"/>
              </a:spcBef>
              <a:spcAft>
                <a:spcPts val="0"/>
              </a:spcAft>
              <a:buNone/>
              <a:defRPr sz="23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2/3/2018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sz="1600" b="1" baseline="0">
                <a:solidFill>
                  <a:schemeClr val="tx2"/>
                </a:solidFill>
                <a:latin typeface="Arial" panose="020B0604020202020204" pitchFamily="34" charset="0"/>
                <a:cs typeface="Arial" panose="020B0604020202020204" pitchFamily="34" charset="0"/>
              </a:defRPr>
            </a:lvl1pPr>
          </a:lstStyle>
          <a:p>
            <a:pPr rtl="1"/>
            <a:r>
              <a:rPr lang="he-IL" dirty="0"/>
              <a:t>נכתב ע"י גיא </a:t>
            </a:r>
            <a:r>
              <a:rPr lang="he-IL" dirty="0" err="1"/>
              <a:t>אלרם</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dirty="0"/>
              <a:t>Click to edit Master title style</a:t>
            </a:r>
          </a:p>
        </p:txBody>
      </p:sp>
      <p:sp>
        <p:nvSpPr>
          <p:cNvPr id="3" name="Content Placeholder 2"/>
          <p:cNvSpPr>
            <a:spLocks noGrp="1"/>
          </p:cNvSpPr>
          <p:nvPr>
            <p:ph idx="1"/>
          </p:nvPr>
        </p:nvSpPr>
        <p:spPr/>
        <p:txBody>
          <a:bodyPr/>
          <a:lstStyle>
            <a:lvl1pPr algn="r" rtl="1">
              <a:defRPr>
                <a:latin typeface="Arial" panose="020B0604020202020204" pitchFamily="34" charset="0"/>
                <a:cs typeface="Arial" panose="020B0604020202020204" pitchFamily="34" charset="0"/>
              </a:defRPr>
            </a:lvl1pPr>
            <a:lvl2pPr algn="r" rtl="1">
              <a:defRPr>
                <a:latin typeface="Arial" panose="020B0604020202020204" pitchFamily="34" charset="0"/>
                <a:cs typeface="Arial" panose="020B0604020202020204" pitchFamily="34" charset="0"/>
              </a:defRPr>
            </a:lvl2pPr>
            <a:lvl3pPr algn="r" rtl="1">
              <a:defRPr>
                <a:latin typeface="Arial" panose="020B0604020202020204" pitchFamily="34" charset="0"/>
                <a:cs typeface="Arial" panose="020B0604020202020204" pitchFamily="34" charset="0"/>
              </a:defRPr>
            </a:lvl3pPr>
            <a:lvl4pPr algn="r" rtl="1">
              <a:defRPr>
                <a:latin typeface="Arial" panose="020B0604020202020204" pitchFamily="34" charset="0"/>
                <a:cs typeface="Arial" panose="020B0604020202020204" pitchFamily="34" charset="0"/>
              </a:defRPr>
            </a:lvl4pPr>
            <a:lvl5pPr algn="r" rtl="1">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dirty="0"/>
              <a:t>2/3/2018</a:t>
            </a:fld>
            <a:endParaRPr lang="en-US" dirty="0"/>
          </a:p>
        </p:txBody>
      </p:sp>
      <p:sp>
        <p:nvSpPr>
          <p:cNvPr id="5" name="Footer Placeholder 4"/>
          <p:cNvSpPr>
            <a:spLocks noGrp="1"/>
          </p:cNvSpPr>
          <p:nvPr>
            <p:ph type="ftr" sz="quarter" idx="11"/>
          </p:nvPr>
        </p:nvSpPr>
        <p:spPr/>
        <p:txBody>
          <a:bodyPr/>
          <a:lstStyle>
            <a:lvl1pPr algn="ctr" rtl="1">
              <a:defRPr sz="1400" b="1">
                <a:latin typeface="Arial" panose="020B0604020202020204" pitchFamily="34" charset="0"/>
                <a:cs typeface="Arial" panose="020B0604020202020204" pitchFamily="34" charset="0"/>
              </a:defRPr>
            </a:lvl1pPr>
          </a:lstStyle>
          <a:p>
            <a:r>
              <a:rPr lang="he-IL" dirty="0"/>
              <a:t>נכתב ע"י גיא </a:t>
            </a:r>
            <a:r>
              <a:rPr lang="he-IL" dirty="0" err="1"/>
              <a:t>אלרם</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2/3/2018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2/3/2018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2/3/2018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2/3/2018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lnSpc>
          <a:spcPct val="89000"/>
        </a:lnSpc>
        <a:spcBef>
          <a:spcPct val="0"/>
        </a:spcBef>
        <a:buNone/>
        <a:defRPr sz="4400" kern="1200" baseline="0">
          <a:solidFill>
            <a:schemeClr val="tx2"/>
          </a:solidFill>
          <a:latin typeface="Arial" panose="020B0604020202020204" pitchFamily="34" charset="0"/>
          <a:ea typeface="+mj-ea"/>
          <a:cs typeface="Arial" panose="020B0604020202020204" pitchFamily="34" charset="0"/>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Arial" panose="020B0604020202020204" pitchFamily="34" charset="0"/>
          <a:ea typeface="+mn-ea"/>
          <a:cs typeface="Arial" panose="020B0604020202020204" pitchFamily="34" charset="0"/>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Arial" panose="020B0604020202020204" pitchFamily="34" charset="0"/>
          <a:ea typeface="+mn-ea"/>
          <a:cs typeface="Arial" panose="020B0604020202020204" pitchFamily="34" charset="0"/>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Arial" panose="020B0604020202020204" pitchFamily="34" charset="0"/>
          <a:ea typeface="+mn-ea"/>
          <a:cs typeface="Arial" panose="020B0604020202020204"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0962-5FFB-4A16-9043-5D80BECF3DFD}"/>
              </a:ext>
            </a:extLst>
          </p:cNvPr>
          <p:cNvSpPr>
            <a:spLocks noGrp="1"/>
          </p:cNvSpPr>
          <p:nvPr>
            <p:ph type="ctrTitle"/>
          </p:nvPr>
        </p:nvSpPr>
        <p:spPr/>
        <p:txBody>
          <a:bodyPr/>
          <a:lstStyle/>
          <a:p>
            <a:r>
              <a:rPr lang="he-IL" sz="4800"/>
              <a:t>חשיבה אלגוריתמית</a:t>
            </a:r>
            <a:endParaRPr lang="en-US" sz="4800" dirty="0"/>
          </a:p>
        </p:txBody>
      </p:sp>
      <p:sp>
        <p:nvSpPr>
          <p:cNvPr id="3" name="Subtitle 2">
            <a:extLst>
              <a:ext uri="{FF2B5EF4-FFF2-40B4-BE49-F238E27FC236}">
                <a16:creationId xmlns:a16="http://schemas.microsoft.com/office/drawing/2014/main" id="{AD4BA218-7B02-43B6-9E49-8E2DE5B2BCC7}"/>
              </a:ext>
            </a:extLst>
          </p:cNvPr>
          <p:cNvSpPr>
            <a:spLocks noGrp="1"/>
          </p:cNvSpPr>
          <p:nvPr>
            <p:ph type="subTitle" idx="1"/>
          </p:nvPr>
        </p:nvSpPr>
        <p:spPr>
          <a:xfrm>
            <a:off x="2679905" y="4506696"/>
            <a:ext cx="6831673" cy="642354"/>
          </a:xfrm>
        </p:spPr>
        <p:txBody>
          <a:bodyPr/>
          <a:lstStyle/>
          <a:p>
            <a:r>
              <a:rPr lang="he-IL" dirty="0"/>
              <a:t>גיא </a:t>
            </a:r>
            <a:r>
              <a:rPr lang="he-IL" dirty="0" err="1"/>
              <a:t>אלרם</a:t>
            </a:r>
            <a:endParaRPr lang="en-US" dirty="0"/>
          </a:p>
        </p:txBody>
      </p:sp>
    </p:spTree>
    <p:extLst>
      <p:ext uri="{BB962C8B-B14F-4D97-AF65-F5344CB8AC3E}">
        <p14:creationId xmlns:p14="http://schemas.microsoft.com/office/powerpoint/2010/main" val="105690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E75BF-FE92-4766-B4C6-23547D93E4A3}"/>
              </a:ext>
            </a:extLst>
          </p:cNvPr>
          <p:cNvSpPr>
            <a:spLocks noGrp="1"/>
          </p:cNvSpPr>
          <p:nvPr>
            <p:ph type="title"/>
          </p:nvPr>
        </p:nvSpPr>
        <p:spPr>
          <a:xfrm>
            <a:off x="1371600" y="685800"/>
            <a:ext cx="9601200" cy="690239"/>
          </a:xfrm>
        </p:spPr>
        <p:txBody>
          <a:bodyPr/>
          <a:lstStyle/>
          <a:p>
            <a:r>
              <a:rPr lang="he-IL" b="1" dirty="0"/>
              <a:t>כשמשהו משתבש – פתרון</a:t>
            </a:r>
            <a:endParaRPr lang="en-US" b="1" dirty="0"/>
          </a:p>
        </p:txBody>
      </p:sp>
      <p:pic>
        <p:nvPicPr>
          <p:cNvPr id="5" name="Content Placeholder 4">
            <a:extLst>
              <a:ext uri="{FF2B5EF4-FFF2-40B4-BE49-F238E27FC236}">
                <a16:creationId xmlns:a16="http://schemas.microsoft.com/office/drawing/2014/main" id="{F7E5C2A5-5B9D-48FB-A47D-30F370A4B854}"/>
              </a:ext>
            </a:extLst>
          </p:cNvPr>
          <p:cNvPicPr>
            <a:picLocks noGrp="1" noChangeAspect="1"/>
          </p:cNvPicPr>
          <p:nvPr>
            <p:ph idx="1"/>
          </p:nvPr>
        </p:nvPicPr>
        <p:blipFill>
          <a:blip r:embed="rId2"/>
          <a:stretch>
            <a:fillRect/>
          </a:stretch>
        </p:blipFill>
        <p:spPr>
          <a:xfrm>
            <a:off x="2141220" y="1756569"/>
            <a:ext cx="8061960" cy="4076700"/>
          </a:xfrm>
        </p:spPr>
      </p:pic>
    </p:spTree>
    <p:extLst>
      <p:ext uri="{BB962C8B-B14F-4D97-AF65-F5344CB8AC3E}">
        <p14:creationId xmlns:p14="http://schemas.microsoft.com/office/powerpoint/2010/main" val="198011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3142-7F4A-42C3-BE01-93FEA37B2501}"/>
              </a:ext>
            </a:extLst>
          </p:cNvPr>
          <p:cNvSpPr>
            <a:spLocks noGrp="1"/>
          </p:cNvSpPr>
          <p:nvPr>
            <p:ph type="title"/>
          </p:nvPr>
        </p:nvSpPr>
        <p:spPr>
          <a:xfrm>
            <a:off x="1371600" y="685800"/>
            <a:ext cx="9601200" cy="850037"/>
          </a:xfrm>
        </p:spPr>
        <p:txBody>
          <a:bodyPr/>
          <a:lstStyle/>
          <a:p>
            <a:r>
              <a:rPr lang="he-IL" b="1" dirty="0"/>
              <a:t>חוכמה של מתמטיקאים...</a:t>
            </a:r>
            <a:endParaRPr lang="en-US" b="1" dirty="0"/>
          </a:p>
        </p:txBody>
      </p:sp>
      <p:sp>
        <p:nvSpPr>
          <p:cNvPr id="3" name="Content Placeholder 2">
            <a:extLst>
              <a:ext uri="{FF2B5EF4-FFF2-40B4-BE49-F238E27FC236}">
                <a16:creationId xmlns:a16="http://schemas.microsoft.com/office/drawing/2014/main" id="{7741232E-A924-4CB6-AA2F-3AB0D23F1C39}"/>
              </a:ext>
            </a:extLst>
          </p:cNvPr>
          <p:cNvSpPr>
            <a:spLocks noGrp="1"/>
          </p:cNvSpPr>
          <p:nvPr>
            <p:ph idx="1"/>
          </p:nvPr>
        </p:nvSpPr>
        <p:spPr>
          <a:xfrm>
            <a:off x="1371600" y="1535837"/>
            <a:ext cx="9601200" cy="4802819"/>
          </a:xfrm>
        </p:spPr>
        <p:txBody>
          <a:bodyPr>
            <a:normAutofit/>
          </a:bodyPr>
          <a:lstStyle/>
          <a:p>
            <a:r>
              <a:rPr lang="he-IL" sz="2400" dirty="0"/>
              <a:t>איש מכירות מגיע לבית של פרופסור למתמטיקה, ושואל אותו מהם הגילאים של ילדיו.</a:t>
            </a:r>
          </a:p>
          <a:p>
            <a:r>
              <a:rPr lang="he-IL" sz="2400" dirty="0"/>
              <a:t>הפרופסור עונה לו:</a:t>
            </a:r>
          </a:p>
          <a:p>
            <a:pPr lvl="1"/>
            <a:r>
              <a:rPr lang="he-IL" sz="2400" dirty="0"/>
              <a:t>"אם תחבר את הגילאים של שלושת ילדיי, תקבל את מס' הבית שלי. </a:t>
            </a:r>
          </a:p>
          <a:p>
            <a:pPr lvl="1"/>
            <a:r>
              <a:rPr lang="he-IL" sz="2400" dirty="0"/>
              <a:t>ואם תכפיל את הגילאים שלהם, תקבל 72". </a:t>
            </a:r>
          </a:p>
          <a:p>
            <a:r>
              <a:rPr lang="he-IL" sz="2400" dirty="0"/>
              <a:t>איש המכירות חושב לדקה, ואז אומר: "</a:t>
            </a:r>
            <a:r>
              <a:rPr lang="he-IL" sz="2400" dirty="0" err="1"/>
              <a:t>הממ</a:t>
            </a:r>
            <a:r>
              <a:rPr lang="he-IL" sz="2400" dirty="0"/>
              <a:t>.. לא. אני לא מצליח לפתור את זה".</a:t>
            </a:r>
          </a:p>
          <a:p>
            <a:r>
              <a:rPr lang="he-IL" sz="2400" dirty="0"/>
              <a:t>הפרופסור משיב: "אה. שכחתי לומר לך, שבני הבכור אוהב עוגיות שוקולד".</a:t>
            </a:r>
          </a:p>
          <a:p>
            <a:r>
              <a:rPr lang="he-IL" sz="2400" dirty="0"/>
              <a:t>באותו רגע, איש המכירות ידע את התשובה. </a:t>
            </a:r>
          </a:p>
          <a:p>
            <a:r>
              <a:rPr lang="he-IL" sz="2400" b="1" i="1" dirty="0"/>
              <a:t>מהם הגילאים של שלושת ילדיו של הפרופסור?</a:t>
            </a:r>
          </a:p>
        </p:txBody>
      </p:sp>
    </p:spTree>
    <p:extLst>
      <p:ext uri="{BB962C8B-B14F-4D97-AF65-F5344CB8AC3E}">
        <p14:creationId xmlns:p14="http://schemas.microsoft.com/office/powerpoint/2010/main" val="136424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452C-587F-417D-AA49-09546B2410F2}"/>
              </a:ext>
            </a:extLst>
          </p:cNvPr>
          <p:cNvSpPr>
            <a:spLocks noGrp="1"/>
          </p:cNvSpPr>
          <p:nvPr>
            <p:ph type="title"/>
          </p:nvPr>
        </p:nvSpPr>
        <p:spPr>
          <a:xfrm>
            <a:off x="1371600" y="685800"/>
            <a:ext cx="9601200" cy="858915"/>
          </a:xfrm>
        </p:spPr>
        <p:txBody>
          <a:bodyPr/>
          <a:lstStyle/>
          <a:p>
            <a:r>
              <a:rPr lang="he-IL" b="1" dirty="0"/>
              <a:t>חוכמה של מתמטיקאים – פתרון</a:t>
            </a:r>
            <a:endParaRPr lang="en-US" b="1" dirty="0"/>
          </a:p>
        </p:txBody>
      </p:sp>
      <p:sp>
        <p:nvSpPr>
          <p:cNvPr id="3" name="Content Placeholder 2">
            <a:extLst>
              <a:ext uri="{FF2B5EF4-FFF2-40B4-BE49-F238E27FC236}">
                <a16:creationId xmlns:a16="http://schemas.microsoft.com/office/drawing/2014/main" id="{C9860C78-A1CB-4204-88A0-C8372776584D}"/>
              </a:ext>
            </a:extLst>
          </p:cNvPr>
          <p:cNvSpPr>
            <a:spLocks noGrp="1"/>
          </p:cNvSpPr>
          <p:nvPr>
            <p:ph idx="1"/>
          </p:nvPr>
        </p:nvSpPr>
        <p:spPr>
          <a:xfrm>
            <a:off x="1371600" y="1464816"/>
            <a:ext cx="9601200" cy="4882718"/>
          </a:xfrm>
        </p:spPr>
        <p:txBody>
          <a:bodyPr>
            <a:normAutofit/>
          </a:bodyPr>
          <a:lstStyle/>
          <a:p>
            <a:pPr algn="just"/>
            <a:r>
              <a:rPr lang="he-IL" sz="2400" dirty="0"/>
              <a:t>ראשית, ניתן להניח שאיש המכירות יודע איפה הפרופסור גר, כי הוא נמצא אצלו בבית, ולכן יודע מה מספר הבית. </a:t>
            </a:r>
          </a:p>
          <a:p>
            <a:pPr algn="just"/>
            <a:r>
              <a:rPr lang="he-IL" sz="2400" dirty="0"/>
              <a:t>מהמשפט האחרון ניתן לדעת, שלפרופסור יש בן בכור – עם גיל ששונה מהגילאים של שני ילדיו האחרים, כי הפרופסור אומר במפורש שיש לו בן בכור (אנו לא יודעים אם הגילאים של 2 הילדים האחרים שונה או זהה).</a:t>
            </a:r>
          </a:p>
          <a:p>
            <a:pPr algn="just"/>
            <a:r>
              <a:rPr lang="he-IL" sz="2400" dirty="0"/>
              <a:t>עתה נעבור לחישובים:</a:t>
            </a:r>
          </a:p>
          <a:p>
            <a:pPr algn="just"/>
            <a:r>
              <a:rPr lang="he-IL" sz="2400" dirty="0"/>
              <a:t>הפרופסור אומר שהמכפלה של הגילאים 3 ילדיו היא 72. נפרק את 72 לגורמים ראשוניים ונקבל ש: </a:t>
            </a:r>
            <a:r>
              <a:rPr lang="en-US" sz="2400" dirty="0"/>
              <a:t>72 = 2 * 2 * 2 * 3 * 3</a:t>
            </a:r>
          </a:p>
          <a:p>
            <a:pPr algn="just"/>
            <a:r>
              <a:rPr lang="he-IL" sz="2400" dirty="0"/>
              <a:t>מתוך החישוב הזה, ננסה לבדוק את כל המכפלות האפשריות, ונראה שבסה"כ יש 12 מכפלות כאלו...</a:t>
            </a:r>
          </a:p>
          <a:p>
            <a:endParaRPr lang="en-US" sz="2400" dirty="0"/>
          </a:p>
        </p:txBody>
      </p:sp>
    </p:spTree>
    <p:extLst>
      <p:ext uri="{BB962C8B-B14F-4D97-AF65-F5344CB8AC3E}">
        <p14:creationId xmlns:p14="http://schemas.microsoft.com/office/powerpoint/2010/main" val="21066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D33E-5CCB-4EFD-A598-C98825D8C932}"/>
              </a:ext>
            </a:extLst>
          </p:cNvPr>
          <p:cNvSpPr>
            <a:spLocks noGrp="1"/>
          </p:cNvSpPr>
          <p:nvPr>
            <p:ph type="title"/>
          </p:nvPr>
        </p:nvSpPr>
        <p:spPr>
          <a:xfrm>
            <a:off x="1371600" y="685800"/>
            <a:ext cx="9601200" cy="770138"/>
          </a:xfrm>
        </p:spPr>
        <p:txBody>
          <a:bodyPr/>
          <a:lstStyle/>
          <a:p>
            <a:r>
              <a:rPr lang="he-IL" b="1" dirty="0"/>
              <a:t>חוכמה של מתמטיקאים – פתרון</a:t>
            </a:r>
            <a:endParaRPr lang="en-US" b="1" dirty="0"/>
          </a:p>
        </p:txBody>
      </p:sp>
      <p:pic>
        <p:nvPicPr>
          <p:cNvPr id="9" name="Content Placeholder 8">
            <a:extLst>
              <a:ext uri="{FF2B5EF4-FFF2-40B4-BE49-F238E27FC236}">
                <a16:creationId xmlns:a16="http://schemas.microsoft.com/office/drawing/2014/main" id="{E0FF5BE6-E08E-4FEF-AC32-B2C1703B484F}"/>
              </a:ext>
            </a:extLst>
          </p:cNvPr>
          <p:cNvPicPr>
            <a:picLocks noGrp="1" noChangeAspect="1"/>
          </p:cNvPicPr>
          <p:nvPr>
            <p:ph idx="1"/>
          </p:nvPr>
        </p:nvPicPr>
        <p:blipFill>
          <a:blip r:embed="rId2"/>
          <a:stretch>
            <a:fillRect/>
          </a:stretch>
        </p:blipFill>
        <p:spPr>
          <a:xfrm>
            <a:off x="4582512" y="1658272"/>
            <a:ext cx="3272592" cy="4440685"/>
          </a:xfrm>
        </p:spPr>
      </p:pic>
      <p:sp>
        <p:nvSpPr>
          <p:cNvPr id="10" name="Rectangle 9">
            <a:extLst>
              <a:ext uri="{FF2B5EF4-FFF2-40B4-BE49-F238E27FC236}">
                <a16:creationId xmlns:a16="http://schemas.microsoft.com/office/drawing/2014/main" id="{9EA8F3CF-2E9D-4F68-AC78-A5BB739804C0}"/>
              </a:ext>
            </a:extLst>
          </p:cNvPr>
          <p:cNvSpPr/>
          <p:nvPr/>
        </p:nvSpPr>
        <p:spPr>
          <a:xfrm>
            <a:off x="4287915" y="5104660"/>
            <a:ext cx="3861786" cy="6747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89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6033-673E-4FA8-9486-55DA3677AD79}"/>
              </a:ext>
            </a:extLst>
          </p:cNvPr>
          <p:cNvSpPr>
            <a:spLocks noGrp="1"/>
          </p:cNvSpPr>
          <p:nvPr>
            <p:ph type="title"/>
          </p:nvPr>
        </p:nvSpPr>
        <p:spPr>
          <a:xfrm>
            <a:off x="1371600" y="499369"/>
            <a:ext cx="9601200" cy="850037"/>
          </a:xfrm>
        </p:spPr>
        <p:txBody>
          <a:bodyPr/>
          <a:lstStyle/>
          <a:p>
            <a:r>
              <a:rPr lang="he-IL" b="1" dirty="0"/>
              <a:t>היומולדת של אורית</a:t>
            </a:r>
            <a:endParaRPr lang="en-US" b="1" dirty="0"/>
          </a:p>
        </p:txBody>
      </p:sp>
      <p:sp>
        <p:nvSpPr>
          <p:cNvPr id="3" name="Content Placeholder 2">
            <a:extLst>
              <a:ext uri="{FF2B5EF4-FFF2-40B4-BE49-F238E27FC236}">
                <a16:creationId xmlns:a16="http://schemas.microsoft.com/office/drawing/2014/main" id="{B199839E-D7C8-4B27-8801-E853A1CCD2F3}"/>
              </a:ext>
            </a:extLst>
          </p:cNvPr>
          <p:cNvSpPr>
            <a:spLocks noGrp="1"/>
          </p:cNvSpPr>
          <p:nvPr>
            <p:ph idx="1"/>
          </p:nvPr>
        </p:nvSpPr>
        <p:spPr>
          <a:xfrm>
            <a:off x="1371600" y="1349406"/>
            <a:ext cx="9601200" cy="4980373"/>
          </a:xfrm>
        </p:spPr>
        <p:txBody>
          <a:bodyPr>
            <a:normAutofit fontScale="92500"/>
          </a:bodyPr>
          <a:lstStyle/>
          <a:p>
            <a:r>
              <a:rPr lang="he-IL" sz="2400" dirty="0"/>
              <a:t>היומולדת של אורית הוא באחד מ-10 התאריכים הבאים:</a:t>
            </a:r>
          </a:p>
          <a:p>
            <a:endParaRPr lang="he-IL" sz="2400" dirty="0"/>
          </a:p>
          <a:p>
            <a:endParaRPr lang="he-IL" sz="2400" dirty="0"/>
          </a:p>
          <a:p>
            <a:endParaRPr lang="he-IL" sz="2400" dirty="0"/>
          </a:p>
          <a:p>
            <a:r>
              <a:rPr lang="he-IL" sz="2400" dirty="0"/>
              <a:t>אורית לא מספרת לאף אחד מה התאריך המדויק שלה. </a:t>
            </a:r>
          </a:p>
          <a:p>
            <a:r>
              <a:rPr lang="he-IL" sz="2400" dirty="0"/>
              <a:t>היא כן מספרת לאלון מהו </a:t>
            </a:r>
            <a:r>
              <a:rPr lang="he-IL" sz="2400" b="1" i="1" dirty="0"/>
              <a:t>החודש</a:t>
            </a:r>
            <a:r>
              <a:rPr lang="he-IL" sz="2400" dirty="0"/>
              <a:t> שבו נולדה, ומספרת לדן מה </a:t>
            </a:r>
            <a:r>
              <a:rPr lang="he-IL" sz="2400" b="1" i="1" dirty="0"/>
              <a:t>היום</a:t>
            </a:r>
            <a:r>
              <a:rPr lang="he-IL" sz="2400" dirty="0"/>
              <a:t> שבו נולדה. </a:t>
            </a:r>
          </a:p>
          <a:p>
            <a:r>
              <a:rPr lang="he-IL" sz="2400" dirty="0"/>
              <a:t>אלון אומר: "אני לא יודע מה תאריך היומולדת של אורית, אבל אני גם יודע שדן לא יודע בוודאות".</a:t>
            </a:r>
          </a:p>
          <a:p>
            <a:r>
              <a:rPr lang="he-IL" sz="2400" dirty="0"/>
              <a:t>דן אומר: "בהתחלה גם אני לא ידעתי, אבל עכשיו אני יודע".</a:t>
            </a:r>
          </a:p>
          <a:p>
            <a:r>
              <a:rPr lang="he-IL" sz="2400" dirty="0"/>
              <a:t>אלון עונה: "עכשיו גם אני יודע מהו תאריך היומולדת של אורית".</a:t>
            </a:r>
          </a:p>
          <a:p>
            <a:r>
              <a:rPr lang="he-IL" sz="2400" b="1" i="1" dirty="0"/>
              <a:t>מה תאריך יום ההולדת של אורית?</a:t>
            </a:r>
            <a:endParaRPr lang="en-US" sz="2400" b="1" i="1" dirty="0"/>
          </a:p>
        </p:txBody>
      </p:sp>
      <p:sp>
        <p:nvSpPr>
          <p:cNvPr id="4" name="TextBox 3">
            <a:extLst>
              <a:ext uri="{FF2B5EF4-FFF2-40B4-BE49-F238E27FC236}">
                <a16:creationId xmlns:a16="http://schemas.microsoft.com/office/drawing/2014/main" id="{04EB61C2-1BFE-4351-B247-B1E9D86583F1}"/>
              </a:ext>
            </a:extLst>
          </p:cNvPr>
          <p:cNvSpPr txBox="1"/>
          <p:nvPr/>
        </p:nvSpPr>
        <p:spPr>
          <a:xfrm>
            <a:off x="3790765" y="1901118"/>
            <a:ext cx="4223551" cy="1200329"/>
          </a:xfrm>
          <a:prstGeom prst="rect">
            <a:avLst/>
          </a:prstGeom>
          <a:noFill/>
          <a:ln w="38100">
            <a:solidFill>
              <a:srgbClr val="FF0000"/>
            </a:solidFill>
          </a:ln>
        </p:spPr>
        <p:txBody>
          <a:bodyPr wrap="square" rtlCol="0">
            <a:spAutoFit/>
          </a:bodyPr>
          <a:lstStyle/>
          <a:p>
            <a:pPr algn="r" rtl="1"/>
            <a:r>
              <a:rPr lang="he-IL" b="1" dirty="0">
                <a:latin typeface="Arial" panose="020B0604020202020204" pitchFamily="34" charset="0"/>
                <a:cs typeface="Arial" panose="020B0604020202020204" pitchFamily="34" charset="0"/>
              </a:rPr>
              <a:t>15 במאי       16 במאי   19 במאי</a:t>
            </a:r>
          </a:p>
          <a:p>
            <a:pPr algn="r" rtl="1"/>
            <a:r>
              <a:rPr lang="he-IL" b="1" dirty="0">
                <a:latin typeface="Arial" panose="020B0604020202020204" pitchFamily="34" charset="0"/>
                <a:cs typeface="Arial" panose="020B0604020202020204" pitchFamily="34" charset="0"/>
              </a:rPr>
              <a:t>17 ביוני        18 ביוני</a:t>
            </a:r>
          </a:p>
          <a:p>
            <a:pPr algn="r" rtl="1"/>
            <a:r>
              <a:rPr lang="he-IL" b="1" dirty="0">
                <a:latin typeface="Arial" panose="020B0604020202020204" pitchFamily="34" charset="0"/>
                <a:cs typeface="Arial" panose="020B0604020202020204" pitchFamily="34" charset="0"/>
              </a:rPr>
              <a:t>14 ביולי        16 ביולי</a:t>
            </a:r>
          </a:p>
          <a:p>
            <a:pPr algn="r" rtl="1"/>
            <a:r>
              <a:rPr lang="he-IL" b="1" dirty="0">
                <a:latin typeface="Arial" panose="020B0604020202020204" pitchFamily="34" charset="0"/>
                <a:cs typeface="Arial" panose="020B0604020202020204" pitchFamily="34" charset="0"/>
              </a:rPr>
              <a:t>14 באוגוסט  15 באוגוסט  17 באוגוסט</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63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87DB-60C0-4397-B31F-BF3EFE6677D4}"/>
              </a:ext>
            </a:extLst>
          </p:cNvPr>
          <p:cNvSpPr>
            <a:spLocks noGrp="1"/>
          </p:cNvSpPr>
          <p:nvPr>
            <p:ph type="title"/>
          </p:nvPr>
        </p:nvSpPr>
        <p:spPr>
          <a:xfrm>
            <a:off x="1371600" y="392837"/>
            <a:ext cx="9601200" cy="876670"/>
          </a:xfrm>
        </p:spPr>
        <p:txBody>
          <a:bodyPr>
            <a:normAutofit/>
          </a:bodyPr>
          <a:lstStyle/>
          <a:p>
            <a:r>
              <a:rPr lang="he-IL" b="1" dirty="0"/>
              <a:t>היומולדת של אורית - פתרון</a:t>
            </a:r>
            <a:endParaRPr lang="en-US" b="1" dirty="0"/>
          </a:p>
        </p:txBody>
      </p:sp>
      <p:sp>
        <p:nvSpPr>
          <p:cNvPr id="3" name="Content Placeholder 2">
            <a:extLst>
              <a:ext uri="{FF2B5EF4-FFF2-40B4-BE49-F238E27FC236}">
                <a16:creationId xmlns:a16="http://schemas.microsoft.com/office/drawing/2014/main" id="{0BDE75EB-A3A0-4C6A-BE86-113AB3A4F3DA}"/>
              </a:ext>
            </a:extLst>
          </p:cNvPr>
          <p:cNvSpPr>
            <a:spLocks noGrp="1"/>
          </p:cNvSpPr>
          <p:nvPr>
            <p:ph idx="1"/>
          </p:nvPr>
        </p:nvSpPr>
        <p:spPr>
          <a:xfrm>
            <a:off x="1371600" y="1136343"/>
            <a:ext cx="9601200" cy="5122414"/>
          </a:xfrm>
        </p:spPr>
        <p:txBody>
          <a:bodyPr>
            <a:normAutofit lnSpcReduction="10000"/>
          </a:bodyPr>
          <a:lstStyle/>
          <a:p>
            <a:pPr algn="just"/>
            <a:r>
              <a:rPr lang="he-IL" dirty="0"/>
              <a:t>נתייחס לכל משפט של מידע בנפרד:</a:t>
            </a:r>
          </a:p>
          <a:p>
            <a:pPr algn="just"/>
            <a:r>
              <a:rPr lang="he-IL" dirty="0"/>
              <a:t>כשאלון אומר שהוא לא יודע מה התאריך המדויק של אורית, זה ברור. אבל הוא גם אומר ש</a:t>
            </a:r>
            <a:r>
              <a:rPr lang="he-IL" b="1" i="1" dirty="0"/>
              <a:t>הוא יודע בוודאות שגם דן לא יודע</a:t>
            </a:r>
            <a:r>
              <a:rPr lang="he-IL" dirty="0"/>
              <a:t>. איך הוא יודע את זה?</a:t>
            </a:r>
          </a:p>
          <a:p>
            <a:pPr algn="just"/>
            <a:r>
              <a:rPr lang="he-IL" dirty="0"/>
              <a:t>נסתכל שוב על התאריכים:</a:t>
            </a:r>
            <a:r>
              <a:rPr lang="en-US" dirty="0"/>
              <a:t> </a:t>
            </a:r>
            <a:r>
              <a:rPr lang="he-IL" dirty="0"/>
              <a:t>אם דן היה יודע שאורית נולדה ביום ה-19, למשל, הוא היה יודע בוודאות שהיא נולדה ב-19 במאי, מכיוון שאין עוד יום 19. וזה נכון גם לגבי 18 ביוני. </a:t>
            </a:r>
          </a:p>
          <a:p>
            <a:pPr algn="just"/>
            <a:r>
              <a:rPr lang="he-IL" dirty="0"/>
              <a:t>מכאן ניתן להסיק, שאלון חושב שאין טעם לבדוק בכלל את החודשים מאי או יוני, ונשארנו עם יולי או אוגוסט.</a:t>
            </a:r>
          </a:p>
          <a:p>
            <a:pPr algn="just"/>
            <a:r>
              <a:rPr lang="he-IL" dirty="0"/>
              <a:t>נעבור לדן. הוא אומר "בהתחלה לא ידעתי, אבל עכשיו כן". מכיוון שלדן יש את המידע לגבי היום בלבד, והוא אומר שהוא יודע את התאריך, זה אומר שלא יכול להיות שאורית נולדה ב-14 ביולי או ב-14 באוגוסט. </a:t>
            </a:r>
          </a:p>
          <a:p>
            <a:pPr algn="just"/>
            <a:r>
              <a:rPr lang="he-IL" dirty="0"/>
              <a:t>נשארנו עם 16 ביולי, 15 באוגוסט ו-17 באוגוסט. </a:t>
            </a:r>
          </a:p>
          <a:p>
            <a:pPr algn="just"/>
            <a:r>
              <a:rPr lang="he-IL" dirty="0"/>
              <a:t>אלון אומר: "עכשיו גם אני יודע מהו תאריך היומולדת של אורית". מכיוון שלאלון יש את הידע רק לגבי החודש, היומולדת של אורית לא יכול להיות באוגוסט. </a:t>
            </a:r>
          </a:p>
          <a:p>
            <a:pPr algn="just"/>
            <a:r>
              <a:rPr lang="he-IL" dirty="0"/>
              <a:t>לכן, </a:t>
            </a:r>
            <a:r>
              <a:rPr lang="he-IL" sz="2800" b="1" i="1" dirty="0"/>
              <a:t>היומולדת של אורית הוא ב-16 ביולי.</a:t>
            </a:r>
            <a:endParaRPr lang="he-IL" b="1" i="1" dirty="0"/>
          </a:p>
          <a:p>
            <a:pPr algn="just"/>
            <a:endParaRPr lang="en-US" dirty="0"/>
          </a:p>
        </p:txBody>
      </p:sp>
      <p:sp>
        <p:nvSpPr>
          <p:cNvPr id="4" name="TextBox 3">
            <a:extLst>
              <a:ext uri="{FF2B5EF4-FFF2-40B4-BE49-F238E27FC236}">
                <a16:creationId xmlns:a16="http://schemas.microsoft.com/office/drawing/2014/main" id="{F59E7076-7B2F-4F17-AB5B-C07F6D5FA098}"/>
              </a:ext>
            </a:extLst>
          </p:cNvPr>
          <p:cNvSpPr txBox="1"/>
          <p:nvPr/>
        </p:nvSpPr>
        <p:spPr>
          <a:xfrm>
            <a:off x="807869" y="5353235"/>
            <a:ext cx="4092605" cy="1200329"/>
          </a:xfrm>
          <a:prstGeom prst="rect">
            <a:avLst/>
          </a:prstGeom>
          <a:noFill/>
          <a:ln w="28575">
            <a:solidFill>
              <a:srgbClr val="FF0000"/>
            </a:solidFill>
          </a:ln>
        </p:spPr>
        <p:txBody>
          <a:bodyPr wrap="square" rtlCol="0">
            <a:spAutoFit/>
          </a:bodyPr>
          <a:lstStyle/>
          <a:p>
            <a:pPr algn="r" rtl="1"/>
            <a:r>
              <a:rPr lang="he-IL" b="1" dirty="0">
                <a:latin typeface="Arial" panose="020B0604020202020204" pitchFamily="34" charset="0"/>
                <a:cs typeface="Arial" panose="020B0604020202020204" pitchFamily="34" charset="0"/>
              </a:rPr>
              <a:t>15 במאי       16 במאי   19 במאי</a:t>
            </a:r>
          </a:p>
          <a:p>
            <a:pPr algn="r" rtl="1"/>
            <a:r>
              <a:rPr lang="he-IL" b="1" dirty="0">
                <a:latin typeface="Arial" panose="020B0604020202020204" pitchFamily="34" charset="0"/>
                <a:cs typeface="Arial" panose="020B0604020202020204" pitchFamily="34" charset="0"/>
              </a:rPr>
              <a:t>17 ביוני        18 ביוני</a:t>
            </a:r>
          </a:p>
          <a:p>
            <a:pPr algn="r" rtl="1"/>
            <a:r>
              <a:rPr lang="he-IL" b="1" dirty="0">
                <a:latin typeface="Arial" panose="020B0604020202020204" pitchFamily="34" charset="0"/>
                <a:cs typeface="Arial" panose="020B0604020202020204" pitchFamily="34" charset="0"/>
              </a:rPr>
              <a:t>14 ביולי        16 ביולי</a:t>
            </a:r>
          </a:p>
          <a:p>
            <a:pPr algn="r" rtl="1"/>
            <a:r>
              <a:rPr lang="he-IL" b="1" dirty="0">
                <a:latin typeface="Arial" panose="020B0604020202020204" pitchFamily="34" charset="0"/>
                <a:cs typeface="Arial" panose="020B0604020202020204" pitchFamily="34" charset="0"/>
              </a:rPr>
              <a:t>14 באוגוסט  15 באוגוסט  17 באוגוסט</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877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3A1F-4095-42E9-9343-7C48D42B9E0D}"/>
              </a:ext>
            </a:extLst>
          </p:cNvPr>
          <p:cNvSpPr>
            <a:spLocks noGrp="1"/>
          </p:cNvSpPr>
          <p:nvPr>
            <p:ph type="title"/>
          </p:nvPr>
        </p:nvSpPr>
        <p:spPr>
          <a:xfrm>
            <a:off x="1371600" y="685800"/>
            <a:ext cx="9601200" cy="779016"/>
          </a:xfrm>
        </p:spPr>
        <p:txBody>
          <a:bodyPr/>
          <a:lstStyle/>
          <a:p>
            <a:r>
              <a:rPr lang="he-IL" b="1" dirty="0"/>
              <a:t>מילת הסתרים</a:t>
            </a:r>
            <a:endParaRPr lang="en-US" b="1" dirty="0"/>
          </a:p>
        </p:txBody>
      </p:sp>
      <p:sp>
        <p:nvSpPr>
          <p:cNvPr id="3" name="Content Placeholder 2">
            <a:extLst>
              <a:ext uri="{FF2B5EF4-FFF2-40B4-BE49-F238E27FC236}">
                <a16:creationId xmlns:a16="http://schemas.microsoft.com/office/drawing/2014/main" id="{A5786D2A-941F-4DE4-B59C-958837571646}"/>
              </a:ext>
            </a:extLst>
          </p:cNvPr>
          <p:cNvSpPr>
            <a:spLocks noGrp="1"/>
          </p:cNvSpPr>
          <p:nvPr>
            <p:ph idx="1"/>
          </p:nvPr>
        </p:nvSpPr>
        <p:spPr>
          <a:xfrm>
            <a:off x="1371600" y="1464815"/>
            <a:ext cx="9601200" cy="4749553"/>
          </a:xfrm>
        </p:spPr>
        <p:txBody>
          <a:bodyPr/>
          <a:lstStyle/>
          <a:p>
            <a:r>
              <a:rPr lang="he-IL" dirty="0"/>
              <a:t>המורה כותב על הלוח רשימה עם המילים הבאות:</a:t>
            </a:r>
          </a:p>
          <a:p>
            <a:endParaRPr lang="he-IL" dirty="0"/>
          </a:p>
          <a:p>
            <a:endParaRPr lang="en-US" dirty="0"/>
          </a:p>
          <a:p>
            <a:endParaRPr lang="he-IL" dirty="0"/>
          </a:p>
          <a:p>
            <a:r>
              <a:rPr lang="he-IL" dirty="0"/>
              <a:t>הוא מחלק 3 פתקים לדניס, דורית ודוד. על כך פתק יש אות אחת שונה מהאחרות, והם מרכיבים ביחד את אחת המילים ברשימה. </a:t>
            </a:r>
          </a:p>
          <a:p>
            <a:r>
              <a:rPr lang="he-IL" dirty="0"/>
              <a:t>המורה שואל בקול: "דניס, האם אתה יודע מה המילה?"    דניס עונה: "כן".</a:t>
            </a:r>
          </a:p>
          <a:p>
            <a:r>
              <a:rPr lang="he-IL" dirty="0"/>
              <a:t>המורה שואל: "דורית, האם את יודעת מה המילה?	      דורית חושבת דקה ועונה:</a:t>
            </a:r>
            <a:r>
              <a:rPr lang="en-US" dirty="0"/>
              <a:t> </a:t>
            </a:r>
            <a:r>
              <a:rPr lang="he-IL" dirty="0"/>
              <a:t>"כן".</a:t>
            </a:r>
          </a:p>
          <a:p>
            <a:r>
              <a:rPr lang="he-IL" dirty="0"/>
              <a:t>המורה שואל: "דוד, האם אתה יודע מה המילה?"	      דוד חושב גם הוא, ועונה:</a:t>
            </a:r>
            <a:r>
              <a:rPr lang="en-US" dirty="0"/>
              <a:t> </a:t>
            </a:r>
            <a:r>
              <a:rPr lang="he-IL" dirty="0"/>
              <a:t>"כן".</a:t>
            </a:r>
          </a:p>
          <a:p>
            <a:r>
              <a:rPr lang="he-IL" dirty="0"/>
              <a:t>דניס, דורית ודוד תמיד מצטיינים במבחני הלוגיקה שלהם. </a:t>
            </a:r>
          </a:p>
          <a:p>
            <a:r>
              <a:rPr lang="he-IL" b="1" i="1" dirty="0"/>
              <a:t>מהי המילה הסודית?</a:t>
            </a:r>
            <a:endParaRPr lang="en-US" b="1" i="1" dirty="0"/>
          </a:p>
          <a:p>
            <a:endParaRPr lang="en-US" dirty="0"/>
          </a:p>
        </p:txBody>
      </p:sp>
      <p:sp>
        <p:nvSpPr>
          <p:cNvPr id="4" name="TextBox 3">
            <a:extLst>
              <a:ext uri="{FF2B5EF4-FFF2-40B4-BE49-F238E27FC236}">
                <a16:creationId xmlns:a16="http://schemas.microsoft.com/office/drawing/2014/main" id="{79FA5660-E223-477D-A543-08F0966DCC60}"/>
              </a:ext>
            </a:extLst>
          </p:cNvPr>
          <p:cNvSpPr txBox="1"/>
          <p:nvPr/>
        </p:nvSpPr>
        <p:spPr>
          <a:xfrm>
            <a:off x="2148397" y="2050742"/>
            <a:ext cx="7625918" cy="800219"/>
          </a:xfrm>
          <a:prstGeom prst="rect">
            <a:avLst/>
          </a:prstGeom>
          <a:noFill/>
        </p:spPr>
        <p:txBody>
          <a:bodyPr wrap="square" rtlCol="0">
            <a:spAutoFit/>
          </a:bodyPr>
          <a:lstStyle/>
          <a:p>
            <a:pPr algn="ctr"/>
            <a:r>
              <a:rPr lang="en-US" sz="2800" b="1" dirty="0"/>
              <a:t>cat        dog         has        max        dim          tag</a:t>
            </a:r>
            <a:endParaRPr lang="he-IL" sz="2800" b="1" dirty="0"/>
          </a:p>
          <a:p>
            <a:endParaRPr lang="en-US" dirty="0"/>
          </a:p>
        </p:txBody>
      </p:sp>
    </p:spTree>
    <p:extLst>
      <p:ext uri="{BB962C8B-B14F-4D97-AF65-F5344CB8AC3E}">
        <p14:creationId xmlns:p14="http://schemas.microsoft.com/office/powerpoint/2010/main" val="227926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4285F-6EFE-4FCF-8264-15092B88BB07}"/>
              </a:ext>
            </a:extLst>
          </p:cNvPr>
          <p:cNvSpPr>
            <a:spLocks noGrp="1"/>
          </p:cNvSpPr>
          <p:nvPr>
            <p:ph type="title"/>
          </p:nvPr>
        </p:nvSpPr>
        <p:spPr>
          <a:xfrm>
            <a:off x="1478132" y="410592"/>
            <a:ext cx="9601200" cy="672483"/>
          </a:xfrm>
        </p:spPr>
        <p:txBody>
          <a:bodyPr>
            <a:normAutofit fontScale="90000"/>
          </a:bodyPr>
          <a:lstStyle/>
          <a:p>
            <a:r>
              <a:rPr lang="he-IL" b="1" dirty="0"/>
              <a:t>מילת הסתרים - פתרון</a:t>
            </a:r>
            <a:endParaRPr lang="en-US" dirty="0"/>
          </a:p>
        </p:txBody>
      </p:sp>
      <p:sp>
        <p:nvSpPr>
          <p:cNvPr id="3" name="Content Placeholder 2">
            <a:extLst>
              <a:ext uri="{FF2B5EF4-FFF2-40B4-BE49-F238E27FC236}">
                <a16:creationId xmlns:a16="http://schemas.microsoft.com/office/drawing/2014/main" id="{37EDD5E7-C3E9-4B8B-A0D7-DD5B0A53883C}"/>
              </a:ext>
            </a:extLst>
          </p:cNvPr>
          <p:cNvSpPr>
            <a:spLocks noGrp="1"/>
          </p:cNvSpPr>
          <p:nvPr>
            <p:ph idx="1"/>
          </p:nvPr>
        </p:nvSpPr>
        <p:spPr>
          <a:xfrm>
            <a:off x="1371600" y="1198485"/>
            <a:ext cx="9601200" cy="4668915"/>
          </a:xfrm>
        </p:spPr>
        <p:txBody>
          <a:bodyPr>
            <a:normAutofit/>
          </a:bodyPr>
          <a:lstStyle/>
          <a:p>
            <a:r>
              <a:rPr lang="he-IL" dirty="0"/>
              <a:t>נסתכל על כך משפט בנפרד:</a:t>
            </a:r>
          </a:p>
          <a:p>
            <a:r>
              <a:rPr lang="he-IL" dirty="0"/>
              <a:t>אם דניס יודע מה המילה, זה אומר שהאות שעל הפתק שלו, היא ייחודית ומאפשרת לזהות את המילה. כלומר האות שלו מופיעה רק פעם אחת ברשימת המילים. </a:t>
            </a:r>
          </a:p>
          <a:p>
            <a:r>
              <a:rPr lang="he-IL" dirty="0"/>
              <a:t>לדוגמא: </a:t>
            </a:r>
          </a:p>
          <a:p>
            <a:pPr lvl="1"/>
            <a:r>
              <a:rPr lang="he-IL" dirty="0"/>
              <a:t>אם דניס קיבל את האות </a:t>
            </a:r>
            <a:r>
              <a:rPr lang="en-US" dirty="0"/>
              <a:t>c</a:t>
            </a:r>
            <a:r>
              <a:rPr lang="he-IL" dirty="0"/>
              <a:t>, היא מופיעה רק במילה </a:t>
            </a:r>
            <a:r>
              <a:rPr lang="en-US" dirty="0"/>
              <a:t>cat</a:t>
            </a:r>
            <a:r>
              <a:rPr lang="he-IL" dirty="0"/>
              <a:t>, ולכן הוא יכול לדעת בוודאות שהמילה היא </a:t>
            </a:r>
            <a:r>
              <a:rPr lang="en-US" dirty="0"/>
              <a:t>cat</a:t>
            </a:r>
            <a:r>
              <a:rPr lang="he-IL" dirty="0"/>
              <a:t>. </a:t>
            </a:r>
          </a:p>
          <a:p>
            <a:pPr lvl="1"/>
            <a:r>
              <a:rPr lang="he-IL" dirty="0"/>
              <a:t>לעומת זאת, אם דניס קיבל את האות </a:t>
            </a:r>
            <a:r>
              <a:rPr lang="en-US" dirty="0"/>
              <a:t>a</a:t>
            </a:r>
            <a:r>
              <a:rPr lang="he-IL" dirty="0"/>
              <a:t>, שמופיעה בכמה מילים, הוא לא היה יכול לדעת בוודאות את המילה.</a:t>
            </a:r>
          </a:p>
          <a:p>
            <a:r>
              <a:rPr lang="he-IL" dirty="0"/>
              <a:t>עתה נעבור על המילים, ונראה אילו אותיות מופיעות רק פעם אחת – </a:t>
            </a:r>
            <a:r>
              <a:rPr lang="en-US" dirty="0" err="1"/>
              <a:t>c,o,h,x,s,i</a:t>
            </a:r>
            <a:endParaRPr lang="he-IL" dirty="0"/>
          </a:p>
          <a:p>
            <a:r>
              <a:rPr lang="he-IL" dirty="0"/>
              <a:t>מכיוון שבמילה </a:t>
            </a:r>
            <a:r>
              <a:rPr lang="en-US" dirty="0"/>
              <a:t>tag</a:t>
            </a:r>
            <a:r>
              <a:rPr lang="he-IL" dirty="0"/>
              <a:t> אין אף אחת מהאותיות האלו – נמחק אותה.  </a:t>
            </a:r>
          </a:p>
          <a:p>
            <a:endParaRPr lang="en-US" dirty="0"/>
          </a:p>
        </p:txBody>
      </p:sp>
      <p:sp>
        <p:nvSpPr>
          <p:cNvPr id="4" name="TextBox 3">
            <a:extLst>
              <a:ext uri="{FF2B5EF4-FFF2-40B4-BE49-F238E27FC236}">
                <a16:creationId xmlns:a16="http://schemas.microsoft.com/office/drawing/2014/main" id="{C0E5ECF3-2523-4E40-BFEE-ED1458C836F1}"/>
              </a:ext>
            </a:extLst>
          </p:cNvPr>
          <p:cNvSpPr txBox="1"/>
          <p:nvPr/>
        </p:nvSpPr>
        <p:spPr>
          <a:xfrm>
            <a:off x="2556770" y="5182591"/>
            <a:ext cx="7625918" cy="800219"/>
          </a:xfrm>
          <a:prstGeom prst="rect">
            <a:avLst/>
          </a:prstGeom>
          <a:noFill/>
        </p:spPr>
        <p:txBody>
          <a:bodyPr wrap="square" rtlCol="0">
            <a:spAutoFit/>
          </a:bodyPr>
          <a:lstStyle/>
          <a:p>
            <a:pPr algn="ctr"/>
            <a:r>
              <a:rPr lang="en-US" sz="2800" b="1" dirty="0">
                <a:solidFill>
                  <a:srgbClr val="FF0000"/>
                </a:solidFill>
              </a:rPr>
              <a:t>c</a:t>
            </a:r>
            <a:r>
              <a:rPr lang="en-US" sz="2800" b="1" dirty="0"/>
              <a:t>at        d</a:t>
            </a:r>
            <a:r>
              <a:rPr lang="en-US" sz="2800" b="1" dirty="0">
                <a:solidFill>
                  <a:srgbClr val="FF0000"/>
                </a:solidFill>
              </a:rPr>
              <a:t>o</a:t>
            </a:r>
            <a:r>
              <a:rPr lang="en-US" sz="2800" b="1" dirty="0"/>
              <a:t>g         </a:t>
            </a:r>
            <a:r>
              <a:rPr lang="en-US" sz="2800" b="1" dirty="0">
                <a:solidFill>
                  <a:srgbClr val="FF0000"/>
                </a:solidFill>
              </a:rPr>
              <a:t>h</a:t>
            </a:r>
            <a:r>
              <a:rPr lang="en-US" sz="2800" b="1" dirty="0"/>
              <a:t>a</a:t>
            </a:r>
            <a:r>
              <a:rPr lang="en-US" sz="2800" b="1" dirty="0">
                <a:solidFill>
                  <a:srgbClr val="FF0000"/>
                </a:solidFill>
              </a:rPr>
              <a:t>s</a:t>
            </a:r>
            <a:r>
              <a:rPr lang="en-US" sz="2800" b="1" dirty="0"/>
              <a:t>        ma</a:t>
            </a:r>
            <a:r>
              <a:rPr lang="en-US" sz="2800" b="1" dirty="0">
                <a:solidFill>
                  <a:srgbClr val="FF0000"/>
                </a:solidFill>
              </a:rPr>
              <a:t>x</a:t>
            </a:r>
            <a:r>
              <a:rPr lang="en-US" sz="2800" b="1" dirty="0"/>
              <a:t>        d</a:t>
            </a:r>
            <a:r>
              <a:rPr lang="en-US" sz="2800" b="1" dirty="0">
                <a:solidFill>
                  <a:srgbClr val="FF0000"/>
                </a:solidFill>
              </a:rPr>
              <a:t>i</a:t>
            </a:r>
            <a:r>
              <a:rPr lang="en-US" sz="2800" b="1" dirty="0"/>
              <a:t>m          </a:t>
            </a:r>
            <a:r>
              <a:rPr lang="en-US" sz="2800" b="1" strike="sngStrike" dirty="0"/>
              <a:t>tag</a:t>
            </a:r>
            <a:endParaRPr lang="he-IL" sz="2800" b="1" strike="sngStrike" dirty="0"/>
          </a:p>
          <a:p>
            <a:endParaRPr lang="en-US" dirty="0"/>
          </a:p>
        </p:txBody>
      </p:sp>
    </p:spTree>
    <p:extLst>
      <p:ext uri="{BB962C8B-B14F-4D97-AF65-F5344CB8AC3E}">
        <p14:creationId xmlns:p14="http://schemas.microsoft.com/office/powerpoint/2010/main" val="201070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5367-F3C4-4F84-8A13-4A99F85C3B88}"/>
              </a:ext>
            </a:extLst>
          </p:cNvPr>
          <p:cNvSpPr>
            <a:spLocks noGrp="1"/>
          </p:cNvSpPr>
          <p:nvPr>
            <p:ph type="title"/>
          </p:nvPr>
        </p:nvSpPr>
        <p:spPr>
          <a:xfrm>
            <a:off x="1371600" y="685800"/>
            <a:ext cx="9601200" cy="734627"/>
          </a:xfrm>
        </p:spPr>
        <p:txBody>
          <a:bodyPr/>
          <a:lstStyle/>
          <a:p>
            <a:r>
              <a:rPr lang="he-IL" b="1" dirty="0"/>
              <a:t>מילת הסתרים - פתרון</a:t>
            </a:r>
            <a:endParaRPr lang="en-US" dirty="0"/>
          </a:p>
        </p:txBody>
      </p:sp>
      <p:sp>
        <p:nvSpPr>
          <p:cNvPr id="3" name="Content Placeholder 2">
            <a:extLst>
              <a:ext uri="{FF2B5EF4-FFF2-40B4-BE49-F238E27FC236}">
                <a16:creationId xmlns:a16="http://schemas.microsoft.com/office/drawing/2014/main" id="{3EC36A15-F49B-427F-86A5-A5E43E1CB6E0}"/>
              </a:ext>
            </a:extLst>
          </p:cNvPr>
          <p:cNvSpPr>
            <a:spLocks noGrp="1"/>
          </p:cNvSpPr>
          <p:nvPr>
            <p:ph idx="1"/>
          </p:nvPr>
        </p:nvSpPr>
        <p:spPr>
          <a:xfrm>
            <a:off x="1371600" y="2184776"/>
            <a:ext cx="9601200" cy="3581400"/>
          </a:xfrm>
        </p:spPr>
        <p:txBody>
          <a:bodyPr/>
          <a:lstStyle/>
          <a:p>
            <a:r>
              <a:rPr lang="he-IL" dirty="0"/>
              <a:t>עתה המורה פונה לדורית, שמשיבה שגם היא יודעת מה המילה. כלומר דורית שמעה את דניס, ורוצה להמשיך באותה דרך. האותיות הנוספות שנותרו הן: </a:t>
            </a:r>
            <a:r>
              <a:rPr lang="en-US" dirty="0" err="1"/>
              <a:t>t,g,h,s</a:t>
            </a:r>
            <a:endParaRPr lang="he-IL" dirty="0"/>
          </a:p>
          <a:p>
            <a:r>
              <a:rPr lang="he-IL" dirty="0"/>
              <a:t>כלומר המילים </a:t>
            </a:r>
            <a:r>
              <a:rPr lang="en-US" dirty="0"/>
              <a:t>dim</a:t>
            </a:r>
            <a:r>
              <a:rPr lang="he-IL" dirty="0"/>
              <a:t> או </a:t>
            </a:r>
            <a:r>
              <a:rPr lang="en-US" dirty="0"/>
              <a:t>max</a:t>
            </a:r>
            <a:r>
              <a:rPr lang="he-IL" dirty="0"/>
              <a:t> לא יכולות להיות ייחודיות בגלל האות </a:t>
            </a:r>
            <a:r>
              <a:rPr lang="en-US" dirty="0"/>
              <a:t>m</a:t>
            </a:r>
            <a:r>
              <a:rPr lang="he-IL" dirty="0"/>
              <a:t>, ולכן ניתן למחוק אותן.</a:t>
            </a:r>
          </a:p>
          <a:p>
            <a:endParaRPr lang="he-IL" dirty="0"/>
          </a:p>
          <a:p>
            <a:endParaRPr lang="he-IL" dirty="0"/>
          </a:p>
          <a:p>
            <a:r>
              <a:rPr lang="he-IL" dirty="0"/>
              <a:t>לבסוף המורה פונה לדוד, שמשיב שגם הוא יכול לזהות את המילה. מכיוון שנותרו 3 מילים – </a:t>
            </a:r>
            <a:r>
              <a:rPr lang="en-US" dirty="0"/>
              <a:t>cat, dog, has</a:t>
            </a:r>
            <a:r>
              <a:rPr lang="he-IL" dirty="0"/>
              <a:t> - ומכיוון שבדקנו כבר את כל האותיות למעט </a:t>
            </a:r>
            <a:r>
              <a:rPr lang="en-US" dirty="0"/>
              <a:t>a</a:t>
            </a:r>
            <a:r>
              <a:rPr lang="he-IL" dirty="0"/>
              <a:t> ו-</a:t>
            </a:r>
            <a:r>
              <a:rPr lang="en-US" dirty="0"/>
              <a:t>d</a:t>
            </a:r>
            <a:r>
              <a:rPr lang="he-IL" dirty="0"/>
              <a:t> – רק האות </a:t>
            </a:r>
            <a:r>
              <a:rPr lang="en-US" dirty="0"/>
              <a:t>d</a:t>
            </a:r>
            <a:r>
              <a:rPr lang="he-IL" dirty="0"/>
              <a:t> מופיעה פעם אחת, ולכן המילה הסודית היא </a:t>
            </a:r>
            <a:r>
              <a:rPr lang="en-US" sz="2800" b="1" dirty="0"/>
              <a:t>dog</a:t>
            </a:r>
            <a:r>
              <a:rPr lang="he-IL" dirty="0"/>
              <a:t>.</a:t>
            </a:r>
          </a:p>
          <a:p>
            <a:endParaRPr lang="en-US" dirty="0"/>
          </a:p>
        </p:txBody>
      </p:sp>
      <p:sp>
        <p:nvSpPr>
          <p:cNvPr id="4" name="TextBox 3">
            <a:extLst>
              <a:ext uri="{FF2B5EF4-FFF2-40B4-BE49-F238E27FC236}">
                <a16:creationId xmlns:a16="http://schemas.microsoft.com/office/drawing/2014/main" id="{6188FAA5-5DDB-4237-A49D-B95B0C7AD83B}"/>
              </a:ext>
            </a:extLst>
          </p:cNvPr>
          <p:cNvSpPr txBox="1"/>
          <p:nvPr/>
        </p:nvSpPr>
        <p:spPr>
          <a:xfrm>
            <a:off x="2530138" y="5644230"/>
            <a:ext cx="7625918" cy="954107"/>
          </a:xfrm>
          <a:prstGeom prst="rect">
            <a:avLst/>
          </a:prstGeom>
          <a:noFill/>
        </p:spPr>
        <p:txBody>
          <a:bodyPr wrap="square" rtlCol="0">
            <a:spAutoFit/>
          </a:bodyPr>
          <a:lstStyle/>
          <a:p>
            <a:pPr algn="ctr"/>
            <a:r>
              <a:rPr lang="en-US" sz="2800" b="1" strike="sngStrike" dirty="0">
                <a:solidFill>
                  <a:srgbClr val="FF0000"/>
                </a:solidFill>
              </a:rPr>
              <a:t>c</a:t>
            </a:r>
            <a:r>
              <a:rPr lang="en-US" sz="2800" b="1" strike="sngStrike" dirty="0"/>
              <a:t>a</a:t>
            </a:r>
            <a:r>
              <a:rPr lang="en-US" sz="2800" b="1" strike="sngStrike" dirty="0">
                <a:solidFill>
                  <a:srgbClr val="0070C0"/>
                </a:solidFill>
              </a:rPr>
              <a:t>t</a:t>
            </a:r>
            <a:r>
              <a:rPr lang="en-US" sz="2800" b="1" dirty="0"/>
              <a:t>        </a:t>
            </a:r>
            <a:r>
              <a:rPr lang="en-US" sz="2800" b="1" dirty="0">
                <a:solidFill>
                  <a:srgbClr val="00B050"/>
                </a:solidFill>
              </a:rPr>
              <a:t>d</a:t>
            </a:r>
            <a:r>
              <a:rPr lang="en-US" sz="2800" b="1" dirty="0">
                <a:solidFill>
                  <a:srgbClr val="FF0000"/>
                </a:solidFill>
              </a:rPr>
              <a:t>o</a:t>
            </a:r>
            <a:r>
              <a:rPr lang="en-US" sz="2800" b="1" dirty="0">
                <a:solidFill>
                  <a:srgbClr val="0070C0"/>
                </a:solidFill>
              </a:rPr>
              <a:t>g</a:t>
            </a:r>
            <a:r>
              <a:rPr lang="en-US" sz="2800" b="1" dirty="0"/>
              <a:t>         </a:t>
            </a:r>
            <a:r>
              <a:rPr lang="en-US" sz="2800" b="1" strike="sngStrike" dirty="0">
                <a:solidFill>
                  <a:srgbClr val="FF0000"/>
                </a:solidFill>
              </a:rPr>
              <a:t>h</a:t>
            </a:r>
            <a:r>
              <a:rPr lang="en-US" sz="2800" b="1" strike="sngStrike" dirty="0"/>
              <a:t>a</a:t>
            </a:r>
            <a:r>
              <a:rPr lang="en-US" sz="2800" b="1" strike="sngStrike" dirty="0">
                <a:solidFill>
                  <a:srgbClr val="0070C0"/>
                </a:solidFill>
              </a:rPr>
              <a:t>s</a:t>
            </a:r>
            <a:r>
              <a:rPr lang="en-US" sz="2800" b="1" dirty="0"/>
              <a:t>        </a:t>
            </a:r>
            <a:r>
              <a:rPr lang="en-US" sz="2800" b="1" strike="sngStrike" dirty="0"/>
              <a:t>ma</a:t>
            </a:r>
            <a:r>
              <a:rPr lang="en-US" sz="2800" b="1" strike="sngStrike" dirty="0">
                <a:solidFill>
                  <a:srgbClr val="FF0000"/>
                </a:solidFill>
              </a:rPr>
              <a:t>x</a:t>
            </a:r>
            <a:r>
              <a:rPr lang="en-US" sz="2800" b="1" dirty="0"/>
              <a:t>        </a:t>
            </a:r>
            <a:r>
              <a:rPr lang="en-US" sz="2800" b="1" strike="sngStrike" dirty="0"/>
              <a:t>d</a:t>
            </a:r>
            <a:r>
              <a:rPr lang="en-US" sz="2800" b="1" strike="sngStrike" dirty="0">
                <a:solidFill>
                  <a:srgbClr val="FF0000"/>
                </a:solidFill>
              </a:rPr>
              <a:t>i</a:t>
            </a:r>
            <a:r>
              <a:rPr lang="en-US" sz="2800" b="1" strike="sngStrike" dirty="0"/>
              <a:t>m</a:t>
            </a:r>
            <a:r>
              <a:rPr lang="en-US" sz="2800" b="1" dirty="0"/>
              <a:t>          </a:t>
            </a:r>
            <a:r>
              <a:rPr lang="en-US" sz="2800" b="1" strike="sngStrike" dirty="0"/>
              <a:t>tag</a:t>
            </a:r>
            <a:endParaRPr lang="he-IL" sz="2800" b="1" strike="sngStrike" dirty="0"/>
          </a:p>
          <a:p>
            <a:endParaRPr lang="en-US" sz="2800" b="1" dirty="0"/>
          </a:p>
        </p:txBody>
      </p:sp>
      <p:sp>
        <p:nvSpPr>
          <p:cNvPr id="5" name="TextBox 4">
            <a:extLst>
              <a:ext uri="{FF2B5EF4-FFF2-40B4-BE49-F238E27FC236}">
                <a16:creationId xmlns:a16="http://schemas.microsoft.com/office/drawing/2014/main" id="{0EACE1A1-7C42-4A54-91E0-0995234FC48C}"/>
              </a:ext>
            </a:extLst>
          </p:cNvPr>
          <p:cNvSpPr txBox="1"/>
          <p:nvPr/>
        </p:nvSpPr>
        <p:spPr>
          <a:xfrm>
            <a:off x="2460595" y="3549476"/>
            <a:ext cx="7625918" cy="800219"/>
          </a:xfrm>
          <a:prstGeom prst="rect">
            <a:avLst/>
          </a:prstGeom>
          <a:noFill/>
        </p:spPr>
        <p:txBody>
          <a:bodyPr wrap="square" rtlCol="0">
            <a:spAutoFit/>
          </a:bodyPr>
          <a:lstStyle/>
          <a:p>
            <a:pPr algn="ctr"/>
            <a:r>
              <a:rPr lang="en-US" sz="2800" b="1" dirty="0">
                <a:solidFill>
                  <a:srgbClr val="FF0000"/>
                </a:solidFill>
              </a:rPr>
              <a:t>c</a:t>
            </a:r>
            <a:r>
              <a:rPr lang="en-US" sz="2800" b="1" dirty="0"/>
              <a:t>a</a:t>
            </a:r>
            <a:r>
              <a:rPr lang="en-US" sz="2800" b="1" dirty="0">
                <a:solidFill>
                  <a:srgbClr val="0070C0"/>
                </a:solidFill>
              </a:rPr>
              <a:t>t</a:t>
            </a:r>
            <a:r>
              <a:rPr lang="en-US" sz="2800" b="1" dirty="0"/>
              <a:t>        d</a:t>
            </a:r>
            <a:r>
              <a:rPr lang="en-US" sz="2800" b="1" dirty="0">
                <a:solidFill>
                  <a:srgbClr val="FF0000"/>
                </a:solidFill>
              </a:rPr>
              <a:t>o</a:t>
            </a:r>
            <a:r>
              <a:rPr lang="en-US" sz="2800" b="1" dirty="0">
                <a:solidFill>
                  <a:srgbClr val="0070C0"/>
                </a:solidFill>
              </a:rPr>
              <a:t>g</a:t>
            </a:r>
            <a:r>
              <a:rPr lang="en-US" sz="2800" b="1" dirty="0"/>
              <a:t>         </a:t>
            </a:r>
            <a:r>
              <a:rPr lang="en-US" sz="2800" b="1" dirty="0">
                <a:solidFill>
                  <a:srgbClr val="FF0000"/>
                </a:solidFill>
              </a:rPr>
              <a:t>h</a:t>
            </a:r>
            <a:r>
              <a:rPr lang="en-US" sz="2800" b="1" dirty="0"/>
              <a:t>a</a:t>
            </a:r>
            <a:r>
              <a:rPr lang="en-US" sz="2800" b="1" dirty="0">
                <a:solidFill>
                  <a:srgbClr val="0070C0"/>
                </a:solidFill>
              </a:rPr>
              <a:t>s</a:t>
            </a:r>
            <a:r>
              <a:rPr lang="en-US" sz="2800" b="1" dirty="0"/>
              <a:t>        </a:t>
            </a:r>
            <a:r>
              <a:rPr lang="en-US" sz="2800" b="1" strike="sngStrike" dirty="0"/>
              <a:t>ma</a:t>
            </a:r>
            <a:r>
              <a:rPr lang="en-US" sz="2800" b="1" strike="sngStrike" dirty="0">
                <a:solidFill>
                  <a:srgbClr val="FF0000"/>
                </a:solidFill>
              </a:rPr>
              <a:t>x</a:t>
            </a:r>
            <a:r>
              <a:rPr lang="en-US" sz="2800" b="1" dirty="0"/>
              <a:t>        </a:t>
            </a:r>
            <a:r>
              <a:rPr lang="en-US" sz="2800" b="1" strike="sngStrike" dirty="0"/>
              <a:t>d</a:t>
            </a:r>
            <a:r>
              <a:rPr lang="en-US" sz="2800" b="1" strike="sngStrike" dirty="0">
                <a:solidFill>
                  <a:srgbClr val="FF0000"/>
                </a:solidFill>
              </a:rPr>
              <a:t>i</a:t>
            </a:r>
            <a:r>
              <a:rPr lang="en-US" sz="2800" b="1" strike="sngStrike" dirty="0"/>
              <a:t>m</a:t>
            </a:r>
            <a:r>
              <a:rPr lang="en-US" sz="2800" b="1" dirty="0"/>
              <a:t>          </a:t>
            </a:r>
            <a:r>
              <a:rPr lang="en-US" sz="2800" b="1" strike="sngStrike" dirty="0"/>
              <a:t>tag</a:t>
            </a:r>
            <a:endParaRPr lang="he-IL" sz="2800" b="1" strike="sngStrike" dirty="0"/>
          </a:p>
          <a:p>
            <a:endParaRPr lang="en-US" dirty="0"/>
          </a:p>
        </p:txBody>
      </p:sp>
    </p:spTree>
    <p:extLst>
      <p:ext uri="{BB962C8B-B14F-4D97-AF65-F5344CB8AC3E}">
        <p14:creationId xmlns:p14="http://schemas.microsoft.com/office/powerpoint/2010/main" val="3502089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00949-6E68-4E9C-91AC-CE8D5DC45F7C}"/>
              </a:ext>
            </a:extLst>
          </p:cNvPr>
          <p:cNvSpPr>
            <a:spLocks noGrp="1"/>
          </p:cNvSpPr>
          <p:nvPr>
            <p:ph type="title"/>
          </p:nvPr>
        </p:nvSpPr>
        <p:spPr>
          <a:xfrm>
            <a:off x="1371600" y="685800"/>
            <a:ext cx="9601200" cy="921058"/>
          </a:xfrm>
        </p:spPr>
        <p:txBody>
          <a:bodyPr/>
          <a:lstStyle/>
          <a:p>
            <a:r>
              <a:rPr lang="he-IL" b="1" dirty="0" err="1"/>
              <a:t>מירוץ</a:t>
            </a:r>
            <a:r>
              <a:rPr lang="he-IL" b="1" dirty="0"/>
              <a:t> סוסים</a:t>
            </a:r>
            <a:endParaRPr lang="en-US" b="1" dirty="0"/>
          </a:p>
        </p:txBody>
      </p:sp>
      <p:sp>
        <p:nvSpPr>
          <p:cNvPr id="3" name="Content Placeholder 2">
            <a:extLst>
              <a:ext uri="{FF2B5EF4-FFF2-40B4-BE49-F238E27FC236}">
                <a16:creationId xmlns:a16="http://schemas.microsoft.com/office/drawing/2014/main" id="{99CE4265-38AA-475C-9C2B-AC29509AF37C}"/>
              </a:ext>
            </a:extLst>
          </p:cNvPr>
          <p:cNvSpPr>
            <a:spLocks noGrp="1"/>
          </p:cNvSpPr>
          <p:nvPr>
            <p:ph idx="1"/>
          </p:nvPr>
        </p:nvSpPr>
        <p:spPr>
          <a:xfrm>
            <a:off x="1371600" y="1518082"/>
            <a:ext cx="9601200" cy="4776186"/>
          </a:xfrm>
        </p:spPr>
        <p:txBody>
          <a:bodyPr/>
          <a:lstStyle/>
          <a:p>
            <a:r>
              <a:rPr lang="he-IL" dirty="0"/>
              <a:t>בחווה מסוימת יש 25 סוסי </a:t>
            </a:r>
            <a:r>
              <a:rPr lang="he-IL" dirty="0" err="1"/>
              <a:t>מירוץ</a:t>
            </a:r>
            <a:r>
              <a:rPr lang="he-IL" dirty="0"/>
              <a:t>. </a:t>
            </a:r>
          </a:p>
          <a:p>
            <a:r>
              <a:rPr lang="he-IL" dirty="0"/>
              <a:t>מנהלת החווה מעוניינת לדעת מיהם 3 הסוסים המהירים ביותר שלה, אך אין לה דרך למדוד זמן מדויק. </a:t>
            </a:r>
          </a:p>
          <a:p>
            <a:r>
              <a:rPr lang="he-IL" dirty="0"/>
              <a:t>בהנחה </a:t>
            </a:r>
            <a:r>
              <a:rPr lang="he-IL" dirty="0" err="1"/>
              <a:t>שבמירוץ</a:t>
            </a:r>
            <a:r>
              <a:rPr lang="he-IL" dirty="0"/>
              <a:t> בודד יכולים להתחרות לא יותר מ-5 סוסים – </a:t>
            </a:r>
            <a:r>
              <a:rPr lang="he-IL" b="1" dirty="0"/>
              <a:t>מהו מס' </a:t>
            </a:r>
            <a:r>
              <a:rPr lang="he-IL" b="1" dirty="0" err="1"/>
              <a:t>המירוצים</a:t>
            </a:r>
            <a:r>
              <a:rPr lang="he-IL" b="1" dirty="0"/>
              <a:t> המינימלי שעל מנהלת החווה לערוך, כדי לגלות מיהם 3 הסוסים המהירים ביותר?</a:t>
            </a:r>
          </a:p>
          <a:p>
            <a:endParaRPr lang="he-IL" dirty="0"/>
          </a:p>
          <a:p>
            <a:endParaRPr lang="en-US" dirty="0"/>
          </a:p>
        </p:txBody>
      </p:sp>
      <p:pic>
        <p:nvPicPr>
          <p:cNvPr id="5" name="Picture 4">
            <a:extLst>
              <a:ext uri="{FF2B5EF4-FFF2-40B4-BE49-F238E27FC236}">
                <a16:creationId xmlns:a16="http://schemas.microsoft.com/office/drawing/2014/main" id="{0DAF50E1-D8A4-4482-B66E-C9A3B9E64A51}"/>
              </a:ext>
            </a:extLst>
          </p:cNvPr>
          <p:cNvPicPr>
            <a:picLocks noChangeAspect="1"/>
          </p:cNvPicPr>
          <p:nvPr/>
        </p:nvPicPr>
        <p:blipFill>
          <a:blip r:embed="rId2"/>
          <a:stretch>
            <a:fillRect/>
          </a:stretch>
        </p:blipFill>
        <p:spPr>
          <a:xfrm>
            <a:off x="3082472" y="3448234"/>
            <a:ext cx="7003447" cy="3183385"/>
          </a:xfrm>
          <a:prstGeom prst="rect">
            <a:avLst/>
          </a:prstGeom>
        </p:spPr>
      </p:pic>
      <p:sp>
        <p:nvSpPr>
          <p:cNvPr id="4" name="TextBox 3">
            <a:extLst>
              <a:ext uri="{FF2B5EF4-FFF2-40B4-BE49-F238E27FC236}">
                <a16:creationId xmlns:a16="http://schemas.microsoft.com/office/drawing/2014/main" id="{879D66E8-2D56-4E22-B87B-9B53A81EB151}"/>
              </a:ext>
            </a:extLst>
          </p:cNvPr>
          <p:cNvSpPr txBox="1"/>
          <p:nvPr/>
        </p:nvSpPr>
        <p:spPr>
          <a:xfrm>
            <a:off x="1047565" y="4587536"/>
            <a:ext cx="1669002" cy="1200329"/>
          </a:xfrm>
          <a:prstGeom prst="rect">
            <a:avLst/>
          </a:prstGeom>
          <a:noFill/>
        </p:spPr>
        <p:txBody>
          <a:bodyPr wrap="square" rtlCol="0">
            <a:spAutoFit/>
          </a:bodyPr>
          <a:lstStyle/>
          <a:p>
            <a:pPr algn="ctr" rtl="1"/>
            <a:r>
              <a:rPr lang="he-IL" dirty="0">
                <a:latin typeface="Arial" panose="020B0604020202020204" pitchFamily="34" charset="0"/>
                <a:cs typeface="Arial" panose="020B0604020202020204" pitchFamily="34" charset="0"/>
              </a:rPr>
              <a:t>[אפשר להכניס כאן חלוקה לפעולות וסדר כתיבה]</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70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79A3-C1A4-4397-9700-8D1FCCC1ACA4}"/>
              </a:ext>
            </a:extLst>
          </p:cNvPr>
          <p:cNvSpPr>
            <a:spLocks noGrp="1"/>
          </p:cNvSpPr>
          <p:nvPr>
            <p:ph type="title"/>
          </p:nvPr>
        </p:nvSpPr>
        <p:spPr>
          <a:xfrm>
            <a:off x="1371600" y="685800"/>
            <a:ext cx="9601200" cy="947691"/>
          </a:xfrm>
        </p:spPr>
        <p:txBody>
          <a:bodyPr/>
          <a:lstStyle/>
          <a:p>
            <a:r>
              <a:rPr lang="he-IL" b="1" dirty="0"/>
              <a:t>חשיבה שונה...</a:t>
            </a:r>
            <a:endParaRPr lang="en-US" b="1" dirty="0"/>
          </a:p>
        </p:txBody>
      </p:sp>
      <p:sp>
        <p:nvSpPr>
          <p:cNvPr id="3" name="Content Placeholder 2">
            <a:extLst>
              <a:ext uri="{FF2B5EF4-FFF2-40B4-BE49-F238E27FC236}">
                <a16:creationId xmlns:a16="http://schemas.microsoft.com/office/drawing/2014/main" id="{86A31784-7704-4898-9582-39CC29E14E6B}"/>
              </a:ext>
            </a:extLst>
          </p:cNvPr>
          <p:cNvSpPr>
            <a:spLocks noGrp="1"/>
          </p:cNvSpPr>
          <p:nvPr>
            <p:ph idx="1"/>
          </p:nvPr>
        </p:nvSpPr>
        <p:spPr>
          <a:xfrm>
            <a:off x="1371600" y="1695635"/>
            <a:ext cx="9601200" cy="4171765"/>
          </a:xfrm>
        </p:spPr>
        <p:txBody>
          <a:bodyPr>
            <a:normAutofit/>
          </a:bodyPr>
          <a:lstStyle/>
          <a:p>
            <a:r>
              <a:rPr lang="he-IL" sz="3200" b="1" dirty="0"/>
              <a:t>ספינת משא אחת בסין, נושאת על סיפונה 10 עזים ו-26 כבשים.</a:t>
            </a:r>
          </a:p>
          <a:p>
            <a:r>
              <a:rPr lang="he-IL" sz="3200" b="1" dirty="0"/>
              <a:t>מהו הגיל של קברניט הספינה?</a:t>
            </a:r>
          </a:p>
          <a:p>
            <a:r>
              <a:rPr lang="he-IL" sz="3200" b="1" dirty="0"/>
              <a:t>(רמז: יש יותר מפתרון אחד, אבל יש פתרון מינימלי).</a:t>
            </a:r>
            <a:endParaRPr lang="en-US" sz="3200" b="1" dirty="0"/>
          </a:p>
        </p:txBody>
      </p:sp>
      <p:pic>
        <p:nvPicPr>
          <p:cNvPr id="1026" name="Picture 2" descr="Image result for ‫כבשים ועזים‬‎">
            <a:extLst>
              <a:ext uri="{FF2B5EF4-FFF2-40B4-BE49-F238E27FC236}">
                <a16:creationId xmlns:a16="http://schemas.microsoft.com/office/drawing/2014/main" id="{84C8E233-A3B7-4079-B296-AC586A239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415" y="3980438"/>
            <a:ext cx="1904302" cy="258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1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4AB4-75B0-4EC9-875F-0899E774509F}"/>
              </a:ext>
            </a:extLst>
          </p:cNvPr>
          <p:cNvSpPr>
            <a:spLocks noGrp="1"/>
          </p:cNvSpPr>
          <p:nvPr>
            <p:ph type="title"/>
          </p:nvPr>
        </p:nvSpPr>
        <p:spPr>
          <a:xfrm>
            <a:off x="1371600" y="685800"/>
            <a:ext cx="9601200" cy="796771"/>
          </a:xfrm>
        </p:spPr>
        <p:txBody>
          <a:bodyPr/>
          <a:lstStyle/>
          <a:p>
            <a:r>
              <a:rPr lang="he-IL" b="1" dirty="0" err="1"/>
              <a:t>מירוץ</a:t>
            </a:r>
            <a:r>
              <a:rPr lang="he-IL" b="1" dirty="0"/>
              <a:t> סוסים - פתרון</a:t>
            </a:r>
            <a:endParaRPr lang="en-US" dirty="0"/>
          </a:p>
        </p:txBody>
      </p:sp>
      <p:pic>
        <p:nvPicPr>
          <p:cNvPr id="5" name="Content Placeholder 4">
            <a:extLst>
              <a:ext uri="{FF2B5EF4-FFF2-40B4-BE49-F238E27FC236}">
                <a16:creationId xmlns:a16="http://schemas.microsoft.com/office/drawing/2014/main" id="{70FF133D-B911-4C9C-87FD-6E5FD71D0279}"/>
              </a:ext>
            </a:extLst>
          </p:cNvPr>
          <p:cNvPicPr>
            <a:picLocks noGrp="1" noChangeAspect="1"/>
          </p:cNvPicPr>
          <p:nvPr>
            <p:ph idx="1"/>
          </p:nvPr>
        </p:nvPicPr>
        <p:blipFill>
          <a:blip r:embed="rId2"/>
          <a:stretch>
            <a:fillRect/>
          </a:stretch>
        </p:blipFill>
        <p:spPr>
          <a:xfrm>
            <a:off x="1376076" y="1667041"/>
            <a:ext cx="4796124" cy="4802188"/>
          </a:xfrm>
        </p:spPr>
      </p:pic>
      <p:sp>
        <p:nvSpPr>
          <p:cNvPr id="9" name="TextBox 8">
            <a:extLst>
              <a:ext uri="{FF2B5EF4-FFF2-40B4-BE49-F238E27FC236}">
                <a16:creationId xmlns:a16="http://schemas.microsoft.com/office/drawing/2014/main" id="{AABC162C-228A-4A8C-8AEC-159842BEDC3F}"/>
              </a:ext>
            </a:extLst>
          </p:cNvPr>
          <p:cNvSpPr txBox="1"/>
          <p:nvPr/>
        </p:nvSpPr>
        <p:spPr>
          <a:xfrm>
            <a:off x="7164280" y="2159920"/>
            <a:ext cx="3284738" cy="3816429"/>
          </a:xfrm>
          <a:prstGeom prst="rect">
            <a:avLst/>
          </a:prstGeom>
          <a:noFill/>
        </p:spPr>
        <p:txBody>
          <a:bodyPr wrap="square" rtlCol="0">
            <a:spAutoFit/>
          </a:bodyPr>
          <a:lstStyle/>
          <a:p>
            <a:pPr algn="ctr" rtl="1"/>
            <a:r>
              <a:rPr lang="he-IL" sz="3200" dirty="0">
                <a:latin typeface="Arial" panose="020B0604020202020204" pitchFamily="34" charset="0"/>
                <a:cs typeface="Arial" panose="020B0604020202020204" pitchFamily="34" charset="0"/>
              </a:rPr>
              <a:t>נתחיל בכך שנבצע </a:t>
            </a:r>
            <a:r>
              <a:rPr lang="he-IL" sz="3200" b="1" dirty="0">
                <a:latin typeface="Arial" panose="020B0604020202020204" pitchFamily="34" charset="0"/>
                <a:cs typeface="Arial" panose="020B0604020202020204" pitchFamily="34" charset="0"/>
              </a:rPr>
              <a:t>5 </a:t>
            </a:r>
            <a:r>
              <a:rPr lang="he-IL" sz="3200" b="1" dirty="0" err="1">
                <a:latin typeface="Arial" panose="020B0604020202020204" pitchFamily="34" charset="0"/>
                <a:cs typeface="Arial" panose="020B0604020202020204" pitchFamily="34" charset="0"/>
              </a:rPr>
              <a:t>מירוצים</a:t>
            </a:r>
            <a:r>
              <a:rPr lang="he-IL" sz="3200" b="1" dirty="0">
                <a:latin typeface="Arial" panose="020B0604020202020204" pitchFamily="34" charset="0"/>
                <a:cs typeface="Arial" panose="020B0604020202020204" pitchFamily="34" charset="0"/>
              </a:rPr>
              <a:t> </a:t>
            </a:r>
            <a:r>
              <a:rPr lang="he-IL" sz="3200" dirty="0">
                <a:latin typeface="Arial" panose="020B0604020202020204" pitchFamily="34" charset="0"/>
                <a:cs typeface="Arial" panose="020B0604020202020204" pitchFamily="34" charset="0"/>
              </a:rPr>
              <a:t>של 5 סוסים בכל </a:t>
            </a:r>
            <a:r>
              <a:rPr lang="he-IL" sz="3200" dirty="0" err="1">
                <a:latin typeface="Arial" panose="020B0604020202020204" pitchFamily="34" charset="0"/>
                <a:cs typeface="Arial" panose="020B0604020202020204" pitchFamily="34" charset="0"/>
              </a:rPr>
              <a:t>מירוץ</a:t>
            </a:r>
            <a:r>
              <a:rPr lang="he-IL" sz="3200" dirty="0">
                <a:latin typeface="Arial" panose="020B0604020202020204" pitchFamily="34" charset="0"/>
                <a:cs typeface="Arial" panose="020B0604020202020204" pitchFamily="34" charset="0"/>
              </a:rPr>
              <a:t>. </a:t>
            </a:r>
          </a:p>
          <a:p>
            <a:pPr algn="ctr" rtl="1"/>
            <a:endParaRPr lang="he-IL" sz="3200" dirty="0">
              <a:latin typeface="Arial" panose="020B0604020202020204" pitchFamily="34" charset="0"/>
              <a:cs typeface="Arial" panose="020B0604020202020204" pitchFamily="34" charset="0"/>
            </a:endParaRPr>
          </a:p>
          <a:p>
            <a:pPr algn="ctr" rtl="1"/>
            <a:r>
              <a:rPr lang="he-IL" sz="3200" dirty="0">
                <a:latin typeface="Arial" panose="020B0604020202020204" pitchFamily="34" charset="0"/>
                <a:cs typeface="Arial" panose="020B0604020202020204" pitchFamily="34" charset="0"/>
              </a:rPr>
              <a:t>נסדר את הסוסים בכל </a:t>
            </a:r>
            <a:r>
              <a:rPr lang="he-IL" sz="3200" dirty="0" err="1">
                <a:latin typeface="Arial" panose="020B0604020202020204" pitchFamily="34" charset="0"/>
                <a:cs typeface="Arial" panose="020B0604020202020204" pitchFamily="34" charset="0"/>
              </a:rPr>
              <a:t>מירוץ</a:t>
            </a:r>
            <a:r>
              <a:rPr lang="he-IL" sz="3200" dirty="0">
                <a:latin typeface="Arial" panose="020B0604020202020204" pitchFamily="34" charset="0"/>
                <a:cs typeface="Arial" panose="020B0604020202020204" pitchFamily="34" charset="0"/>
              </a:rPr>
              <a:t>, לפי סדר הגעתם.</a:t>
            </a:r>
          </a:p>
          <a:p>
            <a:endParaRPr lang="en-US" dirty="0"/>
          </a:p>
        </p:txBody>
      </p:sp>
    </p:spTree>
    <p:extLst>
      <p:ext uri="{BB962C8B-B14F-4D97-AF65-F5344CB8AC3E}">
        <p14:creationId xmlns:p14="http://schemas.microsoft.com/office/powerpoint/2010/main" val="373732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5496B-284F-4E9A-A370-FA9D8044FC16}"/>
              </a:ext>
            </a:extLst>
          </p:cNvPr>
          <p:cNvSpPr>
            <a:spLocks noGrp="1"/>
          </p:cNvSpPr>
          <p:nvPr>
            <p:ph type="title"/>
          </p:nvPr>
        </p:nvSpPr>
        <p:spPr>
          <a:xfrm>
            <a:off x="1371600" y="685800"/>
            <a:ext cx="9601200" cy="832282"/>
          </a:xfrm>
        </p:spPr>
        <p:txBody>
          <a:bodyPr/>
          <a:lstStyle/>
          <a:p>
            <a:r>
              <a:rPr lang="he-IL" b="1" dirty="0" err="1"/>
              <a:t>מירוץ</a:t>
            </a:r>
            <a:r>
              <a:rPr lang="he-IL" b="1" dirty="0"/>
              <a:t> סוסים - פתרון</a:t>
            </a:r>
            <a:endParaRPr lang="en-US" dirty="0"/>
          </a:p>
        </p:txBody>
      </p:sp>
      <p:sp>
        <p:nvSpPr>
          <p:cNvPr id="3" name="Content Placeholder 2">
            <a:extLst>
              <a:ext uri="{FF2B5EF4-FFF2-40B4-BE49-F238E27FC236}">
                <a16:creationId xmlns:a16="http://schemas.microsoft.com/office/drawing/2014/main" id="{BEC45F6D-AE70-4117-A7E2-22BD8511EF4B}"/>
              </a:ext>
            </a:extLst>
          </p:cNvPr>
          <p:cNvSpPr>
            <a:spLocks noGrp="1"/>
          </p:cNvSpPr>
          <p:nvPr>
            <p:ph idx="1"/>
          </p:nvPr>
        </p:nvSpPr>
        <p:spPr>
          <a:xfrm>
            <a:off x="1371600" y="1367161"/>
            <a:ext cx="9601200" cy="4935985"/>
          </a:xfrm>
        </p:spPr>
        <p:txBody>
          <a:bodyPr>
            <a:normAutofit/>
          </a:bodyPr>
          <a:lstStyle/>
          <a:p>
            <a:r>
              <a:rPr lang="he-IL" dirty="0"/>
              <a:t>בין כל אלו שזכו במקום הראשון ב-5 </a:t>
            </a:r>
            <a:r>
              <a:rPr lang="he-IL" dirty="0" err="1"/>
              <a:t>המירוצים</a:t>
            </a:r>
            <a:r>
              <a:rPr lang="he-IL" dirty="0"/>
              <a:t>, נבצע עוד </a:t>
            </a:r>
            <a:r>
              <a:rPr lang="he-IL" dirty="0" err="1"/>
              <a:t>מירוץ</a:t>
            </a:r>
            <a:r>
              <a:rPr lang="he-IL" dirty="0"/>
              <a:t> אחד, כדי לקבוע מי הכי מהיר מכל הסוסים. </a:t>
            </a:r>
          </a:p>
          <a:p>
            <a:r>
              <a:rPr lang="he-IL" dirty="0"/>
              <a:t>זהו </a:t>
            </a:r>
            <a:r>
              <a:rPr lang="he-IL" b="1" dirty="0" err="1"/>
              <a:t>המירוץ</a:t>
            </a:r>
            <a:r>
              <a:rPr lang="he-IL" b="1" dirty="0"/>
              <a:t> השישי</a:t>
            </a:r>
            <a:r>
              <a:rPr lang="he-IL" dirty="0"/>
              <a:t>.</a:t>
            </a:r>
          </a:p>
          <a:p>
            <a:r>
              <a:rPr lang="he-IL" dirty="0"/>
              <a:t>לאחריו נמיין את הקבוצות לפי הסוס המהיר ביותר – ועד הסוס האיטי ביותר </a:t>
            </a:r>
            <a:r>
              <a:rPr lang="he-IL" b="1" dirty="0"/>
              <a:t>מבין המהירים</a:t>
            </a:r>
            <a:r>
              <a:rPr lang="he-IL" dirty="0"/>
              <a:t>.</a:t>
            </a:r>
          </a:p>
        </p:txBody>
      </p:sp>
      <p:pic>
        <p:nvPicPr>
          <p:cNvPr id="4" name="Picture 3">
            <a:extLst>
              <a:ext uri="{FF2B5EF4-FFF2-40B4-BE49-F238E27FC236}">
                <a16:creationId xmlns:a16="http://schemas.microsoft.com/office/drawing/2014/main" id="{729517DB-F0D0-4C6F-9DBB-FC50DD090C13}"/>
              </a:ext>
            </a:extLst>
          </p:cNvPr>
          <p:cNvPicPr>
            <a:picLocks noChangeAspect="1"/>
          </p:cNvPicPr>
          <p:nvPr/>
        </p:nvPicPr>
        <p:blipFill>
          <a:blip r:embed="rId2"/>
          <a:stretch>
            <a:fillRect/>
          </a:stretch>
        </p:blipFill>
        <p:spPr>
          <a:xfrm>
            <a:off x="3702029" y="3373515"/>
            <a:ext cx="4620029" cy="3053919"/>
          </a:xfrm>
          <a:prstGeom prst="rect">
            <a:avLst/>
          </a:prstGeom>
        </p:spPr>
      </p:pic>
    </p:spTree>
    <p:extLst>
      <p:ext uri="{BB962C8B-B14F-4D97-AF65-F5344CB8AC3E}">
        <p14:creationId xmlns:p14="http://schemas.microsoft.com/office/powerpoint/2010/main" val="1680990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4AB5-EC2D-459F-81D6-4CA92E76D5E5}"/>
              </a:ext>
            </a:extLst>
          </p:cNvPr>
          <p:cNvSpPr>
            <a:spLocks noGrp="1"/>
          </p:cNvSpPr>
          <p:nvPr>
            <p:ph type="title"/>
          </p:nvPr>
        </p:nvSpPr>
        <p:spPr>
          <a:xfrm>
            <a:off x="1371600" y="685800"/>
            <a:ext cx="9601200" cy="743505"/>
          </a:xfrm>
        </p:spPr>
        <p:txBody>
          <a:bodyPr/>
          <a:lstStyle/>
          <a:p>
            <a:r>
              <a:rPr lang="he-IL" b="1" dirty="0" err="1"/>
              <a:t>מירוץ</a:t>
            </a:r>
            <a:r>
              <a:rPr lang="he-IL" b="1" dirty="0"/>
              <a:t> סוסים - פתרון</a:t>
            </a:r>
            <a:endParaRPr lang="en-US" dirty="0"/>
          </a:p>
        </p:txBody>
      </p:sp>
      <p:sp>
        <p:nvSpPr>
          <p:cNvPr id="3" name="Content Placeholder 2">
            <a:extLst>
              <a:ext uri="{FF2B5EF4-FFF2-40B4-BE49-F238E27FC236}">
                <a16:creationId xmlns:a16="http://schemas.microsoft.com/office/drawing/2014/main" id="{F0436182-86DD-43CA-808E-4098CB2332ED}"/>
              </a:ext>
            </a:extLst>
          </p:cNvPr>
          <p:cNvSpPr>
            <a:spLocks noGrp="1"/>
          </p:cNvSpPr>
          <p:nvPr>
            <p:ph idx="1"/>
          </p:nvPr>
        </p:nvSpPr>
        <p:spPr>
          <a:xfrm>
            <a:off x="1371600" y="1429305"/>
            <a:ext cx="9601200" cy="4944862"/>
          </a:xfrm>
        </p:spPr>
        <p:txBody>
          <a:bodyPr>
            <a:normAutofit/>
          </a:bodyPr>
          <a:lstStyle/>
          <a:p>
            <a:pPr algn="just">
              <a:lnSpc>
                <a:spcPct val="100000"/>
              </a:lnSpc>
            </a:pPr>
            <a:r>
              <a:rPr lang="he-IL" dirty="0"/>
              <a:t>עתה נתחיל להוריד מהרשימה סוסים </a:t>
            </a:r>
            <a:r>
              <a:rPr lang="he-IL" b="1" dirty="0"/>
              <a:t>בדרך האלימינציה</a:t>
            </a:r>
            <a:r>
              <a:rPr lang="he-IL" dirty="0"/>
              <a:t>.</a:t>
            </a:r>
          </a:p>
          <a:p>
            <a:pPr algn="just">
              <a:lnSpc>
                <a:spcPct val="100000"/>
              </a:lnSpc>
            </a:pPr>
            <a:r>
              <a:rPr lang="he-IL" dirty="0"/>
              <a:t>נסמן כל קבוצת סוסים באותיות </a:t>
            </a:r>
            <a:r>
              <a:rPr lang="en-US" dirty="0"/>
              <a:t>a</a:t>
            </a:r>
            <a:r>
              <a:rPr lang="he-IL" dirty="0"/>
              <a:t> עד </a:t>
            </a:r>
            <a:r>
              <a:rPr lang="en-US" dirty="0"/>
              <a:t>e</a:t>
            </a:r>
            <a:r>
              <a:rPr lang="he-IL" dirty="0"/>
              <a:t>. </a:t>
            </a:r>
          </a:p>
          <a:p>
            <a:pPr marL="0" indent="0" algn="just">
              <a:lnSpc>
                <a:spcPct val="100000"/>
              </a:lnSpc>
              <a:buNone/>
            </a:pPr>
            <a:r>
              <a:rPr lang="he-IL" dirty="0"/>
              <a:t> </a:t>
            </a:r>
          </a:p>
          <a:p>
            <a:pPr algn="just">
              <a:lnSpc>
                <a:spcPct val="100000"/>
              </a:lnSpc>
            </a:pPr>
            <a:endParaRPr lang="en-US" dirty="0"/>
          </a:p>
        </p:txBody>
      </p:sp>
      <p:pic>
        <p:nvPicPr>
          <p:cNvPr id="5" name="Picture 4">
            <a:extLst>
              <a:ext uri="{FF2B5EF4-FFF2-40B4-BE49-F238E27FC236}">
                <a16:creationId xmlns:a16="http://schemas.microsoft.com/office/drawing/2014/main" id="{28F0C88B-246D-45BB-AF76-F664B032BFE3}"/>
              </a:ext>
            </a:extLst>
          </p:cNvPr>
          <p:cNvPicPr>
            <a:picLocks noChangeAspect="1"/>
          </p:cNvPicPr>
          <p:nvPr/>
        </p:nvPicPr>
        <p:blipFill>
          <a:blip r:embed="rId2"/>
          <a:stretch>
            <a:fillRect/>
          </a:stretch>
        </p:blipFill>
        <p:spPr>
          <a:xfrm>
            <a:off x="3551993" y="2697984"/>
            <a:ext cx="6586306" cy="4009558"/>
          </a:xfrm>
          <a:prstGeom prst="rect">
            <a:avLst/>
          </a:prstGeom>
        </p:spPr>
      </p:pic>
    </p:spTree>
    <p:extLst>
      <p:ext uri="{BB962C8B-B14F-4D97-AF65-F5344CB8AC3E}">
        <p14:creationId xmlns:p14="http://schemas.microsoft.com/office/powerpoint/2010/main" val="3485248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7AC3-448A-4857-8764-E6F0C7F46C7F}"/>
              </a:ext>
            </a:extLst>
          </p:cNvPr>
          <p:cNvSpPr>
            <a:spLocks noGrp="1"/>
          </p:cNvSpPr>
          <p:nvPr>
            <p:ph type="title"/>
          </p:nvPr>
        </p:nvSpPr>
        <p:spPr>
          <a:xfrm>
            <a:off x="1371600" y="685800"/>
            <a:ext cx="9601200" cy="743505"/>
          </a:xfrm>
        </p:spPr>
        <p:txBody>
          <a:bodyPr/>
          <a:lstStyle/>
          <a:p>
            <a:r>
              <a:rPr lang="he-IL" b="1" dirty="0" err="1"/>
              <a:t>מירוץ</a:t>
            </a:r>
            <a:r>
              <a:rPr lang="he-IL" b="1" dirty="0"/>
              <a:t> סוסים - פתרון</a:t>
            </a:r>
            <a:endParaRPr lang="en-US" dirty="0"/>
          </a:p>
        </p:txBody>
      </p:sp>
      <p:sp>
        <p:nvSpPr>
          <p:cNvPr id="3" name="Content Placeholder 2">
            <a:extLst>
              <a:ext uri="{FF2B5EF4-FFF2-40B4-BE49-F238E27FC236}">
                <a16:creationId xmlns:a16="http://schemas.microsoft.com/office/drawing/2014/main" id="{D9A79FC8-11BD-4F58-8458-E0DC3E4945D5}"/>
              </a:ext>
            </a:extLst>
          </p:cNvPr>
          <p:cNvSpPr>
            <a:spLocks noGrp="1"/>
          </p:cNvSpPr>
          <p:nvPr>
            <p:ph idx="1"/>
          </p:nvPr>
        </p:nvSpPr>
        <p:spPr>
          <a:xfrm>
            <a:off x="1371600" y="1615736"/>
            <a:ext cx="9601200" cy="4556464"/>
          </a:xfrm>
        </p:spPr>
        <p:txBody>
          <a:bodyPr/>
          <a:lstStyle/>
          <a:p>
            <a:pPr algn="just">
              <a:lnSpc>
                <a:spcPct val="100000"/>
              </a:lnSpc>
            </a:pPr>
            <a:r>
              <a:rPr lang="he-IL" dirty="0"/>
              <a:t>ניתן למחוק כל סוס, שהוא הוא איטי יותר מלפחות 3 סוסים אחרים. </a:t>
            </a:r>
          </a:p>
          <a:p>
            <a:pPr algn="just">
              <a:lnSpc>
                <a:spcPct val="100000"/>
              </a:lnSpc>
            </a:pPr>
            <a:r>
              <a:rPr lang="he-IL" dirty="0"/>
              <a:t>כך ניתן למחוק את 2 הקבוצות </a:t>
            </a:r>
            <a:r>
              <a:rPr lang="en-US" dirty="0"/>
              <a:t>d</a:t>
            </a:r>
            <a:r>
              <a:rPr lang="he-IL" dirty="0"/>
              <a:t> ו-</a:t>
            </a:r>
            <a:r>
              <a:rPr lang="en-US" dirty="0"/>
              <a:t>e</a:t>
            </a:r>
            <a:r>
              <a:rPr lang="he-IL" dirty="0"/>
              <a:t>. כל סוס באחת מ-2 הקבוצות הללו, יהיה איטי יותר מ-3 הסוסים המהירים ביותר – בוודאות. </a:t>
            </a:r>
          </a:p>
          <a:p>
            <a:endParaRPr lang="en-US" dirty="0"/>
          </a:p>
        </p:txBody>
      </p:sp>
      <p:pic>
        <p:nvPicPr>
          <p:cNvPr id="4" name="Picture 3">
            <a:extLst>
              <a:ext uri="{FF2B5EF4-FFF2-40B4-BE49-F238E27FC236}">
                <a16:creationId xmlns:a16="http://schemas.microsoft.com/office/drawing/2014/main" id="{5F586D2A-0B72-4B4A-A78F-A32D6938AB7A}"/>
              </a:ext>
            </a:extLst>
          </p:cNvPr>
          <p:cNvPicPr>
            <a:picLocks noChangeAspect="1"/>
          </p:cNvPicPr>
          <p:nvPr/>
        </p:nvPicPr>
        <p:blipFill>
          <a:blip r:embed="rId2"/>
          <a:stretch>
            <a:fillRect/>
          </a:stretch>
        </p:blipFill>
        <p:spPr>
          <a:xfrm>
            <a:off x="3551067" y="2911644"/>
            <a:ext cx="6164987" cy="3761811"/>
          </a:xfrm>
          <a:prstGeom prst="rect">
            <a:avLst/>
          </a:prstGeom>
        </p:spPr>
      </p:pic>
    </p:spTree>
    <p:extLst>
      <p:ext uri="{BB962C8B-B14F-4D97-AF65-F5344CB8AC3E}">
        <p14:creationId xmlns:p14="http://schemas.microsoft.com/office/powerpoint/2010/main" val="1983621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75CD-0B32-4903-A822-554D5AA585F2}"/>
              </a:ext>
            </a:extLst>
          </p:cNvPr>
          <p:cNvSpPr>
            <a:spLocks noGrp="1"/>
          </p:cNvSpPr>
          <p:nvPr>
            <p:ph type="title"/>
          </p:nvPr>
        </p:nvSpPr>
        <p:spPr>
          <a:xfrm>
            <a:off x="1371600" y="685800"/>
            <a:ext cx="9601200" cy="876670"/>
          </a:xfrm>
        </p:spPr>
        <p:txBody>
          <a:bodyPr/>
          <a:lstStyle/>
          <a:p>
            <a:r>
              <a:rPr lang="he-IL" b="1" dirty="0" err="1"/>
              <a:t>מירוץ</a:t>
            </a:r>
            <a:r>
              <a:rPr lang="he-IL" b="1" dirty="0"/>
              <a:t> סוסים - פתרון</a:t>
            </a:r>
            <a:endParaRPr lang="en-US" dirty="0"/>
          </a:p>
        </p:txBody>
      </p:sp>
      <p:sp>
        <p:nvSpPr>
          <p:cNvPr id="3" name="Content Placeholder 2">
            <a:extLst>
              <a:ext uri="{FF2B5EF4-FFF2-40B4-BE49-F238E27FC236}">
                <a16:creationId xmlns:a16="http://schemas.microsoft.com/office/drawing/2014/main" id="{F0B85836-E7DC-4F06-8E4B-605B45A0D00F}"/>
              </a:ext>
            </a:extLst>
          </p:cNvPr>
          <p:cNvSpPr>
            <a:spLocks noGrp="1"/>
          </p:cNvSpPr>
          <p:nvPr>
            <p:ph idx="1"/>
          </p:nvPr>
        </p:nvSpPr>
        <p:spPr>
          <a:xfrm>
            <a:off x="1371600" y="1731146"/>
            <a:ext cx="9601200" cy="4820574"/>
          </a:xfrm>
        </p:spPr>
        <p:txBody>
          <a:bodyPr/>
          <a:lstStyle/>
          <a:p>
            <a:pPr algn="just">
              <a:lnSpc>
                <a:spcPct val="100000"/>
              </a:lnSpc>
            </a:pPr>
            <a:r>
              <a:rPr lang="he-IL" dirty="0"/>
              <a:t>בקבוצה </a:t>
            </a:r>
            <a:r>
              <a:rPr lang="en-US" dirty="0"/>
              <a:t>c</a:t>
            </a:r>
            <a:r>
              <a:rPr lang="he-IL" dirty="0"/>
              <a:t>, ניתן למחוק את כל הסוסים למעט הסוס במקום הראשון.</a:t>
            </a:r>
          </a:p>
          <a:p>
            <a:pPr algn="just">
              <a:lnSpc>
                <a:spcPct val="100000"/>
              </a:lnSpc>
            </a:pPr>
            <a:r>
              <a:rPr lang="he-IL" dirty="0"/>
              <a:t>בקבוצה </a:t>
            </a:r>
            <a:r>
              <a:rPr lang="en-US" dirty="0"/>
              <a:t>b</a:t>
            </a:r>
            <a:r>
              <a:rPr lang="he-IL" dirty="0"/>
              <a:t>, ניתן למחוק את כל הסוסים למעט השניים המהירים ביותר בקבוצה. </a:t>
            </a:r>
          </a:p>
          <a:p>
            <a:pPr algn="just">
              <a:lnSpc>
                <a:spcPct val="100000"/>
              </a:lnSpc>
            </a:pPr>
            <a:r>
              <a:rPr lang="he-IL" dirty="0"/>
              <a:t>בקבוצה </a:t>
            </a:r>
            <a:r>
              <a:rPr lang="en-US" dirty="0"/>
              <a:t>a</a:t>
            </a:r>
            <a:r>
              <a:rPr lang="he-IL" dirty="0"/>
              <a:t>, ניתן למחוק את שני הסוסים האיטיים ביותר, ולהישאר רק עם השלושה הראשונים בקבוצה.</a:t>
            </a:r>
          </a:p>
          <a:p>
            <a:endParaRPr lang="en-US" dirty="0"/>
          </a:p>
        </p:txBody>
      </p:sp>
      <p:pic>
        <p:nvPicPr>
          <p:cNvPr id="5" name="Picture 4">
            <a:extLst>
              <a:ext uri="{FF2B5EF4-FFF2-40B4-BE49-F238E27FC236}">
                <a16:creationId xmlns:a16="http://schemas.microsoft.com/office/drawing/2014/main" id="{3494126C-22E8-440F-8090-C3876B076B23}"/>
              </a:ext>
            </a:extLst>
          </p:cNvPr>
          <p:cNvPicPr>
            <a:picLocks noChangeAspect="1"/>
          </p:cNvPicPr>
          <p:nvPr/>
        </p:nvPicPr>
        <p:blipFill>
          <a:blip r:embed="rId2"/>
          <a:stretch>
            <a:fillRect/>
          </a:stretch>
        </p:blipFill>
        <p:spPr>
          <a:xfrm>
            <a:off x="3930029" y="3239887"/>
            <a:ext cx="5388703" cy="3231934"/>
          </a:xfrm>
          <a:prstGeom prst="rect">
            <a:avLst/>
          </a:prstGeom>
        </p:spPr>
      </p:pic>
    </p:spTree>
    <p:extLst>
      <p:ext uri="{BB962C8B-B14F-4D97-AF65-F5344CB8AC3E}">
        <p14:creationId xmlns:p14="http://schemas.microsoft.com/office/powerpoint/2010/main" val="122275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F99-9F52-4D29-AD30-C8151CDE2B45}"/>
              </a:ext>
            </a:extLst>
          </p:cNvPr>
          <p:cNvSpPr>
            <a:spLocks noGrp="1"/>
          </p:cNvSpPr>
          <p:nvPr>
            <p:ph type="title"/>
          </p:nvPr>
        </p:nvSpPr>
        <p:spPr>
          <a:xfrm>
            <a:off x="1371600" y="685800"/>
            <a:ext cx="9601200" cy="983202"/>
          </a:xfrm>
        </p:spPr>
        <p:txBody>
          <a:bodyPr/>
          <a:lstStyle/>
          <a:p>
            <a:r>
              <a:rPr lang="he-IL" b="1" dirty="0" err="1"/>
              <a:t>מירוץ</a:t>
            </a:r>
            <a:r>
              <a:rPr lang="he-IL" b="1" dirty="0"/>
              <a:t> סוסים - פתרון</a:t>
            </a:r>
            <a:endParaRPr lang="en-US" dirty="0"/>
          </a:p>
        </p:txBody>
      </p:sp>
      <p:sp>
        <p:nvSpPr>
          <p:cNvPr id="3" name="Content Placeholder 2">
            <a:extLst>
              <a:ext uri="{FF2B5EF4-FFF2-40B4-BE49-F238E27FC236}">
                <a16:creationId xmlns:a16="http://schemas.microsoft.com/office/drawing/2014/main" id="{EF89801F-0BD1-4F85-B685-8B7E6AB817CF}"/>
              </a:ext>
            </a:extLst>
          </p:cNvPr>
          <p:cNvSpPr>
            <a:spLocks noGrp="1"/>
          </p:cNvSpPr>
          <p:nvPr>
            <p:ph idx="1"/>
          </p:nvPr>
        </p:nvSpPr>
        <p:spPr>
          <a:xfrm>
            <a:off x="1371600" y="1669001"/>
            <a:ext cx="9601200" cy="5069149"/>
          </a:xfrm>
        </p:spPr>
        <p:txBody>
          <a:bodyPr/>
          <a:lstStyle/>
          <a:p>
            <a:pPr algn="just">
              <a:lnSpc>
                <a:spcPct val="100000"/>
              </a:lnSpc>
            </a:pPr>
            <a:r>
              <a:rPr lang="he-IL" dirty="0"/>
              <a:t>מכיוון שכבר זיהינו את הסוס המהיר ביותר שבקבוצה </a:t>
            </a:r>
            <a:r>
              <a:rPr lang="en-US" dirty="0"/>
              <a:t>a</a:t>
            </a:r>
            <a:r>
              <a:rPr lang="he-IL" dirty="0"/>
              <a:t>, ניתן למחוק גם אותו. </a:t>
            </a:r>
          </a:p>
          <a:p>
            <a:pPr algn="just">
              <a:lnSpc>
                <a:spcPct val="100000"/>
              </a:lnSpc>
            </a:pPr>
            <a:r>
              <a:rPr lang="he-IL" dirty="0"/>
              <a:t>נשארנו עם 5 סוסים – שניתן להם להתחרות ביניהם – ו-2 הראשונים יהיו במקום ה-2 וה-3 בהתאמה</a:t>
            </a:r>
          </a:p>
          <a:p>
            <a:pPr algn="just">
              <a:lnSpc>
                <a:spcPct val="100000"/>
              </a:lnSpc>
            </a:pPr>
            <a:r>
              <a:rPr lang="he-IL" dirty="0"/>
              <a:t>זהו </a:t>
            </a:r>
            <a:r>
              <a:rPr lang="he-IL" b="1" dirty="0" err="1"/>
              <a:t>המירוץ</a:t>
            </a:r>
            <a:r>
              <a:rPr lang="he-IL" b="1" dirty="0"/>
              <a:t> השביעי </a:t>
            </a:r>
            <a:r>
              <a:rPr lang="he-IL" dirty="0"/>
              <a:t>והאחרון.</a:t>
            </a:r>
            <a:endParaRPr lang="en-US" dirty="0"/>
          </a:p>
        </p:txBody>
      </p:sp>
      <p:pic>
        <p:nvPicPr>
          <p:cNvPr id="4" name="Picture 3">
            <a:extLst>
              <a:ext uri="{FF2B5EF4-FFF2-40B4-BE49-F238E27FC236}">
                <a16:creationId xmlns:a16="http://schemas.microsoft.com/office/drawing/2014/main" id="{9085DBD7-1104-4394-9677-8AF83A844015}"/>
              </a:ext>
            </a:extLst>
          </p:cNvPr>
          <p:cNvPicPr>
            <a:picLocks noChangeAspect="1"/>
          </p:cNvPicPr>
          <p:nvPr/>
        </p:nvPicPr>
        <p:blipFill>
          <a:blip r:embed="rId2"/>
          <a:stretch>
            <a:fillRect/>
          </a:stretch>
        </p:blipFill>
        <p:spPr>
          <a:xfrm>
            <a:off x="3768839" y="3284136"/>
            <a:ext cx="5455660" cy="3260926"/>
          </a:xfrm>
          <a:prstGeom prst="rect">
            <a:avLst/>
          </a:prstGeom>
        </p:spPr>
      </p:pic>
    </p:spTree>
    <p:extLst>
      <p:ext uri="{BB962C8B-B14F-4D97-AF65-F5344CB8AC3E}">
        <p14:creationId xmlns:p14="http://schemas.microsoft.com/office/powerpoint/2010/main" val="856671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CE66-6A59-435B-B336-2D58A4946040}"/>
              </a:ext>
            </a:extLst>
          </p:cNvPr>
          <p:cNvSpPr>
            <a:spLocks noGrp="1"/>
          </p:cNvSpPr>
          <p:nvPr>
            <p:ph type="title"/>
          </p:nvPr>
        </p:nvSpPr>
        <p:spPr>
          <a:xfrm>
            <a:off x="1371600" y="286305"/>
            <a:ext cx="9601200" cy="770138"/>
          </a:xfrm>
        </p:spPr>
        <p:txBody>
          <a:bodyPr/>
          <a:lstStyle/>
          <a:p>
            <a:r>
              <a:rPr lang="he-IL" b="1" dirty="0" err="1"/>
              <a:t>צביקי</a:t>
            </a:r>
            <a:r>
              <a:rPr lang="he-IL" b="1" dirty="0"/>
              <a:t> </a:t>
            </a:r>
            <a:r>
              <a:rPr lang="he-IL" b="1" dirty="0" err="1"/>
              <a:t>צביקי</a:t>
            </a:r>
            <a:r>
              <a:rPr lang="he-IL" b="1" dirty="0"/>
              <a:t> מיאו..</a:t>
            </a:r>
            <a:endParaRPr lang="en-US" dirty="0"/>
          </a:p>
        </p:txBody>
      </p:sp>
      <p:sp>
        <p:nvSpPr>
          <p:cNvPr id="3" name="Content Placeholder 2">
            <a:extLst>
              <a:ext uri="{FF2B5EF4-FFF2-40B4-BE49-F238E27FC236}">
                <a16:creationId xmlns:a16="http://schemas.microsoft.com/office/drawing/2014/main" id="{890D524E-416D-44A5-8BE4-C26BF7DE87CB}"/>
              </a:ext>
            </a:extLst>
          </p:cNvPr>
          <p:cNvSpPr>
            <a:spLocks noGrp="1"/>
          </p:cNvSpPr>
          <p:nvPr>
            <p:ph idx="1"/>
          </p:nvPr>
        </p:nvSpPr>
        <p:spPr>
          <a:xfrm>
            <a:off x="1371600" y="1056443"/>
            <a:ext cx="9601200" cy="4810957"/>
          </a:xfrm>
        </p:spPr>
        <p:txBody>
          <a:bodyPr/>
          <a:lstStyle/>
          <a:p>
            <a:r>
              <a:rPr lang="he-IL" dirty="0"/>
              <a:t>צביקה הוא חתול שובב שאוהב להתחבא באחת מ-5 הקופסאות שלו. </a:t>
            </a:r>
          </a:p>
          <a:p>
            <a:r>
              <a:rPr lang="he-IL" dirty="0"/>
              <a:t>בכל לילה, צביקה קופץ לקופסא אחת משמאלו או מימינו. </a:t>
            </a:r>
          </a:p>
          <a:p>
            <a:r>
              <a:rPr lang="he-IL" dirty="0"/>
              <a:t>בכל בוקר, אפשר לחפש אותו בקופסא אחת בלבד. </a:t>
            </a:r>
          </a:p>
          <a:p>
            <a:r>
              <a:rPr lang="he-IL" dirty="0"/>
              <a:t>מהו המספר הימים המינימלי שתזדקקו לו, כדי לדעת בוודאות היכן צביקה מסתתר?</a:t>
            </a:r>
          </a:p>
          <a:p>
            <a:endParaRPr lang="he-IL" dirty="0"/>
          </a:p>
          <a:p>
            <a:endParaRPr lang="en-US" dirty="0"/>
          </a:p>
        </p:txBody>
      </p:sp>
      <p:pic>
        <p:nvPicPr>
          <p:cNvPr id="4" name="Content Placeholder 4">
            <a:extLst>
              <a:ext uri="{FF2B5EF4-FFF2-40B4-BE49-F238E27FC236}">
                <a16:creationId xmlns:a16="http://schemas.microsoft.com/office/drawing/2014/main" id="{9EE764E6-037D-4BF5-B615-BE03342ADBBA}"/>
              </a:ext>
            </a:extLst>
          </p:cNvPr>
          <p:cNvPicPr>
            <a:picLocks noChangeAspect="1"/>
          </p:cNvPicPr>
          <p:nvPr/>
        </p:nvPicPr>
        <p:blipFill>
          <a:blip r:embed="rId2"/>
          <a:stretch>
            <a:fillRect/>
          </a:stretch>
        </p:blipFill>
        <p:spPr>
          <a:xfrm>
            <a:off x="2951825" y="2893999"/>
            <a:ext cx="7168718" cy="3391391"/>
          </a:xfrm>
          <a:prstGeom prst="rect">
            <a:avLst/>
          </a:prstGeom>
        </p:spPr>
      </p:pic>
    </p:spTree>
    <p:extLst>
      <p:ext uri="{BB962C8B-B14F-4D97-AF65-F5344CB8AC3E}">
        <p14:creationId xmlns:p14="http://schemas.microsoft.com/office/powerpoint/2010/main" val="2944577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3916-B2A0-4335-8DDC-9B0E3B4C8E97}"/>
              </a:ext>
            </a:extLst>
          </p:cNvPr>
          <p:cNvSpPr>
            <a:spLocks noGrp="1"/>
          </p:cNvSpPr>
          <p:nvPr>
            <p:ph type="title"/>
          </p:nvPr>
        </p:nvSpPr>
        <p:spPr>
          <a:xfrm>
            <a:off x="1371600" y="383959"/>
            <a:ext cx="9601200" cy="850037"/>
          </a:xfrm>
        </p:spPr>
        <p:txBody>
          <a:bodyPr/>
          <a:lstStyle/>
          <a:p>
            <a:r>
              <a:rPr lang="he-IL" b="1" dirty="0" err="1"/>
              <a:t>צביקי</a:t>
            </a:r>
            <a:r>
              <a:rPr lang="he-IL" b="1" dirty="0"/>
              <a:t> </a:t>
            </a:r>
            <a:r>
              <a:rPr lang="he-IL" b="1" dirty="0" err="1"/>
              <a:t>צביקי</a:t>
            </a:r>
            <a:r>
              <a:rPr lang="he-IL" b="1" dirty="0"/>
              <a:t> מיאו – הקדמה</a:t>
            </a:r>
            <a:endParaRPr lang="en-US" b="1" dirty="0"/>
          </a:p>
        </p:txBody>
      </p:sp>
      <p:sp>
        <p:nvSpPr>
          <p:cNvPr id="3" name="Content Placeholder 2">
            <a:extLst>
              <a:ext uri="{FF2B5EF4-FFF2-40B4-BE49-F238E27FC236}">
                <a16:creationId xmlns:a16="http://schemas.microsoft.com/office/drawing/2014/main" id="{963DB283-4C7A-42CB-892F-A6BCBBBE3239}"/>
              </a:ext>
            </a:extLst>
          </p:cNvPr>
          <p:cNvSpPr>
            <a:spLocks noGrp="1"/>
          </p:cNvSpPr>
          <p:nvPr>
            <p:ph idx="1"/>
          </p:nvPr>
        </p:nvSpPr>
        <p:spPr>
          <a:xfrm>
            <a:off x="1371600" y="2084034"/>
            <a:ext cx="9601200" cy="3488923"/>
          </a:xfrm>
        </p:spPr>
        <p:txBody>
          <a:bodyPr>
            <a:normAutofit/>
          </a:bodyPr>
          <a:lstStyle/>
          <a:p>
            <a:r>
              <a:rPr lang="he-IL" sz="3200" dirty="0"/>
              <a:t>נדמיין תחילה שיש רק שלוש קופסאות.</a:t>
            </a:r>
          </a:p>
          <a:p>
            <a:r>
              <a:rPr lang="he-IL" sz="3200" dirty="0"/>
              <a:t>במקרה זה, נבחר בקופסא מס' 2. אם הוא שם – ניצחנו. </a:t>
            </a:r>
          </a:p>
          <a:p>
            <a:r>
              <a:rPr lang="he-IL" sz="3200" dirty="0"/>
              <a:t>אם לא, מחכים עוד לילה ואז אנו יודעים בוודאות שהוא יהיה בקופסא מס' 2.</a:t>
            </a:r>
          </a:p>
          <a:p>
            <a:r>
              <a:rPr lang="he-IL" sz="3200" dirty="0"/>
              <a:t>כלומר המינימום ההכרחי הוא 2 לילות. </a:t>
            </a:r>
            <a:endParaRPr lang="en-US" sz="3200" dirty="0"/>
          </a:p>
        </p:txBody>
      </p:sp>
    </p:spTree>
    <p:extLst>
      <p:ext uri="{BB962C8B-B14F-4D97-AF65-F5344CB8AC3E}">
        <p14:creationId xmlns:p14="http://schemas.microsoft.com/office/powerpoint/2010/main" val="2487629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4591-6964-44B7-AF23-383EAF819F9A}"/>
              </a:ext>
            </a:extLst>
          </p:cNvPr>
          <p:cNvSpPr>
            <a:spLocks noGrp="1"/>
          </p:cNvSpPr>
          <p:nvPr>
            <p:ph type="title"/>
          </p:nvPr>
        </p:nvSpPr>
        <p:spPr>
          <a:xfrm>
            <a:off x="1371600" y="410592"/>
            <a:ext cx="9601200" cy="770138"/>
          </a:xfrm>
        </p:spPr>
        <p:txBody>
          <a:bodyPr/>
          <a:lstStyle/>
          <a:p>
            <a:r>
              <a:rPr lang="he-IL" b="1" dirty="0" err="1"/>
              <a:t>צביקי</a:t>
            </a:r>
            <a:r>
              <a:rPr lang="he-IL" b="1" dirty="0"/>
              <a:t> </a:t>
            </a:r>
            <a:r>
              <a:rPr lang="he-IL" b="1" dirty="0" err="1"/>
              <a:t>צביקי</a:t>
            </a:r>
            <a:r>
              <a:rPr lang="he-IL" b="1" dirty="0"/>
              <a:t> מיאו – פתרון שלב 1</a:t>
            </a:r>
            <a:endParaRPr lang="en-US" dirty="0"/>
          </a:p>
        </p:txBody>
      </p:sp>
      <p:sp>
        <p:nvSpPr>
          <p:cNvPr id="3" name="Content Placeholder 2">
            <a:extLst>
              <a:ext uri="{FF2B5EF4-FFF2-40B4-BE49-F238E27FC236}">
                <a16:creationId xmlns:a16="http://schemas.microsoft.com/office/drawing/2014/main" id="{9BC7AA8D-8CD6-4D9A-A5FF-FD3B2DFFDEDA}"/>
              </a:ext>
            </a:extLst>
          </p:cNvPr>
          <p:cNvSpPr>
            <a:spLocks noGrp="1"/>
          </p:cNvSpPr>
          <p:nvPr>
            <p:ph idx="1"/>
          </p:nvPr>
        </p:nvSpPr>
        <p:spPr>
          <a:xfrm>
            <a:off x="1371600" y="1287262"/>
            <a:ext cx="9601200" cy="4580138"/>
          </a:xfrm>
        </p:spPr>
        <p:txBody>
          <a:bodyPr/>
          <a:lstStyle/>
          <a:p>
            <a:r>
              <a:rPr lang="he-IL" dirty="0"/>
              <a:t>הבעיה היא, שיש לנו 5 קופסאות. </a:t>
            </a:r>
          </a:p>
          <a:p>
            <a:r>
              <a:rPr lang="he-IL" dirty="0"/>
              <a:t>נחלק את הבעיה לשני אפשרויות. באפשרות הראשונה, צביקה נמצא בקופסא שמספרה </a:t>
            </a:r>
            <a:r>
              <a:rPr lang="he-IL" b="1" dirty="0"/>
              <a:t>זוגי</a:t>
            </a:r>
            <a:r>
              <a:rPr lang="he-IL" dirty="0"/>
              <a:t>. </a:t>
            </a:r>
          </a:p>
          <a:p>
            <a:r>
              <a:rPr lang="he-IL" dirty="0"/>
              <a:t>נניח שבחרנו בקופסא 2 – אם הוא שם, ניצחנו. </a:t>
            </a:r>
          </a:p>
          <a:p>
            <a:r>
              <a:rPr lang="he-IL" dirty="0"/>
              <a:t>אם לא, הוא כנראה היה בקופסא 4, והוא יכול לקפוץ בלילה השני לקופסא 3 או 5.</a:t>
            </a:r>
          </a:p>
          <a:p>
            <a:r>
              <a:rPr lang="he-IL" dirty="0"/>
              <a:t>ביום השני נבדוק את קופסא 3. אם הוא שם, ניצחנו. </a:t>
            </a:r>
          </a:p>
          <a:p>
            <a:r>
              <a:rPr lang="he-IL" dirty="0"/>
              <a:t>אם לא, בלילה הבא הוא יהיה בוודאות בקופסא 4. </a:t>
            </a:r>
          </a:p>
          <a:p>
            <a:r>
              <a:rPr lang="he-IL" dirty="0"/>
              <a:t>כלומר </a:t>
            </a:r>
            <a:r>
              <a:rPr lang="he-IL" b="1" dirty="0"/>
              <a:t>נדרשים לכל הפחות 3 ימים </a:t>
            </a:r>
            <a:r>
              <a:rPr lang="he-IL" dirty="0"/>
              <a:t>כדי לדעת בוודאות איפה הוא מסתתר. </a:t>
            </a:r>
            <a:endParaRPr lang="en-US" dirty="0"/>
          </a:p>
        </p:txBody>
      </p:sp>
      <p:pic>
        <p:nvPicPr>
          <p:cNvPr id="5" name="Content Placeholder 4">
            <a:extLst>
              <a:ext uri="{FF2B5EF4-FFF2-40B4-BE49-F238E27FC236}">
                <a16:creationId xmlns:a16="http://schemas.microsoft.com/office/drawing/2014/main" id="{84F4FE3A-F367-4323-BF6D-78BAFBF99C3F}"/>
              </a:ext>
            </a:extLst>
          </p:cNvPr>
          <p:cNvPicPr>
            <a:picLocks noChangeAspect="1"/>
          </p:cNvPicPr>
          <p:nvPr/>
        </p:nvPicPr>
        <p:blipFill>
          <a:blip r:embed="rId2"/>
          <a:stretch>
            <a:fillRect/>
          </a:stretch>
        </p:blipFill>
        <p:spPr>
          <a:xfrm>
            <a:off x="4443274" y="4383790"/>
            <a:ext cx="4567561" cy="2160831"/>
          </a:xfrm>
          <a:prstGeom prst="rect">
            <a:avLst/>
          </a:prstGeom>
        </p:spPr>
      </p:pic>
    </p:spTree>
    <p:extLst>
      <p:ext uri="{BB962C8B-B14F-4D97-AF65-F5344CB8AC3E}">
        <p14:creationId xmlns:p14="http://schemas.microsoft.com/office/powerpoint/2010/main" val="493921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451E-D0BF-41BE-9AB1-89406240C191}"/>
              </a:ext>
            </a:extLst>
          </p:cNvPr>
          <p:cNvSpPr>
            <a:spLocks noGrp="1"/>
          </p:cNvSpPr>
          <p:nvPr>
            <p:ph type="title"/>
          </p:nvPr>
        </p:nvSpPr>
        <p:spPr>
          <a:xfrm>
            <a:off x="1371600" y="357326"/>
            <a:ext cx="9601200" cy="716872"/>
          </a:xfrm>
        </p:spPr>
        <p:txBody>
          <a:bodyPr/>
          <a:lstStyle/>
          <a:p>
            <a:r>
              <a:rPr lang="he-IL" b="1" dirty="0" err="1"/>
              <a:t>צביקי</a:t>
            </a:r>
            <a:r>
              <a:rPr lang="he-IL" b="1" dirty="0"/>
              <a:t> </a:t>
            </a:r>
            <a:r>
              <a:rPr lang="he-IL" b="1" dirty="0" err="1"/>
              <a:t>צביקי</a:t>
            </a:r>
            <a:r>
              <a:rPr lang="he-IL" b="1" dirty="0"/>
              <a:t> מיאו – פתרון שלב 2</a:t>
            </a:r>
            <a:endParaRPr lang="en-US" dirty="0"/>
          </a:p>
        </p:txBody>
      </p:sp>
      <p:sp>
        <p:nvSpPr>
          <p:cNvPr id="3" name="Content Placeholder 2">
            <a:extLst>
              <a:ext uri="{FF2B5EF4-FFF2-40B4-BE49-F238E27FC236}">
                <a16:creationId xmlns:a16="http://schemas.microsoft.com/office/drawing/2014/main" id="{2BE562AA-200F-41F0-A389-049CBCB194BD}"/>
              </a:ext>
            </a:extLst>
          </p:cNvPr>
          <p:cNvSpPr>
            <a:spLocks noGrp="1"/>
          </p:cNvSpPr>
          <p:nvPr>
            <p:ph idx="1"/>
          </p:nvPr>
        </p:nvSpPr>
        <p:spPr>
          <a:xfrm>
            <a:off x="1371600" y="1402672"/>
            <a:ext cx="9601200" cy="5098002"/>
          </a:xfrm>
        </p:spPr>
        <p:txBody>
          <a:bodyPr/>
          <a:lstStyle/>
          <a:p>
            <a:r>
              <a:rPr lang="he-IL" dirty="0"/>
              <a:t>אבל זה לא מספיק – כי אנחנו עדיין לא יודעים בוודאות שהחתול היה בהתחלה בקופסא שמספרה זוגי.</a:t>
            </a:r>
          </a:p>
          <a:p>
            <a:r>
              <a:rPr lang="he-IL" dirty="0"/>
              <a:t>אז עכשיו נניח שצביקה הסתתר בקופסא שמספרה הוא </a:t>
            </a:r>
            <a:r>
              <a:rPr lang="he-IL" b="1" dirty="0"/>
              <a:t>אי-זוגי</a:t>
            </a:r>
            <a:r>
              <a:rPr lang="he-IL" dirty="0"/>
              <a:t>, כלומר 1, 3 או 5.</a:t>
            </a:r>
          </a:p>
          <a:p>
            <a:r>
              <a:rPr lang="he-IL" dirty="0"/>
              <a:t>בואו נראה מה קורה אחרי 3 ימים:</a:t>
            </a:r>
          </a:p>
          <a:p>
            <a:pPr lvl="1"/>
            <a:r>
              <a:rPr lang="he-IL" dirty="0"/>
              <a:t>בלילה הראשון הוא עבר לקופסא זוגית. </a:t>
            </a:r>
          </a:p>
          <a:p>
            <a:pPr lvl="1"/>
            <a:r>
              <a:rPr lang="he-IL" dirty="0"/>
              <a:t>בלילה השני הוא קפץ לקופסא אי-זוגית. </a:t>
            </a:r>
          </a:p>
          <a:p>
            <a:pPr lvl="1"/>
            <a:r>
              <a:rPr lang="he-IL" dirty="0"/>
              <a:t>בלילה השלישי הוא שוב קפץ לקופסא זוגית. </a:t>
            </a:r>
          </a:p>
          <a:p>
            <a:r>
              <a:rPr lang="he-IL" dirty="0"/>
              <a:t>כלומר בתחילת היום הרביעי, החתול יהיה בקופסא זוגית.</a:t>
            </a:r>
          </a:p>
          <a:p>
            <a:r>
              <a:rPr lang="he-IL" dirty="0"/>
              <a:t>וזה כבר מקרה שאנחנו יודעים לפתור!</a:t>
            </a:r>
          </a:p>
          <a:p>
            <a:r>
              <a:rPr lang="he-IL" b="1" u="sng" dirty="0"/>
              <a:t>שאלה</a:t>
            </a:r>
            <a:r>
              <a:rPr lang="he-IL" dirty="0"/>
              <a:t>: למה לחכות 3 לילות, אם אחרי לילה אחד החתול נמצא כבר בקופסא זוגית?</a:t>
            </a:r>
            <a:endParaRPr lang="en-US" dirty="0"/>
          </a:p>
        </p:txBody>
      </p:sp>
      <p:pic>
        <p:nvPicPr>
          <p:cNvPr id="4" name="Content Placeholder 4">
            <a:extLst>
              <a:ext uri="{FF2B5EF4-FFF2-40B4-BE49-F238E27FC236}">
                <a16:creationId xmlns:a16="http://schemas.microsoft.com/office/drawing/2014/main" id="{E9CE0FD1-D352-48D3-9173-55E11FF053BA}"/>
              </a:ext>
            </a:extLst>
          </p:cNvPr>
          <p:cNvPicPr>
            <a:picLocks noChangeAspect="1"/>
          </p:cNvPicPr>
          <p:nvPr/>
        </p:nvPicPr>
        <p:blipFill>
          <a:blip r:embed="rId2"/>
          <a:stretch>
            <a:fillRect/>
          </a:stretch>
        </p:blipFill>
        <p:spPr>
          <a:xfrm>
            <a:off x="980982" y="2864895"/>
            <a:ext cx="4002551" cy="1893535"/>
          </a:xfrm>
          <a:prstGeom prst="rect">
            <a:avLst/>
          </a:prstGeom>
        </p:spPr>
      </p:pic>
    </p:spTree>
    <p:extLst>
      <p:ext uri="{BB962C8B-B14F-4D97-AF65-F5344CB8AC3E}">
        <p14:creationId xmlns:p14="http://schemas.microsoft.com/office/powerpoint/2010/main" val="294375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4A36-3C61-4E86-8D7E-7B4201D24259}"/>
              </a:ext>
            </a:extLst>
          </p:cNvPr>
          <p:cNvSpPr>
            <a:spLocks noGrp="1"/>
          </p:cNvSpPr>
          <p:nvPr>
            <p:ph type="title"/>
          </p:nvPr>
        </p:nvSpPr>
        <p:spPr>
          <a:xfrm>
            <a:off x="1371600" y="570390"/>
            <a:ext cx="9601200" cy="1080857"/>
          </a:xfrm>
        </p:spPr>
        <p:txBody>
          <a:bodyPr/>
          <a:lstStyle/>
          <a:p>
            <a:r>
              <a:rPr lang="he-IL" b="1" dirty="0"/>
              <a:t>כדורים בשק</a:t>
            </a:r>
            <a:endParaRPr lang="en-US" b="1" dirty="0"/>
          </a:p>
        </p:txBody>
      </p:sp>
      <p:pic>
        <p:nvPicPr>
          <p:cNvPr id="5" name="Content Placeholder 4">
            <a:extLst>
              <a:ext uri="{FF2B5EF4-FFF2-40B4-BE49-F238E27FC236}">
                <a16:creationId xmlns:a16="http://schemas.microsoft.com/office/drawing/2014/main" id="{FC6274C6-951E-44D4-A3C1-BEF46068CD57}"/>
              </a:ext>
            </a:extLst>
          </p:cNvPr>
          <p:cNvPicPr>
            <a:picLocks noGrp="1" noChangeAspect="1"/>
          </p:cNvPicPr>
          <p:nvPr>
            <p:ph idx="1"/>
          </p:nvPr>
        </p:nvPicPr>
        <p:blipFill>
          <a:blip r:embed="rId2"/>
          <a:stretch>
            <a:fillRect/>
          </a:stretch>
        </p:blipFill>
        <p:spPr>
          <a:xfrm>
            <a:off x="1371600" y="1894865"/>
            <a:ext cx="3048000" cy="3048000"/>
          </a:xfrm>
        </p:spPr>
      </p:pic>
      <p:pic>
        <p:nvPicPr>
          <p:cNvPr id="7" name="Picture 6">
            <a:extLst>
              <a:ext uri="{FF2B5EF4-FFF2-40B4-BE49-F238E27FC236}">
                <a16:creationId xmlns:a16="http://schemas.microsoft.com/office/drawing/2014/main" id="{2DEF4C23-A08E-49AF-8E79-2AF82FF3602B}"/>
              </a:ext>
            </a:extLst>
          </p:cNvPr>
          <p:cNvPicPr>
            <a:picLocks noChangeAspect="1"/>
          </p:cNvPicPr>
          <p:nvPr/>
        </p:nvPicPr>
        <p:blipFill>
          <a:blip r:embed="rId3"/>
          <a:stretch>
            <a:fillRect/>
          </a:stretch>
        </p:blipFill>
        <p:spPr>
          <a:xfrm>
            <a:off x="4894555" y="1894865"/>
            <a:ext cx="3048000" cy="3048000"/>
          </a:xfrm>
          <a:prstGeom prst="rect">
            <a:avLst/>
          </a:prstGeom>
        </p:spPr>
      </p:pic>
      <p:pic>
        <p:nvPicPr>
          <p:cNvPr id="9" name="Picture 8">
            <a:extLst>
              <a:ext uri="{FF2B5EF4-FFF2-40B4-BE49-F238E27FC236}">
                <a16:creationId xmlns:a16="http://schemas.microsoft.com/office/drawing/2014/main" id="{0A7ADB97-CD70-4DDE-B37D-F336E1EF7DCE}"/>
              </a:ext>
            </a:extLst>
          </p:cNvPr>
          <p:cNvPicPr>
            <a:picLocks noChangeAspect="1"/>
          </p:cNvPicPr>
          <p:nvPr/>
        </p:nvPicPr>
        <p:blipFill>
          <a:blip r:embed="rId4"/>
          <a:stretch>
            <a:fillRect/>
          </a:stretch>
        </p:blipFill>
        <p:spPr>
          <a:xfrm>
            <a:off x="8576859" y="1894865"/>
            <a:ext cx="2944368" cy="3048000"/>
          </a:xfrm>
          <a:prstGeom prst="rect">
            <a:avLst/>
          </a:prstGeom>
        </p:spPr>
      </p:pic>
      <p:pic>
        <p:nvPicPr>
          <p:cNvPr id="11" name="Picture 10">
            <a:extLst>
              <a:ext uri="{FF2B5EF4-FFF2-40B4-BE49-F238E27FC236}">
                <a16:creationId xmlns:a16="http://schemas.microsoft.com/office/drawing/2014/main" id="{3A2D4CC1-3D4C-413F-AA1D-BD447B176213}"/>
              </a:ext>
            </a:extLst>
          </p:cNvPr>
          <p:cNvPicPr>
            <a:picLocks noChangeAspect="1"/>
          </p:cNvPicPr>
          <p:nvPr/>
        </p:nvPicPr>
        <p:blipFill>
          <a:blip r:embed="rId5"/>
          <a:stretch>
            <a:fillRect/>
          </a:stretch>
        </p:blipFill>
        <p:spPr>
          <a:xfrm>
            <a:off x="1752600" y="5026685"/>
            <a:ext cx="2286000" cy="1615440"/>
          </a:xfrm>
          <a:prstGeom prst="rect">
            <a:avLst/>
          </a:prstGeom>
        </p:spPr>
      </p:pic>
      <p:pic>
        <p:nvPicPr>
          <p:cNvPr id="12" name="Picture 11">
            <a:extLst>
              <a:ext uri="{FF2B5EF4-FFF2-40B4-BE49-F238E27FC236}">
                <a16:creationId xmlns:a16="http://schemas.microsoft.com/office/drawing/2014/main" id="{624B5821-929B-414F-A4C6-AD03DF1ED819}"/>
              </a:ext>
            </a:extLst>
          </p:cNvPr>
          <p:cNvPicPr>
            <a:picLocks noChangeAspect="1"/>
          </p:cNvPicPr>
          <p:nvPr/>
        </p:nvPicPr>
        <p:blipFill>
          <a:blip r:embed="rId5"/>
          <a:stretch>
            <a:fillRect/>
          </a:stretch>
        </p:blipFill>
        <p:spPr>
          <a:xfrm>
            <a:off x="5275555" y="5026685"/>
            <a:ext cx="2286000" cy="1615440"/>
          </a:xfrm>
          <a:prstGeom prst="rect">
            <a:avLst/>
          </a:prstGeom>
        </p:spPr>
      </p:pic>
      <p:pic>
        <p:nvPicPr>
          <p:cNvPr id="13" name="Picture 12">
            <a:extLst>
              <a:ext uri="{FF2B5EF4-FFF2-40B4-BE49-F238E27FC236}">
                <a16:creationId xmlns:a16="http://schemas.microsoft.com/office/drawing/2014/main" id="{986EB2F6-B219-4B32-9E7B-45765D590572}"/>
              </a:ext>
            </a:extLst>
          </p:cNvPr>
          <p:cNvPicPr>
            <a:picLocks noChangeAspect="1"/>
          </p:cNvPicPr>
          <p:nvPr/>
        </p:nvPicPr>
        <p:blipFill>
          <a:blip r:embed="rId5"/>
          <a:stretch>
            <a:fillRect/>
          </a:stretch>
        </p:blipFill>
        <p:spPr>
          <a:xfrm>
            <a:off x="8906043" y="5026685"/>
            <a:ext cx="2286000" cy="1615440"/>
          </a:xfrm>
          <a:prstGeom prst="rect">
            <a:avLst/>
          </a:prstGeom>
        </p:spPr>
      </p:pic>
      <p:sp>
        <p:nvSpPr>
          <p:cNvPr id="14" name="TextBox 13">
            <a:extLst>
              <a:ext uri="{FF2B5EF4-FFF2-40B4-BE49-F238E27FC236}">
                <a16:creationId xmlns:a16="http://schemas.microsoft.com/office/drawing/2014/main" id="{84A5C386-274B-4FF4-A4E0-AD7B2D8E2845}"/>
              </a:ext>
            </a:extLst>
          </p:cNvPr>
          <p:cNvSpPr txBox="1"/>
          <p:nvPr/>
        </p:nvSpPr>
        <p:spPr>
          <a:xfrm>
            <a:off x="9268287" y="5246703"/>
            <a:ext cx="1509204" cy="830997"/>
          </a:xfrm>
          <a:prstGeom prst="rect">
            <a:avLst/>
          </a:prstGeom>
          <a:noFill/>
        </p:spPr>
        <p:txBody>
          <a:bodyPr wrap="square" rtlCol="0">
            <a:spAutoFit/>
          </a:bodyPr>
          <a:lstStyle/>
          <a:p>
            <a:pPr algn="ctr" rtl="1"/>
            <a:r>
              <a:rPr lang="he-IL" sz="2400" dirty="0">
                <a:latin typeface="Arial" panose="020B0604020202020204" pitchFamily="34" charset="0"/>
                <a:cs typeface="Arial" panose="020B0604020202020204" pitchFamily="34" charset="0"/>
              </a:rPr>
              <a:t>כדורים מעורבים</a:t>
            </a:r>
            <a:endParaRPr lang="en-US"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7823F12-F636-4C27-8843-7900DF1802FC}"/>
              </a:ext>
            </a:extLst>
          </p:cNvPr>
          <p:cNvSpPr txBox="1"/>
          <p:nvPr/>
        </p:nvSpPr>
        <p:spPr>
          <a:xfrm>
            <a:off x="5504155" y="5299969"/>
            <a:ext cx="1837678" cy="830997"/>
          </a:xfrm>
          <a:prstGeom prst="rect">
            <a:avLst/>
          </a:prstGeom>
          <a:noFill/>
        </p:spPr>
        <p:txBody>
          <a:bodyPr wrap="square" rtlCol="0">
            <a:spAutoFit/>
          </a:bodyPr>
          <a:lstStyle/>
          <a:p>
            <a:pPr algn="ctr" rtl="1"/>
            <a:r>
              <a:rPr lang="he-IL" sz="2400" dirty="0">
                <a:latin typeface="Arial" panose="020B0604020202020204" pitchFamily="34" charset="0"/>
                <a:cs typeface="Arial" panose="020B0604020202020204" pitchFamily="34" charset="0"/>
              </a:rPr>
              <a:t>כדורים כחולים</a:t>
            </a:r>
            <a:endParaRPr lang="en-US" sz="2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32D4D63-CDE9-4467-9BBF-8F01D4440075}"/>
              </a:ext>
            </a:extLst>
          </p:cNvPr>
          <p:cNvSpPr txBox="1"/>
          <p:nvPr/>
        </p:nvSpPr>
        <p:spPr>
          <a:xfrm>
            <a:off x="2086252" y="5299969"/>
            <a:ext cx="1571348" cy="830997"/>
          </a:xfrm>
          <a:prstGeom prst="rect">
            <a:avLst/>
          </a:prstGeom>
          <a:noFill/>
        </p:spPr>
        <p:txBody>
          <a:bodyPr wrap="square" rtlCol="0">
            <a:spAutoFit/>
          </a:bodyPr>
          <a:lstStyle/>
          <a:p>
            <a:pPr algn="ctr" rtl="1"/>
            <a:r>
              <a:rPr lang="he-IL" sz="2400" dirty="0">
                <a:latin typeface="Arial" panose="020B0604020202020204" pitchFamily="34" charset="0"/>
                <a:cs typeface="Arial" panose="020B0604020202020204" pitchFamily="34" charset="0"/>
              </a:rPr>
              <a:t>כדורים אדומים</a:t>
            </a:r>
            <a:endParaRPr lang="en-US" sz="2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2D9A071-46A9-4387-962A-378928C94D6F}"/>
              </a:ext>
            </a:extLst>
          </p:cNvPr>
          <p:cNvSpPr txBox="1"/>
          <p:nvPr/>
        </p:nvSpPr>
        <p:spPr>
          <a:xfrm>
            <a:off x="1766656" y="1379461"/>
            <a:ext cx="9010835" cy="461665"/>
          </a:xfrm>
          <a:prstGeom prst="rect">
            <a:avLst/>
          </a:prstGeom>
          <a:noFill/>
        </p:spPr>
        <p:txBody>
          <a:bodyPr wrap="square" rtlCol="0">
            <a:spAutoFit/>
          </a:bodyPr>
          <a:lstStyle/>
          <a:p>
            <a:pPr algn="ctr" rtl="1"/>
            <a:r>
              <a:rPr lang="he-IL" sz="2400" dirty="0">
                <a:latin typeface="Arial" panose="020B0604020202020204" pitchFamily="34" charset="0"/>
                <a:cs typeface="Arial" panose="020B0604020202020204" pitchFamily="34" charset="0"/>
              </a:rPr>
              <a:t>ידוע בוודאות שהשלטים אינם אומרים אמת</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049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69A2-83F2-4CDF-A1D1-4567F0D9D2BA}"/>
              </a:ext>
            </a:extLst>
          </p:cNvPr>
          <p:cNvSpPr>
            <a:spLocks noGrp="1"/>
          </p:cNvSpPr>
          <p:nvPr>
            <p:ph type="title"/>
          </p:nvPr>
        </p:nvSpPr>
        <p:spPr>
          <a:xfrm>
            <a:off x="1371599" y="685800"/>
            <a:ext cx="10320291" cy="912181"/>
          </a:xfrm>
        </p:spPr>
        <p:txBody>
          <a:bodyPr/>
          <a:lstStyle/>
          <a:p>
            <a:r>
              <a:rPr lang="he-IL" b="1" dirty="0"/>
              <a:t>האם זה היה עובד גם בסדר הפוך?</a:t>
            </a:r>
            <a:endParaRPr lang="en-US" b="1" dirty="0"/>
          </a:p>
        </p:txBody>
      </p:sp>
      <p:sp>
        <p:nvSpPr>
          <p:cNvPr id="6" name="Content Placeholder 5">
            <a:extLst>
              <a:ext uri="{FF2B5EF4-FFF2-40B4-BE49-F238E27FC236}">
                <a16:creationId xmlns:a16="http://schemas.microsoft.com/office/drawing/2014/main" id="{282B2F99-5C78-404F-AB20-DCCDF1DB987F}"/>
              </a:ext>
            </a:extLst>
          </p:cNvPr>
          <p:cNvSpPr>
            <a:spLocks noGrp="1"/>
          </p:cNvSpPr>
          <p:nvPr>
            <p:ph idx="1"/>
          </p:nvPr>
        </p:nvSpPr>
        <p:spPr>
          <a:xfrm>
            <a:off x="1371600" y="1535837"/>
            <a:ext cx="9601200" cy="4331563"/>
          </a:xfrm>
        </p:spPr>
        <p:txBody>
          <a:bodyPr/>
          <a:lstStyle/>
          <a:p>
            <a:pPr marL="0" indent="0" algn="ctr">
              <a:buNone/>
            </a:pPr>
            <a:r>
              <a:rPr lang="he-IL" sz="3600" dirty="0"/>
              <a:t>בהחלט!</a:t>
            </a:r>
          </a:p>
          <a:p>
            <a:endParaRPr lang="en-US" dirty="0"/>
          </a:p>
        </p:txBody>
      </p:sp>
      <p:pic>
        <p:nvPicPr>
          <p:cNvPr id="7" name="Content Placeholder 4">
            <a:extLst>
              <a:ext uri="{FF2B5EF4-FFF2-40B4-BE49-F238E27FC236}">
                <a16:creationId xmlns:a16="http://schemas.microsoft.com/office/drawing/2014/main" id="{F280AD1C-45A8-43A4-9314-AB97695555A0}"/>
              </a:ext>
            </a:extLst>
          </p:cNvPr>
          <p:cNvPicPr>
            <a:picLocks noChangeAspect="1"/>
          </p:cNvPicPr>
          <p:nvPr/>
        </p:nvPicPr>
        <p:blipFill>
          <a:blip r:embed="rId2"/>
          <a:stretch>
            <a:fillRect/>
          </a:stretch>
        </p:blipFill>
        <p:spPr>
          <a:xfrm>
            <a:off x="2779831" y="2250120"/>
            <a:ext cx="6632337" cy="3679424"/>
          </a:xfrm>
          <a:prstGeom prst="rect">
            <a:avLst/>
          </a:prstGeom>
        </p:spPr>
      </p:pic>
    </p:spTree>
    <p:extLst>
      <p:ext uri="{BB962C8B-B14F-4D97-AF65-F5344CB8AC3E}">
        <p14:creationId xmlns:p14="http://schemas.microsoft.com/office/powerpoint/2010/main" val="288614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2D65-060D-481C-BF91-BD92C60B711F}"/>
              </a:ext>
            </a:extLst>
          </p:cNvPr>
          <p:cNvSpPr>
            <a:spLocks noGrp="1"/>
          </p:cNvSpPr>
          <p:nvPr>
            <p:ph type="title"/>
          </p:nvPr>
        </p:nvSpPr>
        <p:spPr>
          <a:xfrm>
            <a:off x="1371600" y="241917"/>
            <a:ext cx="9601200" cy="885548"/>
          </a:xfrm>
        </p:spPr>
        <p:txBody>
          <a:bodyPr/>
          <a:lstStyle/>
          <a:p>
            <a:r>
              <a:rPr lang="he-IL" b="1" dirty="0"/>
              <a:t>משחק הדגלים</a:t>
            </a:r>
            <a:endParaRPr lang="en-US" b="1" dirty="0"/>
          </a:p>
        </p:txBody>
      </p:sp>
      <p:sp>
        <p:nvSpPr>
          <p:cNvPr id="7" name="Content Placeholder 6">
            <a:extLst>
              <a:ext uri="{FF2B5EF4-FFF2-40B4-BE49-F238E27FC236}">
                <a16:creationId xmlns:a16="http://schemas.microsoft.com/office/drawing/2014/main" id="{C2F7C394-ACB2-441C-B00E-84CF2F041AFD}"/>
              </a:ext>
            </a:extLst>
          </p:cNvPr>
          <p:cNvSpPr>
            <a:spLocks noGrp="1"/>
          </p:cNvSpPr>
          <p:nvPr>
            <p:ph idx="1"/>
          </p:nvPr>
        </p:nvSpPr>
        <p:spPr>
          <a:xfrm>
            <a:off x="1371600" y="941033"/>
            <a:ext cx="9601200" cy="4926367"/>
          </a:xfrm>
        </p:spPr>
        <p:txBody>
          <a:bodyPr/>
          <a:lstStyle/>
          <a:p>
            <a:r>
              <a:rPr lang="he-IL" dirty="0"/>
              <a:t>2 קבוצות מתחרות במשחק הדגלים – שבו יש בתחילת המשחק 21 דגלים.</a:t>
            </a:r>
          </a:p>
          <a:p>
            <a:r>
              <a:rPr lang="he-IL" dirty="0"/>
              <a:t>כל קבוצה יכולה בתורה להוציא דגל אחד, 2 דגלים או 3 דגלים – לבחירתה. </a:t>
            </a:r>
          </a:p>
          <a:p>
            <a:r>
              <a:rPr lang="he-IL" dirty="0"/>
              <a:t>הקבוצה המנצחת היא זו, שתוציא את הדגל האחרון (עם או בלי דגלים אחרים).</a:t>
            </a:r>
          </a:p>
          <a:p>
            <a:r>
              <a:rPr lang="he-IL" b="1" dirty="0"/>
              <a:t>האם קיימת עבור אחת או יותר מהקבוצות אסטרטגיה מנצחת, שתבטיח ניצחון בכל מצב?</a:t>
            </a:r>
          </a:p>
        </p:txBody>
      </p:sp>
      <p:pic>
        <p:nvPicPr>
          <p:cNvPr id="9" name="Picture 8">
            <a:extLst>
              <a:ext uri="{FF2B5EF4-FFF2-40B4-BE49-F238E27FC236}">
                <a16:creationId xmlns:a16="http://schemas.microsoft.com/office/drawing/2014/main" id="{0BDDC936-7C02-435E-8A70-CE804299C190}"/>
              </a:ext>
            </a:extLst>
          </p:cNvPr>
          <p:cNvPicPr>
            <a:picLocks noChangeAspect="1"/>
          </p:cNvPicPr>
          <p:nvPr/>
        </p:nvPicPr>
        <p:blipFill>
          <a:blip r:embed="rId2"/>
          <a:stretch>
            <a:fillRect/>
          </a:stretch>
        </p:blipFill>
        <p:spPr>
          <a:xfrm>
            <a:off x="2795911" y="3226885"/>
            <a:ext cx="7505700" cy="2499360"/>
          </a:xfrm>
          <a:prstGeom prst="rect">
            <a:avLst/>
          </a:prstGeom>
        </p:spPr>
      </p:pic>
    </p:spTree>
    <p:extLst>
      <p:ext uri="{BB962C8B-B14F-4D97-AF65-F5344CB8AC3E}">
        <p14:creationId xmlns:p14="http://schemas.microsoft.com/office/powerpoint/2010/main" val="3199211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C121-B71D-4EE6-9F18-0F756D05D502}"/>
              </a:ext>
            </a:extLst>
          </p:cNvPr>
          <p:cNvSpPr>
            <a:spLocks noGrp="1"/>
          </p:cNvSpPr>
          <p:nvPr>
            <p:ph type="title"/>
          </p:nvPr>
        </p:nvSpPr>
        <p:spPr>
          <a:xfrm>
            <a:off x="1451499" y="419469"/>
            <a:ext cx="9601200" cy="823405"/>
          </a:xfrm>
        </p:spPr>
        <p:txBody>
          <a:bodyPr/>
          <a:lstStyle/>
          <a:p>
            <a:r>
              <a:rPr lang="he-IL" b="1" dirty="0"/>
              <a:t>משחק הדגלים - פתרון</a:t>
            </a:r>
            <a:endParaRPr lang="en-US" b="1" dirty="0"/>
          </a:p>
        </p:txBody>
      </p:sp>
      <p:sp>
        <p:nvSpPr>
          <p:cNvPr id="3" name="Content Placeholder 2">
            <a:extLst>
              <a:ext uri="{FF2B5EF4-FFF2-40B4-BE49-F238E27FC236}">
                <a16:creationId xmlns:a16="http://schemas.microsoft.com/office/drawing/2014/main" id="{DE3B8530-647F-4EE5-8D98-40250E33072E}"/>
              </a:ext>
            </a:extLst>
          </p:cNvPr>
          <p:cNvSpPr>
            <a:spLocks noGrp="1"/>
          </p:cNvSpPr>
          <p:nvPr>
            <p:ph idx="1"/>
          </p:nvPr>
        </p:nvSpPr>
        <p:spPr>
          <a:xfrm>
            <a:off x="1371600" y="1340528"/>
            <a:ext cx="9601200" cy="4526872"/>
          </a:xfrm>
        </p:spPr>
        <p:txBody>
          <a:bodyPr/>
          <a:lstStyle/>
          <a:p>
            <a:r>
              <a:rPr lang="he-IL" dirty="0"/>
              <a:t>נקטין את הבעיה ונחפש תבניות. </a:t>
            </a:r>
          </a:p>
          <a:p>
            <a:pPr lvl="1"/>
            <a:r>
              <a:rPr lang="he-IL" dirty="0"/>
              <a:t>אם יש רק 1 עד 3 דגלים, קבוצה א' תנצח בוודאות. </a:t>
            </a:r>
          </a:p>
          <a:p>
            <a:pPr lvl="1"/>
            <a:r>
              <a:rPr lang="he-IL" dirty="0"/>
              <a:t>לעומת זאת, אם יש 4 דגלים – קבוצה א' תפסיד בוודאות. </a:t>
            </a:r>
          </a:p>
          <a:p>
            <a:pPr lvl="1"/>
            <a:r>
              <a:rPr lang="he-IL" dirty="0"/>
              <a:t>אם יש 5 עד 7 דגלים, קבוצה א' יכולה לנצח, אם היא תשאיר לקבוצה ב' 4 דגלים. </a:t>
            </a:r>
          </a:p>
          <a:p>
            <a:pPr lvl="1"/>
            <a:r>
              <a:rPr lang="he-IL" dirty="0"/>
              <a:t>אם יש 8 דגלים, קבוצה א' תפסיד בוודאות. </a:t>
            </a:r>
          </a:p>
          <a:p>
            <a:r>
              <a:rPr lang="he-IL" dirty="0"/>
              <a:t>כך ניתן לזהות את התבנית – קבוצה א' תוכל לנצח תמיד, אם היא תמיד תשאיר בתורה לקבוצה ב' מס' דגלים שמתחלק ב-4. </a:t>
            </a:r>
          </a:p>
          <a:p>
            <a:endParaRPr lang="he-IL" dirty="0"/>
          </a:p>
          <a:p>
            <a:pPr marL="0" indent="0">
              <a:buNone/>
            </a:pPr>
            <a:r>
              <a:rPr lang="he-IL" dirty="0"/>
              <a:t>[דרך נהדרת לדבר על רקורסיה]</a:t>
            </a:r>
            <a:endParaRPr lang="en-US" dirty="0"/>
          </a:p>
        </p:txBody>
      </p:sp>
    </p:spTree>
    <p:extLst>
      <p:ext uri="{BB962C8B-B14F-4D97-AF65-F5344CB8AC3E}">
        <p14:creationId xmlns:p14="http://schemas.microsoft.com/office/powerpoint/2010/main" val="164786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0EE7-B7F7-4B24-BF35-BBFBEC977F2A}"/>
              </a:ext>
            </a:extLst>
          </p:cNvPr>
          <p:cNvSpPr>
            <a:spLocks noGrp="1"/>
          </p:cNvSpPr>
          <p:nvPr>
            <p:ph type="title"/>
          </p:nvPr>
        </p:nvSpPr>
        <p:spPr>
          <a:xfrm>
            <a:off x="1371600" y="685800"/>
            <a:ext cx="9601200" cy="912181"/>
          </a:xfrm>
        </p:spPr>
        <p:txBody>
          <a:bodyPr/>
          <a:lstStyle/>
          <a:p>
            <a:r>
              <a:rPr lang="he-IL" b="1" dirty="0"/>
              <a:t>משחק הדגלים - בטלוויזיה</a:t>
            </a:r>
            <a:endParaRPr lang="en-US" b="1" dirty="0"/>
          </a:p>
        </p:txBody>
      </p:sp>
      <p:pic>
        <p:nvPicPr>
          <p:cNvPr id="5" name="Content Placeholder 4">
            <a:extLst>
              <a:ext uri="{FF2B5EF4-FFF2-40B4-BE49-F238E27FC236}">
                <a16:creationId xmlns:a16="http://schemas.microsoft.com/office/drawing/2014/main" id="{F3F0C97F-1E77-4F1C-81ED-9EDBAD53F2C2}"/>
              </a:ext>
            </a:extLst>
          </p:cNvPr>
          <p:cNvPicPr>
            <a:picLocks noGrp="1" noChangeAspect="1"/>
          </p:cNvPicPr>
          <p:nvPr>
            <p:ph idx="1"/>
          </p:nvPr>
        </p:nvPicPr>
        <p:blipFill>
          <a:blip r:embed="rId2"/>
          <a:stretch>
            <a:fillRect/>
          </a:stretch>
        </p:blipFill>
        <p:spPr>
          <a:xfrm>
            <a:off x="2544115" y="1730375"/>
            <a:ext cx="7256170" cy="4137025"/>
          </a:xfrm>
        </p:spPr>
      </p:pic>
    </p:spTree>
    <p:extLst>
      <p:ext uri="{BB962C8B-B14F-4D97-AF65-F5344CB8AC3E}">
        <p14:creationId xmlns:p14="http://schemas.microsoft.com/office/powerpoint/2010/main" val="294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890A-12AA-4CE8-8AC2-C5A5FAE9BCF9}"/>
              </a:ext>
            </a:extLst>
          </p:cNvPr>
          <p:cNvSpPr>
            <a:spLocks noGrp="1"/>
          </p:cNvSpPr>
          <p:nvPr>
            <p:ph type="title"/>
          </p:nvPr>
        </p:nvSpPr>
        <p:spPr>
          <a:xfrm>
            <a:off x="1424867" y="463858"/>
            <a:ext cx="9601200" cy="743505"/>
          </a:xfrm>
        </p:spPr>
        <p:txBody>
          <a:bodyPr/>
          <a:lstStyle/>
          <a:p>
            <a:r>
              <a:rPr lang="he-IL" b="1" dirty="0"/>
              <a:t>הפתרון הוא בפרטים</a:t>
            </a:r>
            <a:endParaRPr lang="en-US" b="1" dirty="0"/>
          </a:p>
        </p:txBody>
      </p:sp>
      <p:pic>
        <p:nvPicPr>
          <p:cNvPr id="4" name="Content Placeholder 3">
            <a:extLst>
              <a:ext uri="{FF2B5EF4-FFF2-40B4-BE49-F238E27FC236}">
                <a16:creationId xmlns:a16="http://schemas.microsoft.com/office/drawing/2014/main" id="{0B0C5850-B482-4C8F-A083-00600ED85646}"/>
              </a:ext>
            </a:extLst>
          </p:cNvPr>
          <p:cNvPicPr>
            <a:picLocks noGrp="1" noChangeAspect="1"/>
          </p:cNvPicPr>
          <p:nvPr>
            <p:ph idx="1"/>
          </p:nvPr>
        </p:nvPicPr>
        <p:blipFill>
          <a:blip r:embed="rId2"/>
          <a:stretch>
            <a:fillRect/>
          </a:stretch>
        </p:blipFill>
        <p:spPr>
          <a:xfrm>
            <a:off x="1593729" y="1491448"/>
            <a:ext cx="9849588" cy="5063482"/>
          </a:xfrm>
          <a:prstGeom prst="rect">
            <a:avLst/>
          </a:prstGeom>
        </p:spPr>
      </p:pic>
    </p:spTree>
    <p:extLst>
      <p:ext uri="{BB962C8B-B14F-4D97-AF65-F5344CB8AC3E}">
        <p14:creationId xmlns:p14="http://schemas.microsoft.com/office/powerpoint/2010/main" val="326205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A23E-5D9E-48F8-AFD9-8FB20C18C534}"/>
              </a:ext>
            </a:extLst>
          </p:cNvPr>
          <p:cNvSpPr>
            <a:spLocks noGrp="1"/>
          </p:cNvSpPr>
          <p:nvPr>
            <p:ph type="title"/>
          </p:nvPr>
        </p:nvSpPr>
        <p:spPr>
          <a:xfrm>
            <a:off x="1371600" y="685800"/>
            <a:ext cx="9601200" cy="965718"/>
          </a:xfrm>
        </p:spPr>
        <p:txBody>
          <a:bodyPr/>
          <a:lstStyle/>
          <a:p>
            <a:r>
              <a:rPr lang="he-IL" b="1" dirty="0"/>
              <a:t>מקום שמור..</a:t>
            </a:r>
            <a:endParaRPr lang="en-US" b="1" dirty="0"/>
          </a:p>
        </p:txBody>
      </p:sp>
      <p:pic>
        <p:nvPicPr>
          <p:cNvPr id="4" name="Content Placeholder 3">
            <a:extLst>
              <a:ext uri="{FF2B5EF4-FFF2-40B4-BE49-F238E27FC236}">
                <a16:creationId xmlns:a16="http://schemas.microsoft.com/office/drawing/2014/main" id="{FE671D3B-6B72-4074-B162-8CA11662FABC}"/>
              </a:ext>
            </a:extLst>
          </p:cNvPr>
          <p:cNvPicPr>
            <a:picLocks noGrp="1" noChangeAspect="1"/>
          </p:cNvPicPr>
          <p:nvPr>
            <p:ph idx="1"/>
          </p:nvPr>
        </p:nvPicPr>
        <p:blipFill>
          <a:blip r:embed="rId2"/>
          <a:stretch>
            <a:fillRect/>
          </a:stretch>
        </p:blipFill>
        <p:spPr>
          <a:xfrm>
            <a:off x="2302718" y="2071396"/>
            <a:ext cx="8101122" cy="3592286"/>
          </a:xfrm>
          <a:prstGeom prst="rect">
            <a:avLst/>
          </a:prstGeom>
        </p:spPr>
      </p:pic>
    </p:spTree>
    <p:extLst>
      <p:ext uri="{BB962C8B-B14F-4D97-AF65-F5344CB8AC3E}">
        <p14:creationId xmlns:p14="http://schemas.microsoft.com/office/powerpoint/2010/main" val="300855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E5DA-2E3B-4D20-BDBC-B30254B424CA}"/>
              </a:ext>
            </a:extLst>
          </p:cNvPr>
          <p:cNvSpPr>
            <a:spLocks noGrp="1"/>
          </p:cNvSpPr>
          <p:nvPr>
            <p:ph type="title"/>
          </p:nvPr>
        </p:nvSpPr>
        <p:spPr>
          <a:xfrm>
            <a:off x="1642188" y="424543"/>
            <a:ext cx="9601200" cy="807098"/>
          </a:xfrm>
        </p:spPr>
        <p:txBody>
          <a:bodyPr/>
          <a:lstStyle/>
          <a:p>
            <a:r>
              <a:rPr lang="he-IL" b="1" dirty="0"/>
              <a:t>פשע לא ישר</a:t>
            </a:r>
            <a:endParaRPr lang="en-US" b="1" dirty="0"/>
          </a:p>
        </p:txBody>
      </p:sp>
      <p:pic>
        <p:nvPicPr>
          <p:cNvPr id="8" name="Picture 7">
            <a:extLst>
              <a:ext uri="{FF2B5EF4-FFF2-40B4-BE49-F238E27FC236}">
                <a16:creationId xmlns:a16="http://schemas.microsoft.com/office/drawing/2014/main" id="{6AAEA9DD-5BFC-4262-9F56-6CD422820B69}"/>
              </a:ext>
            </a:extLst>
          </p:cNvPr>
          <p:cNvPicPr>
            <a:picLocks noChangeAspect="1"/>
          </p:cNvPicPr>
          <p:nvPr/>
        </p:nvPicPr>
        <p:blipFill>
          <a:blip r:embed="rId2"/>
          <a:stretch>
            <a:fillRect/>
          </a:stretch>
        </p:blipFill>
        <p:spPr>
          <a:xfrm>
            <a:off x="2629370" y="1300578"/>
            <a:ext cx="7781925" cy="4743450"/>
          </a:xfrm>
          <a:prstGeom prst="rect">
            <a:avLst/>
          </a:prstGeom>
        </p:spPr>
      </p:pic>
      <p:sp>
        <p:nvSpPr>
          <p:cNvPr id="3" name="TextBox 2">
            <a:extLst>
              <a:ext uri="{FF2B5EF4-FFF2-40B4-BE49-F238E27FC236}">
                <a16:creationId xmlns:a16="http://schemas.microsoft.com/office/drawing/2014/main" id="{5834E0C1-97CB-4743-9B1A-AFE12ED65FF1}"/>
              </a:ext>
            </a:extLst>
          </p:cNvPr>
          <p:cNvSpPr txBox="1"/>
          <p:nvPr/>
        </p:nvSpPr>
        <p:spPr>
          <a:xfrm>
            <a:off x="3559946" y="6223247"/>
            <a:ext cx="5140171" cy="369332"/>
          </a:xfrm>
          <a:prstGeom prst="rect">
            <a:avLst/>
          </a:prstGeom>
          <a:noFill/>
        </p:spPr>
        <p:txBody>
          <a:bodyPr wrap="square" rtlCol="0">
            <a:spAutoFit/>
          </a:bodyPr>
          <a:lstStyle/>
          <a:p>
            <a:pPr algn="r" rtl="1"/>
            <a:r>
              <a:rPr lang="he-IL" dirty="0">
                <a:latin typeface="Arial" panose="020B0604020202020204" pitchFamily="34" charset="0"/>
                <a:cs typeface="Arial" panose="020B0604020202020204" pitchFamily="34" charset="0"/>
              </a:rPr>
              <a:t>[חשיבות של כתיבה מסודרת עבור מי שבא אחרינו]</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81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F43E3-762B-40FC-859D-C805AF374753}"/>
              </a:ext>
            </a:extLst>
          </p:cNvPr>
          <p:cNvSpPr>
            <a:spLocks noGrp="1"/>
          </p:cNvSpPr>
          <p:nvPr>
            <p:ph type="title"/>
          </p:nvPr>
        </p:nvSpPr>
        <p:spPr>
          <a:xfrm>
            <a:off x="1371600" y="375082"/>
            <a:ext cx="9601200" cy="787893"/>
          </a:xfrm>
        </p:spPr>
        <p:txBody>
          <a:bodyPr/>
          <a:lstStyle/>
          <a:p>
            <a:r>
              <a:rPr lang="he-IL" b="1" dirty="0"/>
              <a:t>כדורי בדולח בלתי שבירים... כמעט...</a:t>
            </a:r>
            <a:endParaRPr lang="en-US" b="1" dirty="0"/>
          </a:p>
        </p:txBody>
      </p:sp>
      <p:pic>
        <p:nvPicPr>
          <p:cNvPr id="5" name="Content Placeholder 4">
            <a:extLst>
              <a:ext uri="{FF2B5EF4-FFF2-40B4-BE49-F238E27FC236}">
                <a16:creationId xmlns:a16="http://schemas.microsoft.com/office/drawing/2014/main" id="{A61D19A1-B035-44C3-A8D1-BA24A0B2E98A}"/>
              </a:ext>
            </a:extLst>
          </p:cNvPr>
          <p:cNvPicPr>
            <a:picLocks noGrp="1" noChangeAspect="1"/>
          </p:cNvPicPr>
          <p:nvPr>
            <p:ph idx="1"/>
          </p:nvPr>
        </p:nvPicPr>
        <p:blipFill>
          <a:blip r:embed="rId2"/>
          <a:stretch>
            <a:fillRect/>
          </a:stretch>
        </p:blipFill>
        <p:spPr>
          <a:xfrm>
            <a:off x="5772779" y="1313741"/>
            <a:ext cx="3835003" cy="5113338"/>
          </a:xfrm>
        </p:spPr>
      </p:pic>
      <p:pic>
        <p:nvPicPr>
          <p:cNvPr id="7" name="Picture 6">
            <a:extLst>
              <a:ext uri="{FF2B5EF4-FFF2-40B4-BE49-F238E27FC236}">
                <a16:creationId xmlns:a16="http://schemas.microsoft.com/office/drawing/2014/main" id="{5356C607-4FB5-4A3F-ACD8-82CA71902E82}"/>
              </a:ext>
            </a:extLst>
          </p:cNvPr>
          <p:cNvPicPr>
            <a:picLocks noChangeAspect="1"/>
          </p:cNvPicPr>
          <p:nvPr/>
        </p:nvPicPr>
        <p:blipFill>
          <a:blip r:embed="rId3"/>
          <a:stretch>
            <a:fillRect/>
          </a:stretch>
        </p:blipFill>
        <p:spPr>
          <a:xfrm>
            <a:off x="9960745" y="4527612"/>
            <a:ext cx="1828799" cy="1828799"/>
          </a:xfrm>
          <a:prstGeom prst="rect">
            <a:avLst/>
          </a:prstGeom>
        </p:spPr>
      </p:pic>
      <p:sp>
        <p:nvSpPr>
          <p:cNvPr id="8" name="TextBox 7">
            <a:extLst>
              <a:ext uri="{FF2B5EF4-FFF2-40B4-BE49-F238E27FC236}">
                <a16:creationId xmlns:a16="http://schemas.microsoft.com/office/drawing/2014/main" id="{4B4CA7A8-DF9C-487A-8E04-99C65991652A}"/>
              </a:ext>
            </a:extLst>
          </p:cNvPr>
          <p:cNvSpPr txBox="1"/>
          <p:nvPr/>
        </p:nvSpPr>
        <p:spPr>
          <a:xfrm>
            <a:off x="1131900" y="1040296"/>
            <a:ext cx="4190261" cy="5909310"/>
          </a:xfrm>
          <a:prstGeom prst="rect">
            <a:avLst/>
          </a:prstGeom>
          <a:noFill/>
        </p:spPr>
        <p:txBody>
          <a:bodyPr wrap="square" rtlCol="0">
            <a:spAutoFit/>
          </a:bodyPr>
          <a:lstStyle/>
          <a:p>
            <a:pPr algn="r" rtl="1"/>
            <a:r>
              <a:rPr lang="he-IL" dirty="0">
                <a:latin typeface="Arial" panose="020B0604020202020204" pitchFamily="34" charset="0"/>
                <a:cs typeface="Arial" panose="020B0604020202020204" pitchFamily="34" charset="0"/>
              </a:rPr>
              <a:t>שאלה 1:</a:t>
            </a:r>
          </a:p>
          <a:p>
            <a:pPr algn="r" rtl="1"/>
            <a:r>
              <a:rPr lang="he-IL" dirty="0">
                <a:latin typeface="Arial" panose="020B0604020202020204" pitchFamily="34" charset="0"/>
                <a:cs typeface="Arial" panose="020B0604020202020204" pitchFamily="34" charset="0"/>
              </a:rPr>
              <a:t>נניח שיש לנו מגדל בן 100 קומות, ויש לנו מס' בלתי מוגבל של כדורי זכוכית חזקה במיוחד. ונניח שאנו מעוניינים לדעת, כמה חזקה הזכוכית הזו. אנו מתחילים לעלות בקומות ולזרוק את הכדורים מהחלון למטה.</a:t>
            </a:r>
          </a:p>
          <a:p>
            <a:pPr algn="r" rtl="1"/>
            <a:r>
              <a:rPr lang="he-IL" b="1" dirty="0">
                <a:latin typeface="Arial" panose="020B0604020202020204" pitchFamily="34" charset="0"/>
                <a:cs typeface="Arial" panose="020B0604020202020204" pitchFamily="34" charset="0"/>
              </a:rPr>
              <a:t>לכמה כדורי זכוכית </a:t>
            </a:r>
            <a:r>
              <a:rPr lang="he-IL" dirty="0">
                <a:latin typeface="Arial" panose="020B0604020202020204" pitchFamily="34" charset="0"/>
                <a:cs typeface="Arial" panose="020B0604020202020204" pitchFamily="34" charset="0"/>
              </a:rPr>
              <a:t>נזדקק כדי לדעת מאיזו קומה הם יישברו?</a:t>
            </a:r>
          </a:p>
          <a:p>
            <a:pPr algn="r" rtl="1"/>
            <a:endParaRPr lang="he-IL" dirty="0">
              <a:latin typeface="Arial" panose="020B0604020202020204" pitchFamily="34" charset="0"/>
              <a:cs typeface="Arial" panose="020B0604020202020204" pitchFamily="34" charset="0"/>
            </a:endParaRPr>
          </a:p>
          <a:p>
            <a:pPr algn="r" rtl="1"/>
            <a:endParaRPr lang="he-IL" dirty="0">
              <a:latin typeface="Arial" panose="020B0604020202020204" pitchFamily="34" charset="0"/>
              <a:cs typeface="Arial" panose="020B0604020202020204" pitchFamily="34" charset="0"/>
            </a:endParaRPr>
          </a:p>
          <a:p>
            <a:pPr algn="r" rtl="1"/>
            <a:r>
              <a:rPr lang="he-IL" dirty="0">
                <a:latin typeface="Arial" panose="020B0604020202020204" pitchFamily="34" charset="0"/>
                <a:cs typeface="Arial" panose="020B0604020202020204" pitchFamily="34" charset="0"/>
              </a:rPr>
              <a:t>שאלה 2:</a:t>
            </a:r>
          </a:p>
          <a:p>
            <a:pPr algn="r" rtl="1"/>
            <a:r>
              <a:rPr lang="he-IL" dirty="0">
                <a:latin typeface="Arial" panose="020B0604020202020204" pitchFamily="34" charset="0"/>
                <a:cs typeface="Arial" panose="020B0604020202020204" pitchFamily="34" charset="0"/>
              </a:rPr>
              <a:t>עתה נניח שיש לנו 2 כדורי זכוכית בלבד, אך הפעם אנו מעוניינים לדעת: מהו מס' </a:t>
            </a:r>
            <a:r>
              <a:rPr lang="he-IL" b="1" dirty="0">
                <a:latin typeface="Arial" panose="020B0604020202020204" pitchFamily="34" charset="0"/>
                <a:cs typeface="Arial" panose="020B0604020202020204" pitchFamily="34" charset="0"/>
              </a:rPr>
              <a:t>הקומות המינימלי</a:t>
            </a:r>
            <a:r>
              <a:rPr lang="he-IL" dirty="0">
                <a:latin typeface="Arial" panose="020B0604020202020204" pitchFamily="34" charset="0"/>
                <a:cs typeface="Arial" panose="020B0604020202020204" pitchFamily="34" charset="0"/>
              </a:rPr>
              <a:t> שעלינו לעבור באותו מגדל בן 100 קומות, כדי לגלות מאיזו קומה הכדורים יישברו?</a:t>
            </a:r>
          </a:p>
          <a:p>
            <a:pPr algn="r" rtl="1"/>
            <a:endParaRPr lang="he-IL" dirty="0">
              <a:latin typeface="Arial" panose="020B0604020202020204" pitchFamily="34" charset="0"/>
              <a:cs typeface="Arial" panose="020B0604020202020204" pitchFamily="34" charset="0"/>
            </a:endParaRPr>
          </a:p>
          <a:p>
            <a:pPr algn="r" rtl="1"/>
            <a:r>
              <a:rPr lang="he-IL" b="1" dirty="0">
                <a:latin typeface="Arial" panose="020B0604020202020204" pitchFamily="34" charset="0"/>
                <a:cs typeface="Arial" panose="020B0604020202020204" pitchFamily="34" charset="0"/>
              </a:rPr>
              <a:t>באילו כלים מעולם מדעי המחשב השתמשנו בפתרון השאלות הללו?</a:t>
            </a:r>
          </a:p>
          <a:p>
            <a:pPr algn="r" rtl="1"/>
            <a:endParaRPr lang="he-IL" dirty="0">
              <a:latin typeface="Arial" panose="020B0604020202020204" pitchFamily="34" charset="0"/>
              <a:cs typeface="Arial" panose="020B0604020202020204" pitchFamily="34" charset="0"/>
            </a:endParaRPr>
          </a:p>
          <a:p>
            <a:pPr algn="r" rtl="1"/>
            <a:r>
              <a:rPr lang="he-IL" b="1" dirty="0">
                <a:solidFill>
                  <a:srgbClr val="FF0000"/>
                </a:solidFill>
                <a:latin typeface="Arial" panose="020B0604020202020204" pitchFamily="34" charset="0"/>
                <a:cs typeface="Arial" panose="020B0604020202020204" pitchFamily="34" charset="0"/>
              </a:rPr>
              <a:t>לבית: חישבו – האם יש תוצאה טובה יותר?</a:t>
            </a:r>
            <a:endParaRPr lang="en-US" b="1"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962B833-C9E7-4A84-B143-D30E9E96AF65}"/>
              </a:ext>
            </a:extLst>
          </p:cNvPr>
          <p:cNvSpPr txBox="1"/>
          <p:nvPr/>
        </p:nvSpPr>
        <p:spPr>
          <a:xfrm>
            <a:off x="9898602" y="1384917"/>
            <a:ext cx="1899821" cy="646331"/>
          </a:xfrm>
          <a:prstGeom prst="rect">
            <a:avLst/>
          </a:prstGeom>
          <a:noFill/>
        </p:spPr>
        <p:txBody>
          <a:bodyPr wrap="square" rtlCol="0">
            <a:spAutoFit/>
          </a:bodyPr>
          <a:lstStyle/>
          <a:p>
            <a:pPr algn="ctr" rtl="1"/>
            <a:r>
              <a:rPr lang="he-IL" dirty="0">
                <a:latin typeface="Arial" panose="020B0604020202020204" pitchFamily="34" charset="0"/>
                <a:cs typeface="Arial" panose="020B0604020202020204" pitchFamily="34" charset="0"/>
              </a:rPr>
              <a:t>[שאלה </a:t>
            </a:r>
            <a:r>
              <a:rPr lang="he-IL" dirty="0" err="1">
                <a:latin typeface="Arial" panose="020B0604020202020204" pitchFamily="34" charset="0"/>
                <a:cs typeface="Arial" panose="020B0604020202020204" pitchFamily="34" charset="0"/>
              </a:rPr>
              <a:t>מצויינת</a:t>
            </a:r>
            <a:r>
              <a:rPr lang="he-IL" dirty="0">
                <a:latin typeface="Arial" panose="020B0604020202020204" pitchFamily="34" charset="0"/>
                <a:cs typeface="Arial" panose="020B0604020202020204" pitchFamily="34" charset="0"/>
              </a:rPr>
              <a:t> </a:t>
            </a:r>
          </a:p>
          <a:p>
            <a:pPr algn="ctr" rtl="1"/>
            <a:r>
              <a:rPr lang="he-IL" dirty="0">
                <a:latin typeface="Arial" panose="020B0604020202020204" pitchFamily="34" charset="0"/>
                <a:cs typeface="Arial" panose="020B0604020202020204" pitchFamily="34" charset="0"/>
              </a:rPr>
              <a:t>ללולאות]</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68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02D7-6DD5-4D21-AC0B-B5F885153A30}"/>
              </a:ext>
            </a:extLst>
          </p:cNvPr>
          <p:cNvSpPr>
            <a:spLocks noGrp="1"/>
          </p:cNvSpPr>
          <p:nvPr>
            <p:ph type="title"/>
          </p:nvPr>
        </p:nvSpPr>
        <p:spPr>
          <a:xfrm>
            <a:off x="1371600" y="685800"/>
            <a:ext cx="9601200" cy="672483"/>
          </a:xfrm>
        </p:spPr>
        <p:txBody>
          <a:bodyPr>
            <a:normAutofit fontScale="90000"/>
          </a:bodyPr>
          <a:lstStyle/>
          <a:p>
            <a:r>
              <a:rPr lang="he-IL" b="1" dirty="0"/>
              <a:t>אני אף פעם לא מפסיד...</a:t>
            </a:r>
            <a:endParaRPr lang="en-US" b="1" dirty="0"/>
          </a:p>
        </p:txBody>
      </p:sp>
      <p:pic>
        <p:nvPicPr>
          <p:cNvPr id="5" name="Content Placeholder 4">
            <a:extLst>
              <a:ext uri="{FF2B5EF4-FFF2-40B4-BE49-F238E27FC236}">
                <a16:creationId xmlns:a16="http://schemas.microsoft.com/office/drawing/2014/main" id="{3CA6ABF0-A520-4D10-A0D4-302737B57C4C}"/>
              </a:ext>
            </a:extLst>
          </p:cNvPr>
          <p:cNvPicPr>
            <a:picLocks noGrp="1" noChangeAspect="1"/>
          </p:cNvPicPr>
          <p:nvPr>
            <p:ph idx="1"/>
          </p:nvPr>
        </p:nvPicPr>
        <p:blipFill>
          <a:blip r:embed="rId2"/>
          <a:stretch>
            <a:fillRect/>
          </a:stretch>
        </p:blipFill>
        <p:spPr>
          <a:xfrm>
            <a:off x="3213717" y="1678233"/>
            <a:ext cx="6858000" cy="4038600"/>
          </a:xfrm>
        </p:spPr>
      </p:pic>
    </p:spTree>
    <p:extLst>
      <p:ext uri="{BB962C8B-B14F-4D97-AF65-F5344CB8AC3E}">
        <p14:creationId xmlns:p14="http://schemas.microsoft.com/office/powerpoint/2010/main" val="23606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4678-276B-403E-ADFD-B0AFDCFAB8A6}"/>
              </a:ext>
            </a:extLst>
          </p:cNvPr>
          <p:cNvSpPr>
            <a:spLocks noGrp="1"/>
          </p:cNvSpPr>
          <p:nvPr>
            <p:ph type="title"/>
          </p:nvPr>
        </p:nvSpPr>
        <p:spPr>
          <a:xfrm>
            <a:off x="1371600" y="552635"/>
            <a:ext cx="9601200" cy="734627"/>
          </a:xfrm>
        </p:spPr>
        <p:txBody>
          <a:bodyPr/>
          <a:lstStyle/>
          <a:p>
            <a:r>
              <a:rPr lang="he-IL" b="1" dirty="0"/>
              <a:t>כשמשהו משתבש...</a:t>
            </a:r>
            <a:endParaRPr lang="en-US" b="1" dirty="0"/>
          </a:p>
        </p:txBody>
      </p:sp>
      <p:pic>
        <p:nvPicPr>
          <p:cNvPr id="5" name="Content Placeholder 4">
            <a:extLst>
              <a:ext uri="{FF2B5EF4-FFF2-40B4-BE49-F238E27FC236}">
                <a16:creationId xmlns:a16="http://schemas.microsoft.com/office/drawing/2014/main" id="{BC4DEAC3-D1AD-48A5-B374-4AB444938940}"/>
              </a:ext>
            </a:extLst>
          </p:cNvPr>
          <p:cNvPicPr>
            <a:picLocks noGrp="1" noChangeAspect="1"/>
          </p:cNvPicPr>
          <p:nvPr>
            <p:ph idx="1"/>
          </p:nvPr>
        </p:nvPicPr>
        <p:blipFill>
          <a:blip r:embed="rId2"/>
          <a:stretch>
            <a:fillRect/>
          </a:stretch>
        </p:blipFill>
        <p:spPr>
          <a:xfrm>
            <a:off x="4202282" y="1650481"/>
            <a:ext cx="4152900" cy="3703320"/>
          </a:xfrm>
        </p:spPr>
      </p:pic>
      <p:sp>
        <p:nvSpPr>
          <p:cNvPr id="3" name="TextBox 2">
            <a:extLst>
              <a:ext uri="{FF2B5EF4-FFF2-40B4-BE49-F238E27FC236}">
                <a16:creationId xmlns:a16="http://schemas.microsoft.com/office/drawing/2014/main" id="{EC863F93-4943-4058-BB1B-0D06CECAD82C}"/>
              </a:ext>
            </a:extLst>
          </p:cNvPr>
          <p:cNvSpPr txBox="1"/>
          <p:nvPr/>
        </p:nvSpPr>
        <p:spPr>
          <a:xfrm>
            <a:off x="3613212" y="5575177"/>
            <a:ext cx="5388745" cy="369332"/>
          </a:xfrm>
          <a:prstGeom prst="rect">
            <a:avLst/>
          </a:prstGeom>
          <a:noFill/>
        </p:spPr>
        <p:txBody>
          <a:bodyPr wrap="square" rtlCol="0">
            <a:spAutoFit/>
          </a:bodyPr>
          <a:lstStyle/>
          <a:p>
            <a:pPr algn="r" rtl="1"/>
            <a:r>
              <a:rPr lang="he-IL" dirty="0">
                <a:latin typeface="Arial" panose="020B0604020202020204" pitchFamily="34" charset="0"/>
                <a:cs typeface="Arial" panose="020B0604020202020204" pitchFamily="34" charset="0"/>
              </a:rPr>
              <a:t>[ניתן לדבר כאן על פונקציות מובנות, שכבר קיימות ב-</a:t>
            </a:r>
            <a:r>
              <a:rPr lang="en-US" dirty="0">
                <a:latin typeface="Arial" panose="020B0604020202020204" pitchFamily="34" charset="0"/>
                <a:cs typeface="Arial" panose="020B0604020202020204" pitchFamily="34" charset="0"/>
              </a:rPr>
              <a:t>Java</a:t>
            </a:r>
            <a:r>
              <a:rPr lang="he-IL"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1587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364</TotalTime>
  <Words>1879</Words>
  <Application>Microsoft Office PowerPoint</Application>
  <PresentationFormat>Widescreen</PresentationFormat>
  <Paragraphs>179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Aharoni</vt:lpstr>
      <vt:lpstr>Arial</vt:lpstr>
      <vt:lpstr>Franklin Gothic Book</vt:lpstr>
      <vt:lpstr>Crop</vt:lpstr>
      <vt:lpstr>חשיבה אלגוריתמית</vt:lpstr>
      <vt:lpstr>חשיבה שונה...</vt:lpstr>
      <vt:lpstr>כדורים בשק</vt:lpstr>
      <vt:lpstr>הפתרון הוא בפרטים</vt:lpstr>
      <vt:lpstr>מקום שמור..</vt:lpstr>
      <vt:lpstr>פשע לא ישר</vt:lpstr>
      <vt:lpstr>כדורי בדולח בלתי שבירים... כמעט...</vt:lpstr>
      <vt:lpstr>אני אף פעם לא מפסיד...</vt:lpstr>
      <vt:lpstr>כשמשהו משתבש...</vt:lpstr>
      <vt:lpstr>כשמשהו משתבש – פתרון</vt:lpstr>
      <vt:lpstr>חוכמה של מתמטיקאים...</vt:lpstr>
      <vt:lpstr>חוכמה של מתמטיקאים – פתרון</vt:lpstr>
      <vt:lpstr>חוכמה של מתמטיקאים – פתרון</vt:lpstr>
      <vt:lpstr>היומולדת של אורית</vt:lpstr>
      <vt:lpstr>היומולדת של אורית - פתרון</vt:lpstr>
      <vt:lpstr>מילת הסתרים</vt:lpstr>
      <vt:lpstr>מילת הסתרים - פתרון</vt:lpstr>
      <vt:lpstr>מילת הסתרים - פתרון</vt:lpstr>
      <vt:lpstr>מירוץ סוסים</vt:lpstr>
      <vt:lpstr>מירוץ סוסים - פתרון</vt:lpstr>
      <vt:lpstr>מירוץ סוסים - פתרון</vt:lpstr>
      <vt:lpstr>מירוץ סוסים - פתרון</vt:lpstr>
      <vt:lpstr>מירוץ סוסים - פתרון</vt:lpstr>
      <vt:lpstr>מירוץ סוסים - פתרון</vt:lpstr>
      <vt:lpstr>מירוץ סוסים - פתרון</vt:lpstr>
      <vt:lpstr>צביקי צביקי מיאו..</vt:lpstr>
      <vt:lpstr>צביקי צביקי מיאו – הקדמה</vt:lpstr>
      <vt:lpstr>צביקי צביקי מיאו – פתרון שלב 1</vt:lpstr>
      <vt:lpstr>צביקי צביקי מיאו – פתרון שלב 2</vt:lpstr>
      <vt:lpstr>האם זה היה עובד גם בסדר הפוך?</vt:lpstr>
      <vt:lpstr>משחק הדגלים</vt:lpstr>
      <vt:lpstr>משחק הדגלים - פתרון</vt:lpstr>
      <vt:lpstr>משחק הדגלים - בטלוויזיה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חשיבה אלגוריתמית – שיעור 1</dc:title>
  <dc:creator>Guy Elram</dc:creator>
  <cp:lastModifiedBy>Guy Elram</cp:lastModifiedBy>
  <cp:revision>58</cp:revision>
  <dcterms:created xsi:type="dcterms:W3CDTF">2017-09-04T16:03:33Z</dcterms:created>
  <dcterms:modified xsi:type="dcterms:W3CDTF">2018-02-03T20:52:21Z</dcterms:modified>
</cp:coreProperties>
</file>