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937" autoAdjust="0"/>
    <p:restoredTop sz="94660"/>
  </p:normalViewPr>
  <p:slideViewPr>
    <p:cSldViewPr>
      <p:cViewPr>
        <p:scale>
          <a:sx n="150" d="100"/>
          <a:sy n="150" d="100"/>
        </p:scale>
        <p:origin x="942" y="-15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0DF5F01D-D4ED-4B95-B1DF-62F07F17AAA2}" type="datetimeFigureOut">
              <a:rPr lang="he-IL"/>
              <a:pPr>
                <a:defRPr/>
              </a:pPr>
              <a:t>י"ג/סיון/תשע"ט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 smtClean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D127F507-EC97-4AC8-A952-19097F24011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6802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34C6-AD18-4DEB-930A-293193AA0CD2}" type="datetime8">
              <a:rPr lang="he-IL"/>
              <a:pPr>
                <a:defRPr/>
              </a:pPr>
              <a:t>16 יוני 19</a:t>
            </a:fld>
            <a:endParaRPr lang="he-IL"/>
          </a:p>
        </p:txBody>
      </p:sp>
      <p:sp>
        <p:nvSpPr>
          <p:cNvPr id="5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כל הזכויות שמורות לדפנה מינסטר</a:t>
            </a:r>
          </a:p>
        </p:txBody>
      </p:sp>
      <p:sp>
        <p:nvSpPr>
          <p:cNvPr id="6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D103E-E6D2-4596-88D9-27DB1E10B1C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3130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B7E3A-E68A-4D87-B2C3-E5B1CC143559}" type="datetime8">
              <a:rPr lang="he-IL"/>
              <a:pPr>
                <a:defRPr/>
              </a:pPr>
              <a:t>16 יוני 19</a:t>
            </a:fld>
            <a:endParaRPr lang="he-IL"/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כל הזכויות שמורות לדפנה מינסטר</a:t>
            </a: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AEAEA-9E6B-4BAF-A8ED-07BC77F8D6D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750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77870-9545-45B1-B9B9-26EDA9D240A6}" type="datetime8">
              <a:rPr lang="he-IL"/>
              <a:pPr>
                <a:defRPr/>
              </a:pPr>
              <a:t>16 יוני 19</a:t>
            </a:fld>
            <a:endParaRPr lang="he-IL"/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כל הזכויות שמורות לדפנה מינסטר</a:t>
            </a: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A2769-FD7D-4206-987D-89AAA296269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80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52039-89C5-449D-AFB5-39A657033253}" type="datetime8">
              <a:rPr lang="he-IL"/>
              <a:pPr>
                <a:defRPr/>
              </a:pPr>
              <a:t>16 יוני 19</a:t>
            </a:fld>
            <a:endParaRPr lang="he-IL"/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כל הזכויות שמורות לדפנה מינסטר</a:t>
            </a: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3BA19-339C-4E03-BF1D-271C36A18A0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815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33BB6-BABE-47AE-A572-7BA89C3275F3}" type="datetime8">
              <a:rPr lang="he-IL"/>
              <a:pPr>
                <a:defRPr/>
              </a:pPr>
              <a:t>16 יוני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כל הזכויות שמורות לדפנה מינסטר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DDB8D-62F4-472C-B6DA-251AC113399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1132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1DB53-37E4-4DBA-AEA7-F31744C287AD}" type="datetime8">
              <a:rPr lang="he-IL"/>
              <a:pPr>
                <a:defRPr/>
              </a:pPr>
              <a:t>16 יוני 19</a:t>
            </a:fld>
            <a:endParaRPr lang="he-IL"/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כל הזכויות שמורות לדפנה מינסטר</a:t>
            </a: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0E045-64DD-44CC-81EB-09F22FBCDA3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464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D3AE-19F8-4773-BA9D-4313D8AD00FB}" type="datetime8">
              <a:rPr lang="he-IL"/>
              <a:pPr>
                <a:defRPr/>
              </a:pPr>
              <a:t>16 יוני 19</a:t>
            </a:fld>
            <a:endParaRPr lang="he-IL"/>
          </a:p>
        </p:txBody>
      </p:sp>
      <p:sp>
        <p:nvSpPr>
          <p:cNvPr id="8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כל הזכויות שמורות לדפנה מינסטר</a:t>
            </a:r>
          </a:p>
        </p:txBody>
      </p:sp>
      <p:sp>
        <p:nvSpPr>
          <p:cNvPr id="9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AD9CD-56AF-4B10-8DB2-1985A0BDBC0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329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4743E-ED5D-49CE-B8AF-2821979E0B33}" type="datetime8">
              <a:rPr lang="he-IL"/>
              <a:pPr>
                <a:defRPr/>
              </a:pPr>
              <a:t>16 יוני 19</a:t>
            </a:fld>
            <a:endParaRPr lang="he-IL"/>
          </a:p>
        </p:txBody>
      </p:sp>
      <p:sp>
        <p:nvSpPr>
          <p:cNvPr id="4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כל הזכויות שמורות לדפנה מינסטר</a:t>
            </a:r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0407D-7A5C-4466-913B-2A9369B4E62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682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11E7F-C295-477D-953E-FFDEE1D898E1}" type="datetime8">
              <a:rPr lang="he-IL"/>
              <a:pPr>
                <a:defRPr/>
              </a:pPr>
              <a:t>16 יוני 19</a:t>
            </a:fld>
            <a:endParaRPr lang="he-IL"/>
          </a:p>
        </p:txBody>
      </p:sp>
      <p:sp>
        <p:nvSpPr>
          <p:cNvPr id="3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כל הזכויות שמורות לדפנה מינסטר</a:t>
            </a:r>
          </a:p>
        </p:txBody>
      </p:sp>
      <p:sp>
        <p:nvSpPr>
          <p:cNvPr id="4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6B63-BCEE-467F-B703-8EF9FE775A7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94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A2573-185B-4CCE-A6BC-E7948A76640C}" type="datetime8">
              <a:rPr lang="he-IL"/>
              <a:pPr>
                <a:defRPr/>
              </a:pPr>
              <a:t>16 יוני 19</a:t>
            </a:fld>
            <a:endParaRPr lang="he-IL"/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כל הזכויות שמורות לדפנה מינסטר</a:t>
            </a: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1D87-1DA9-48B1-801F-2FE75DB111A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782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עם פינה יחידה חתוכה ומעוגלת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משולש ישר-זווית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צורה חופשית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9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1B319-4182-4987-8EF5-1B07099BEEFD}" type="datetime8">
              <a:rPr lang="he-IL"/>
              <a:pPr>
                <a:defRPr/>
              </a:pPr>
              <a:t>16 יוני 19</a:t>
            </a:fld>
            <a:endParaRPr lang="he-IL"/>
          </a:p>
        </p:txBody>
      </p:sp>
      <p:sp>
        <p:nvSpPr>
          <p:cNvPr id="10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כל הזכויות שמורות לדפנה מינסטר</a:t>
            </a:r>
          </a:p>
        </p:txBody>
      </p:sp>
      <p:sp>
        <p:nvSpPr>
          <p:cNvPr id="11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137D0-2A22-42C8-B5E2-16AADE04AEE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98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מציין מיקום של כותרת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9" name="מציין מיקום טקסט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8305B4-23FE-44F3-BF5F-A971F78C823E}" type="datetime8">
              <a:rPr lang="he-IL"/>
              <a:pPr>
                <a:defRPr/>
              </a:pPr>
              <a:t>16 יוני 19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e-IL"/>
              <a:t>כל הזכויות שמורות לדפנה מינסטר</a:t>
            </a: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0A2D50-3F50-417E-8518-4A0E415FC35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grpSp>
        <p:nvGrpSpPr>
          <p:cNvPr id="1033" name="קבוצה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85" r:id="rId2"/>
    <p:sldLayoutId id="2147483894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5" r:id="rId9"/>
    <p:sldLayoutId id="2147483891" r:id="rId10"/>
    <p:sldLayoutId id="2147483892" r:id="rId11"/>
  </p:sldLayoutIdLst>
  <p:hf sldNum="0"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714357"/>
            <a:ext cx="9139238" cy="1202475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he-IL" sz="7200" dirty="0" smtClean="0">
                <a:cs typeface="David" pitchFamily="2" charset="-79"/>
              </a:rPr>
              <a:t>מחרוזות</a:t>
            </a:r>
            <a:endParaRPr lang="he-IL" sz="7200" dirty="0">
              <a:cs typeface="David" pitchFamily="2" charset="-79"/>
            </a:endParaRPr>
          </a:p>
        </p:txBody>
      </p:sp>
      <p:sp>
        <p:nvSpPr>
          <p:cNvPr id="5123" name="כותרת משנה 2"/>
          <p:cNvSpPr>
            <a:spLocks noGrp="1"/>
          </p:cNvSpPr>
          <p:nvPr>
            <p:ph type="subTitle" idx="1"/>
          </p:nvPr>
        </p:nvSpPr>
        <p:spPr>
          <a:xfrm>
            <a:off x="642938" y="4530725"/>
            <a:ext cx="7854950" cy="1419225"/>
          </a:xfrm>
        </p:spPr>
        <p:txBody>
          <a:bodyPr/>
          <a:lstStyle/>
          <a:p>
            <a:pPr marR="0" algn="ctr" eaLnBrk="1" hangingPunct="1"/>
            <a:r>
              <a:rPr lang="he-IL" altLang="he-IL" sz="3600" b="1" dirty="0" smtClean="0"/>
              <a:t>דפנה </a:t>
            </a:r>
            <a:r>
              <a:rPr lang="he-IL" altLang="he-IL" sz="3600" b="1" dirty="0" err="1" smtClean="0"/>
              <a:t>מינסטר</a:t>
            </a:r>
            <a:endParaRPr lang="he-IL" altLang="he-IL" sz="3600" b="1" dirty="0" smtClean="0"/>
          </a:p>
          <a:p>
            <a:pPr marR="0" algn="ctr" eaLnBrk="1" hangingPunct="1"/>
            <a:r>
              <a:rPr lang="he-IL" altLang="he-IL" sz="3600" b="1" dirty="0" smtClean="0"/>
              <a:t>2019</a:t>
            </a:r>
            <a:endParaRPr lang="he-IL" altLang="he-IL" sz="3600" b="1" dirty="0" smtClean="0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0" y="1700213"/>
            <a:ext cx="9139238" cy="1182687"/>
          </a:xfrm>
          <a:prstGeom prst="rect">
            <a:avLst/>
          </a:prstGeom>
        </p:spPr>
        <p:txBody>
          <a:bodyPr rtlCol="1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>
                <a:latin typeface="Times New Roman" pitchFamily="18" charset="0"/>
                <a:ea typeface="+mj-ea"/>
                <a:cs typeface="David" pitchFamily="2" charset="-79"/>
              </a:rPr>
              <a:t>Strings </a:t>
            </a:r>
            <a:endParaRPr lang="he-IL" sz="5400" b="1" dirty="0">
              <a:latin typeface="Times New Roman" pitchFamily="18" charset="0"/>
              <a:ea typeface="+mj-ea"/>
              <a:cs typeface="David" pitchFamily="2" charset="-79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785813" y="2997200"/>
            <a:ext cx="7772400" cy="1470025"/>
          </a:xfrm>
          <a:prstGeom prst="rect">
            <a:avLst/>
          </a:prstGeom>
        </p:spPr>
        <p:txBody>
          <a:bodyPr rtlCol="1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he-IL" sz="4800" b="1" dirty="0">
                <a:latin typeface="Times New Roman" pitchFamily="18" charset="0"/>
                <a:ea typeface="+mj-ea"/>
                <a:cs typeface="David" pitchFamily="2" charset="-79"/>
              </a:rPr>
              <a:t>מורים מובילים </a:t>
            </a:r>
            <a:r>
              <a:rPr lang="he-IL" sz="4800" b="1" dirty="0" smtClean="0">
                <a:latin typeface="Times New Roman" pitchFamily="18" charset="0"/>
                <a:ea typeface="+mj-ea"/>
                <a:cs typeface="David" pitchFamily="2" charset="-79"/>
              </a:rPr>
              <a:t>תשע"ט</a:t>
            </a:r>
            <a:endParaRPr lang="he-IL" sz="4800" b="1" dirty="0">
              <a:latin typeface="Times New Roman" pitchFamily="18" charset="0"/>
              <a:ea typeface="+mj-ea"/>
              <a:cs typeface="David" pitchFamily="2" charset="-79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563938" y="6237288"/>
            <a:ext cx="2111375" cy="509587"/>
          </a:xfrm>
        </p:spPr>
        <p:txBody>
          <a:bodyPr/>
          <a:lstStyle/>
          <a:p>
            <a:pPr algn="ctr">
              <a:defRPr/>
            </a:pPr>
            <a:r>
              <a:rPr lang="he-IL" sz="1400" b="1" dirty="0"/>
              <a:t>כל הזכויות </a:t>
            </a:r>
            <a:r>
              <a:rPr lang="he-IL" sz="1400" b="1" dirty="0" smtClean="0"/>
              <a:t>שמורות</a:t>
            </a:r>
          </a:p>
          <a:p>
            <a:pPr algn="ctr">
              <a:defRPr/>
            </a:pPr>
            <a:r>
              <a:rPr lang="he-IL" sz="1400" b="1" dirty="0" smtClean="0"/>
              <a:t> </a:t>
            </a:r>
            <a:r>
              <a:rPr lang="he-IL" sz="1400" b="1" dirty="0"/>
              <a:t>לדפנה </a:t>
            </a:r>
            <a:r>
              <a:rPr lang="he-IL" sz="1400" b="1" dirty="0" err="1"/>
              <a:t>מינסטר</a:t>
            </a:r>
            <a:endParaRPr lang="he-IL" sz="1400" b="1" dirty="0"/>
          </a:p>
        </p:txBody>
      </p:sp>
      <p:pic>
        <p:nvPicPr>
          <p:cNvPr id="5127" name="Picture 8" descr="D:\Users\Daf\תמונות\מחרוזת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5343525"/>
            <a:ext cx="39052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9" descr="D:\Users\Daf\תמונות\מחרוזת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5338763"/>
            <a:ext cx="3775075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50" y="692150"/>
            <a:ext cx="8858250" cy="776288"/>
          </a:xfrm>
        </p:spPr>
        <p:txBody>
          <a:bodyPr/>
          <a:lstStyle/>
          <a:p>
            <a:pPr algn="ctr">
              <a:defRPr/>
            </a:pPr>
            <a:r>
              <a:rPr lang="he-IL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David" pitchFamily="2" charset="-79"/>
              </a:rPr>
              <a:t>אתחול מחרוזת </a:t>
            </a:r>
            <a:r>
              <a:rPr lang="he-IL" sz="4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David" pitchFamily="2" charset="-79"/>
              </a:rPr>
              <a:t>ריקה</a:t>
            </a:r>
            <a:r>
              <a:rPr lang="he-IL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David" pitchFamily="2" charset="-79"/>
              </a:rPr>
              <a:t>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String -</a:t>
            </a:r>
            <a:endParaRPr lang="he-IL" sz="4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תיבת טקסט 1"/>
          <p:cNvSpPr txBox="1"/>
          <p:nvPr/>
        </p:nvSpPr>
        <p:spPr>
          <a:xfrm>
            <a:off x="323850" y="1649413"/>
            <a:ext cx="6480175" cy="3581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540000" rtl="0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public  class  </a:t>
            </a:r>
            <a:r>
              <a:rPr lang="en-US" sz="2000" b="1" dirty="0" err="1">
                <a:solidFill>
                  <a:srgbClr val="7030A0"/>
                </a:solidFill>
                <a:cs typeface="David" pitchFamily="34" charset="-79"/>
              </a:rPr>
              <a:t>StringsProgram</a:t>
            </a:r>
            <a:r>
              <a:rPr lang="en-US" sz="2000" b="1" dirty="0">
                <a:solidFill>
                  <a:srgbClr val="7030A0"/>
                </a:solidFill>
                <a:cs typeface="David" pitchFamily="34" charset="-79"/>
              </a:rPr>
              <a:t> </a:t>
            </a:r>
          </a:p>
          <a:p>
            <a:pPr algn="l" defTabSz="540000" rtl="0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{</a:t>
            </a:r>
          </a:p>
          <a:p>
            <a:pPr algn="l" defTabSz="540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public  static  void  main  (String [ ]  </a:t>
            </a: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args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 )</a:t>
            </a:r>
          </a:p>
          <a:p>
            <a:pPr algn="l" defTabSz="540000" rtl="0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7030A0"/>
                </a:solidFill>
                <a:cs typeface="David" pitchFamily="34" charset="-79"/>
              </a:rPr>
              <a:t>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{</a:t>
            </a:r>
          </a:p>
          <a:p>
            <a:pPr algn="l" defTabSz="540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540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	String  S1  =  </a:t>
            </a:r>
            <a:r>
              <a:rPr lang="en-US" sz="2000" b="1" dirty="0">
                <a:solidFill>
                  <a:srgbClr val="0000FF"/>
                </a:solidFill>
                <a:cs typeface="David" pitchFamily="34" charset="-79"/>
              </a:rPr>
              <a:t>new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 String ( ) ;	</a:t>
            </a:r>
          </a:p>
          <a:p>
            <a:pPr algn="l" defTabSz="540000" rtl="0"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  <a:p>
            <a:pPr algn="l" defTabSz="540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  <a:p>
            <a:pPr algn="l" defTabSz="540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540000" rtl="0"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cs typeface="David" pitchFamily="34" charset="-79"/>
              </a:rPr>
              <a:t>		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  <a:p>
            <a:pPr algn="l" defTabSz="540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}</a:t>
            </a:r>
          </a:p>
          <a:p>
            <a:pPr algn="l" defTabSz="540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}</a:t>
            </a:r>
          </a:p>
          <a:p>
            <a:pPr algn="l" defTabSz="540000" rtl="0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</p:txBody>
      </p:sp>
      <p:sp>
        <p:nvSpPr>
          <p:cNvPr id="8" name="תיבת טקסט 1"/>
          <p:cNvSpPr txBox="1"/>
          <p:nvPr/>
        </p:nvSpPr>
        <p:spPr>
          <a:xfrm>
            <a:off x="1116013" y="4078288"/>
            <a:ext cx="2592387" cy="36036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ctr" defTabSz="540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S2  =  “” ;</a:t>
            </a:r>
          </a:p>
        </p:txBody>
      </p:sp>
      <p:sp>
        <p:nvSpPr>
          <p:cNvPr id="50" name="תיבת טקסט 1"/>
          <p:cNvSpPr txBox="1"/>
          <p:nvPr/>
        </p:nvSpPr>
        <p:spPr>
          <a:xfrm>
            <a:off x="5005388" y="3168650"/>
            <a:ext cx="3455987" cy="6000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540000" rtl="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6600"/>
                </a:solidFill>
                <a:cs typeface="David" pitchFamily="34" charset="-79"/>
              </a:rPr>
              <a:t>// </a:t>
            </a:r>
            <a:r>
              <a:rPr lang="he-IL" sz="2000" b="1" dirty="0">
                <a:solidFill>
                  <a:srgbClr val="FF6600"/>
                </a:solidFill>
              </a:rPr>
              <a:t>אתחול מחרוזת (אובייקט) </a:t>
            </a:r>
            <a:endParaRPr lang="en-US" sz="2000" b="1" dirty="0">
              <a:solidFill>
                <a:srgbClr val="FF6600"/>
              </a:solidFill>
              <a:cs typeface="David" pitchFamily="34" charset="-79"/>
            </a:endParaRPr>
          </a:p>
        </p:txBody>
      </p:sp>
      <p:sp>
        <p:nvSpPr>
          <p:cNvPr id="51" name="תיבת טקסט 1"/>
          <p:cNvSpPr txBox="1"/>
          <p:nvPr/>
        </p:nvSpPr>
        <p:spPr>
          <a:xfrm>
            <a:off x="5005388" y="3911600"/>
            <a:ext cx="3455987" cy="598488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540000" rtl="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6600"/>
                </a:solidFill>
                <a:cs typeface="David" pitchFamily="34" charset="-79"/>
              </a:rPr>
              <a:t>//  </a:t>
            </a:r>
            <a:r>
              <a:rPr lang="he-IL" sz="2000" b="1" dirty="0">
                <a:solidFill>
                  <a:srgbClr val="FF6600"/>
                </a:solidFill>
              </a:rPr>
              <a:t>אתחול </a:t>
            </a:r>
            <a:r>
              <a:rPr lang="he-IL" sz="2000" b="1" u="sng" dirty="0">
                <a:solidFill>
                  <a:srgbClr val="FF6600"/>
                </a:solidFill>
              </a:rPr>
              <a:t>מקוצר</a:t>
            </a:r>
            <a:r>
              <a:rPr lang="he-IL" sz="2000" b="1" dirty="0">
                <a:solidFill>
                  <a:srgbClr val="FF6600"/>
                </a:solidFill>
              </a:rPr>
              <a:t> של מחרוזת</a:t>
            </a:r>
            <a:endParaRPr lang="en-US" sz="2000" b="1" dirty="0">
              <a:solidFill>
                <a:srgbClr val="FF6600"/>
              </a:solidFill>
              <a:cs typeface="David" pitchFamily="34" charset="-79"/>
            </a:endParaRPr>
          </a:p>
        </p:txBody>
      </p:sp>
      <p:grpSp>
        <p:nvGrpSpPr>
          <p:cNvPr id="6" name="קבוצה 5"/>
          <p:cNvGrpSpPr>
            <a:grpSpLocks/>
          </p:cNvGrpSpPr>
          <p:nvPr/>
        </p:nvGrpSpPr>
        <p:grpSpPr bwMode="auto">
          <a:xfrm>
            <a:off x="2268538" y="5157788"/>
            <a:ext cx="2232025" cy="720725"/>
            <a:chOff x="2124075" y="4536000"/>
            <a:chExt cx="2232025" cy="720363"/>
          </a:xfrm>
        </p:grpSpPr>
        <p:sp>
          <p:nvSpPr>
            <p:cNvPr id="52" name="תיבת טקסט 1"/>
            <p:cNvSpPr txBox="1"/>
            <p:nvPr/>
          </p:nvSpPr>
          <p:spPr>
            <a:xfrm>
              <a:off x="2124075" y="4582014"/>
              <a:ext cx="503237" cy="360182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S1  </a:t>
              </a:r>
            </a:p>
          </p:txBody>
        </p:sp>
        <p:sp>
          <p:nvSpPr>
            <p:cNvPr id="53" name="תיבת טקסט 1"/>
            <p:cNvSpPr txBox="1"/>
            <p:nvPr/>
          </p:nvSpPr>
          <p:spPr>
            <a:xfrm>
              <a:off x="3419475" y="4582014"/>
              <a:ext cx="936625" cy="360182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 </a:t>
              </a:r>
            </a:p>
          </p:txBody>
        </p:sp>
        <p:sp>
          <p:nvSpPr>
            <p:cNvPr id="54" name="תיבת טקסט 1"/>
            <p:cNvSpPr txBox="1"/>
            <p:nvPr/>
          </p:nvSpPr>
          <p:spPr>
            <a:xfrm>
              <a:off x="3419475" y="4896181"/>
              <a:ext cx="936625" cy="36018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he-IL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2714</a:t>
              </a:r>
              <a:endParaRPr lang="en-US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" name="מחבר חץ ישר 4"/>
            <p:cNvCxnSpPr>
              <a:stCxn id="52" idx="3"/>
              <a:endCxn id="53" idx="1"/>
            </p:cNvCxnSpPr>
            <p:nvPr/>
          </p:nvCxnSpPr>
          <p:spPr>
            <a:xfrm>
              <a:off x="2627312" y="4761312"/>
              <a:ext cx="79216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תיבת טקסט 1"/>
            <p:cNvSpPr txBox="1"/>
            <p:nvPr/>
          </p:nvSpPr>
          <p:spPr>
            <a:xfrm>
              <a:off x="2627312" y="4536000"/>
              <a:ext cx="936625" cy="36018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he-IL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2714</a:t>
              </a:r>
              <a:endParaRPr lang="en-US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קבוצה 13"/>
          <p:cNvGrpSpPr>
            <a:grpSpLocks/>
          </p:cNvGrpSpPr>
          <p:nvPr/>
        </p:nvGrpSpPr>
        <p:grpSpPr bwMode="auto">
          <a:xfrm>
            <a:off x="2268538" y="6021388"/>
            <a:ext cx="2232025" cy="720725"/>
            <a:chOff x="2124075" y="4535581"/>
            <a:chExt cx="2232025" cy="720782"/>
          </a:xfrm>
        </p:grpSpPr>
        <p:sp>
          <p:nvSpPr>
            <p:cNvPr id="15" name="תיבת טקסט 1"/>
            <p:cNvSpPr txBox="1"/>
            <p:nvPr/>
          </p:nvSpPr>
          <p:spPr>
            <a:xfrm>
              <a:off x="2124075" y="4581622"/>
              <a:ext cx="503237" cy="360392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S2  </a:t>
              </a:r>
            </a:p>
          </p:txBody>
        </p:sp>
        <p:sp>
          <p:nvSpPr>
            <p:cNvPr id="16" name="תיבת טקסט 1"/>
            <p:cNvSpPr txBox="1"/>
            <p:nvPr/>
          </p:nvSpPr>
          <p:spPr>
            <a:xfrm>
              <a:off x="3419475" y="4581622"/>
              <a:ext cx="936625" cy="360392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 </a:t>
              </a:r>
            </a:p>
          </p:txBody>
        </p:sp>
        <p:sp>
          <p:nvSpPr>
            <p:cNvPr id="17" name="תיבת טקסט 1"/>
            <p:cNvSpPr txBox="1"/>
            <p:nvPr/>
          </p:nvSpPr>
          <p:spPr>
            <a:xfrm>
              <a:off x="3419475" y="4895971"/>
              <a:ext cx="936625" cy="36039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FF36</a:t>
              </a:r>
            </a:p>
          </p:txBody>
        </p:sp>
        <p:cxnSp>
          <p:nvCxnSpPr>
            <p:cNvPr id="18" name="מחבר חץ ישר 17"/>
            <p:cNvCxnSpPr>
              <a:stCxn id="15" idx="3"/>
              <a:endCxn id="16" idx="1"/>
            </p:cNvCxnSpPr>
            <p:nvPr/>
          </p:nvCxnSpPr>
          <p:spPr>
            <a:xfrm>
              <a:off x="2627312" y="4761024"/>
              <a:ext cx="79216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תיבת טקסט 1"/>
            <p:cNvSpPr txBox="1"/>
            <p:nvPr/>
          </p:nvSpPr>
          <p:spPr>
            <a:xfrm>
              <a:off x="2627312" y="4535581"/>
              <a:ext cx="936625" cy="36039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FF36</a:t>
              </a:r>
            </a:p>
          </p:txBody>
        </p:sp>
      </p:grpSp>
      <p:sp>
        <p:nvSpPr>
          <p:cNvPr id="20" name="תיבת טקסט 1"/>
          <p:cNvSpPr txBox="1"/>
          <p:nvPr/>
        </p:nvSpPr>
        <p:spPr>
          <a:xfrm>
            <a:off x="4716463" y="5249863"/>
            <a:ext cx="3816350" cy="12573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defTabSz="540000">
              <a:lnSpc>
                <a:spcPct val="150000"/>
              </a:lnSpc>
              <a:spcAft>
                <a:spcPts val="0"/>
              </a:spcAft>
              <a:defRPr/>
            </a:pPr>
            <a:r>
              <a:rPr lang="he-IL" sz="2000" b="1" dirty="0">
                <a:solidFill>
                  <a:srgbClr val="00B050"/>
                </a:solidFill>
              </a:rPr>
              <a:t>הערה:  הכתובות בירוק מתחת לתוכן</a:t>
            </a:r>
          </a:p>
          <a:p>
            <a:pPr defTabSz="540000">
              <a:lnSpc>
                <a:spcPct val="150000"/>
              </a:lnSpc>
              <a:spcAft>
                <a:spcPts val="0"/>
              </a:spcAft>
              <a:defRPr/>
            </a:pPr>
            <a:r>
              <a:rPr lang="he-IL" sz="2000" b="1" dirty="0">
                <a:solidFill>
                  <a:srgbClr val="00B050"/>
                </a:solidFill>
              </a:rPr>
              <a:t>             המחרוזת הן </a:t>
            </a:r>
            <a:r>
              <a:rPr lang="he-IL" sz="2000" b="1" u="sng" dirty="0">
                <a:solidFill>
                  <a:srgbClr val="00B050"/>
                </a:solidFill>
              </a:rPr>
              <a:t>דוגמה</a:t>
            </a:r>
            <a:r>
              <a:rPr lang="he-IL" sz="2000" b="1" dirty="0">
                <a:solidFill>
                  <a:srgbClr val="00B050"/>
                </a:solidFill>
              </a:rPr>
              <a:t> בלבד</a:t>
            </a:r>
            <a:endParaRPr lang="en-US" sz="2000" b="1" dirty="0">
              <a:solidFill>
                <a:srgbClr val="00B050"/>
              </a:solidFill>
              <a:cs typeface="David" pitchFamily="34" charset="-79"/>
            </a:endParaRPr>
          </a:p>
        </p:txBody>
      </p:sp>
      <p:grpSp>
        <p:nvGrpSpPr>
          <p:cNvPr id="57" name="קבוצה 56"/>
          <p:cNvGrpSpPr>
            <a:grpSpLocks/>
          </p:cNvGrpSpPr>
          <p:nvPr/>
        </p:nvGrpSpPr>
        <p:grpSpPr bwMode="auto">
          <a:xfrm>
            <a:off x="2535238" y="2908300"/>
            <a:ext cx="668337" cy="438150"/>
            <a:chOff x="2390298" y="2835735"/>
            <a:chExt cx="669534" cy="438012"/>
          </a:xfrm>
        </p:grpSpPr>
        <p:sp>
          <p:nvSpPr>
            <p:cNvPr id="55" name="צורה חופשית 54"/>
            <p:cNvSpPr/>
            <p:nvPr/>
          </p:nvSpPr>
          <p:spPr>
            <a:xfrm>
              <a:off x="2390298" y="3069024"/>
              <a:ext cx="669534" cy="204723"/>
            </a:xfrm>
            <a:custGeom>
              <a:avLst/>
              <a:gdLst>
                <a:gd name="connsiteX0" fmla="*/ 0 w 711993"/>
                <a:gd name="connsiteY0" fmla="*/ 204787 h 204787"/>
                <a:gd name="connsiteX1" fmla="*/ 359568 w 711993"/>
                <a:gd name="connsiteY1" fmla="*/ 0 h 204787"/>
                <a:gd name="connsiteX2" fmla="*/ 711993 w 711993"/>
                <a:gd name="connsiteY2" fmla="*/ 204787 h 20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1993" h="204787">
                  <a:moveTo>
                    <a:pt x="0" y="204787"/>
                  </a:moveTo>
                  <a:cubicBezTo>
                    <a:pt x="120451" y="102393"/>
                    <a:pt x="240903" y="0"/>
                    <a:pt x="359568" y="0"/>
                  </a:cubicBezTo>
                  <a:cubicBezTo>
                    <a:pt x="478233" y="0"/>
                    <a:pt x="636984" y="160337"/>
                    <a:pt x="711993" y="204787"/>
                  </a:cubicBezTo>
                </a:path>
              </a:pathLst>
            </a:custGeom>
            <a:noFill/>
            <a:ln w="12700">
              <a:solidFill>
                <a:srgbClr val="0000FF"/>
              </a:solidFill>
              <a:headEnd type="triangl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56" name="תיבת טקסט 1"/>
            <p:cNvSpPr txBox="1"/>
            <p:nvPr/>
          </p:nvSpPr>
          <p:spPr>
            <a:xfrm>
              <a:off x="2482538" y="2835735"/>
              <a:ext cx="505729" cy="22852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ctr" defTabSz="540000" rtl="0">
                <a:spcAft>
                  <a:spcPts val="0"/>
                </a:spcAft>
                <a:defRPr/>
              </a:pPr>
              <a:r>
                <a:rPr lang="he-IL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2714</a:t>
              </a:r>
              <a:endParaRPr lang="en-US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8" name="קבוצה 57"/>
          <p:cNvGrpSpPr>
            <a:grpSpLocks/>
          </p:cNvGrpSpPr>
          <p:nvPr/>
        </p:nvGrpSpPr>
        <p:grpSpPr bwMode="auto">
          <a:xfrm>
            <a:off x="2535238" y="3676650"/>
            <a:ext cx="633412" cy="473075"/>
            <a:chOff x="2390298" y="2835735"/>
            <a:chExt cx="669534" cy="438012"/>
          </a:xfrm>
        </p:grpSpPr>
        <p:sp>
          <p:nvSpPr>
            <p:cNvPr id="59" name="צורה חופשית 58"/>
            <p:cNvSpPr/>
            <p:nvPr/>
          </p:nvSpPr>
          <p:spPr>
            <a:xfrm>
              <a:off x="2390298" y="3069440"/>
              <a:ext cx="669534" cy="204307"/>
            </a:xfrm>
            <a:custGeom>
              <a:avLst/>
              <a:gdLst>
                <a:gd name="connsiteX0" fmla="*/ 0 w 711993"/>
                <a:gd name="connsiteY0" fmla="*/ 204787 h 204787"/>
                <a:gd name="connsiteX1" fmla="*/ 359568 w 711993"/>
                <a:gd name="connsiteY1" fmla="*/ 0 h 204787"/>
                <a:gd name="connsiteX2" fmla="*/ 711993 w 711993"/>
                <a:gd name="connsiteY2" fmla="*/ 204787 h 20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1993" h="204787">
                  <a:moveTo>
                    <a:pt x="0" y="204787"/>
                  </a:moveTo>
                  <a:cubicBezTo>
                    <a:pt x="120451" y="102393"/>
                    <a:pt x="240903" y="0"/>
                    <a:pt x="359568" y="0"/>
                  </a:cubicBezTo>
                  <a:cubicBezTo>
                    <a:pt x="478233" y="0"/>
                    <a:pt x="636984" y="160337"/>
                    <a:pt x="711993" y="204787"/>
                  </a:cubicBezTo>
                </a:path>
              </a:pathLst>
            </a:custGeom>
            <a:noFill/>
            <a:ln w="12700">
              <a:solidFill>
                <a:srgbClr val="0000FF"/>
              </a:solidFill>
              <a:headEnd type="triangl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60" name="תיבת טקסט 1"/>
            <p:cNvSpPr txBox="1"/>
            <p:nvPr/>
          </p:nvSpPr>
          <p:spPr>
            <a:xfrm>
              <a:off x="2412112" y="2835735"/>
              <a:ext cx="647720" cy="22929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ctr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FF</a:t>
              </a:r>
              <a:r>
                <a:rPr lang="he-IL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en-US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74613" y="6524625"/>
            <a:ext cx="2336800" cy="263525"/>
          </a:xfrm>
        </p:spPr>
        <p:txBody>
          <a:bodyPr/>
          <a:lstStyle/>
          <a:p>
            <a:pPr>
              <a:defRPr/>
            </a:pPr>
            <a:r>
              <a:rPr lang="he-IL" dirty="0"/>
              <a:t>© </a:t>
            </a:r>
            <a:r>
              <a:rPr lang="he-IL" b="1" dirty="0" smtClean="0"/>
              <a:t>כל </a:t>
            </a:r>
            <a:r>
              <a:rPr lang="he-IL" b="1" dirty="0"/>
              <a:t>הזכויות שמורות לדפנה </a:t>
            </a:r>
            <a:r>
              <a:rPr lang="he-IL" b="1" dirty="0" err="1"/>
              <a:t>מינסטר</a:t>
            </a:r>
            <a:endParaRPr lang="he-IL" b="1" dirty="0"/>
          </a:p>
        </p:txBody>
      </p:sp>
      <p:grpSp>
        <p:nvGrpSpPr>
          <p:cNvPr id="6157" name="קבוצה 8"/>
          <p:cNvGrpSpPr>
            <a:grpSpLocks/>
          </p:cNvGrpSpPr>
          <p:nvPr/>
        </p:nvGrpSpPr>
        <p:grpSpPr bwMode="auto">
          <a:xfrm>
            <a:off x="-50800" y="20638"/>
            <a:ext cx="9302750" cy="671512"/>
            <a:chOff x="-180528" y="0"/>
            <a:chExt cx="9302849" cy="764704"/>
          </a:xfrm>
        </p:grpSpPr>
        <p:grpSp>
          <p:nvGrpSpPr>
            <p:cNvPr id="6158" name="קבוצה 6"/>
            <p:cNvGrpSpPr>
              <a:grpSpLocks/>
            </p:cNvGrpSpPr>
            <p:nvPr/>
          </p:nvGrpSpPr>
          <p:grpSpPr bwMode="auto">
            <a:xfrm>
              <a:off x="4467985" y="0"/>
              <a:ext cx="4654336" cy="715888"/>
              <a:chOff x="4246174" y="1533600"/>
              <a:chExt cx="4654336" cy="715888"/>
            </a:xfrm>
          </p:grpSpPr>
          <p:pic>
            <p:nvPicPr>
              <p:cNvPr id="6162" name="תמונה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3" name="תמונה 2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159" name="קבוצה 29"/>
            <p:cNvGrpSpPr>
              <a:grpSpLocks/>
            </p:cNvGrpSpPr>
            <p:nvPr/>
          </p:nvGrpSpPr>
          <p:grpSpPr bwMode="auto">
            <a:xfrm>
              <a:off x="-180528" y="48816"/>
              <a:ext cx="4654336" cy="715888"/>
              <a:chOff x="4246174" y="1533600"/>
              <a:chExt cx="4654336" cy="715888"/>
            </a:xfrm>
          </p:grpSpPr>
          <p:pic>
            <p:nvPicPr>
              <p:cNvPr id="6160" name="תמונה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1" name="תמונה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0" grpId="0" animBg="1"/>
      <p:bldP spid="51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50" y="549275"/>
            <a:ext cx="8858250" cy="776288"/>
          </a:xfrm>
        </p:spPr>
        <p:txBody>
          <a:bodyPr/>
          <a:lstStyle/>
          <a:p>
            <a:pPr algn="ctr">
              <a:defRPr/>
            </a:pPr>
            <a:r>
              <a:rPr lang="he-IL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David" pitchFamily="2" charset="-79"/>
              </a:rPr>
              <a:t>אתחול מחרוזות בצורות שונות</a:t>
            </a:r>
            <a:endParaRPr lang="he-IL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טבלה 24"/>
          <p:cNvGraphicFramePr>
            <a:graphicFrameLocks noGrp="1"/>
          </p:cNvGraphicFramePr>
          <p:nvPr/>
        </p:nvGraphicFramePr>
        <p:xfrm>
          <a:off x="34924" y="1484313"/>
          <a:ext cx="9074151" cy="532923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17001"/>
                <a:gridCol w="3336502"/>
                <a:gridCol w="2920648"/>
              </a:tblGrid>
              <a:tr h="740194">
                <a:tc>
                  <a:txBody>
                    <a:bodyPr/>
                    <a:lstStyle/>
                    <a:p>
                      <a:pPr algn="ctr" defTabSz="540000" rtl="0">
                        <a:lnSpc>
                          <a:spcPct val="150000"/>
                        </a:lnSpc>
                        <a:spcAft>
                          <a:spcPts val="300"/>
                        </a:spcAft>
                        <a:defRPr/>
                      </a:pPr>
                      <a:r>
                        <a:rPr lang="he-IL" sz="2400" b="1" dirty="0" smtClean="0">
                          <a:solidFill>
                            <a:srgbClr val="FFC000"/>
                          </a:solidFill>
                        </a:rPr>
                        <a:t>אפשרות א'</a:t>
                      </a:r>
                      <a:endParaRPr lang="en-US" sz="2400" b="1" dirty="0" smtClean="0">
                        <a:solidFill>
                          <a:srgbClr val="FFC000"/>
                        </a:solidFill>
                        <a:cs typeface="David" pitchFamily="34" charset="-79"/>
                      </a:endParaRP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pPr algn="ctr" defTabSz="540000" rtl="0">
                        <a:lnSpc>
                          <a:spcPct val="150000"/>
                        </a:lnSpc>
                        <a:spcAft>
                          <a:spcPts val="300"/>
                        </a:spcAft>
                        <a:defRPr/>
                      </a:pPr>
                      <a:r>
                        <a:rPr lang="he-IL" sz="2400" b="1" dirty="0" smtClean="0">
                          <a:solidFill>
                            <a:srgbClr val="FFC000"/>
                          </a:solidFill>
                        </a:rPr>
                        <a:t>אפשרות ב'</a:t>
                      </a:r>
                      <a:endParaRPr lang="en-US" sz="2400" b="1" dirty="0">
                        <a:solidFill>
                          <a:srgbClr val="FFC000"/>
                        </a:solidFill>
                        <a:cs typeface="David" pitchFamily="34" charset="-79"/>
                      </a:endParaRP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pPr algn="ctr" defTabSz="540000" rtl="0">
                        <a:lnSpc>
                          <a:spcPct val="150000"/>
                        </a:lnSpc>
                        <a:spcAft>
                          <a:spcPts val="300"/>
                        </a:spcAft>
                        <a:defRPr/>
                      </a:pPr>
                      <a:r>
                        <a:rPr lang="he-IL" sz="2400" b="1" smtClean="0">
                          <a:solidFill>
                            <a:srgbClr val="FFC000"/>
                          </a:solidFill>
                        </a:rPr>
                        <a:t>אפשרות ג'</a:t>
                      </a:r>
                      <a:endParaRPr lang="en-US" sz="2400" b="1" smtClean="0">
                        <a:solidFill>
                          <a:srgbClr val="FFC000"/>
                        </a:solidFill>
                        <a:cs typeface="David" pitchFamily="34" charset="-79"/>
                      </a:endParaRPr>
                    </a:p>
                  </a:txBody>
                  <a:tcPr marL="91452" marR="91452" marT="45726" marB="45726"/>
                </a:tc>
              </a:tr>
              <a:tr h="2485844"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marL="91452" marR="91452" marT="45726" marB="45726"/>
                </a:tc>
              </a:tr>
              <a:tr h="2103199"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marL="91452" marR="91452" marT="45726" marB="45726"/>
                </a:tc>
              </a:tr>
            </a:tbl>
          </a:graphicData>
        </a:graphic>
      </p:graphicFrame>
      <p:sp>
        <p:nvSpPr>
          <p:cNvPr id="59" name="מציין מיקום של כותרת תחתונה 58"/>
          <p:cNvSpPr>
            <a:spLocks noGrp="1"/>
          </p:cNvSpPr>
          <p:nvPr>
            <p:ph type="ftr" sz="quarter" idx="11"/>
          </p:nvPr>
        </p:nvSpPr>
        <p:spPr>
          <a:xfrm>
            <a:off x="6924675" y="6524625"/>
            <a:ext cx="2219325" cy="293688"/>
          </a:xfrm>
        </p:spPr>
        <p:txBody>
          <a:bodyPr/>
          <a:lstStyle/>
          <a:p>
            <a:pPr>
              <a:defRPr/>
            </a:pPr>
            <a:r>
              <a:rPr lang="he-IL" dirty="0"/>
              <a:t>© </a:t>
            </a:r>
            <a:r>
              <a:rPr lang="he-IL" b="1" dirty="0" smtClean="0"/>
              <a:t>כל </a:t>
            </a:r>
            <a:r>
              <a:rPr lang="he-IL" b="1" dirty="0"/>
              <a:t>הזכויות שמורות לדפנה </a:t>
            </a:r>
            <a:r>
              <a:rPr lang="he-IL" b="1" dirty="0" err="1"/>
              <a:t>מינסטר</a:t>
            </a:r>
            <a:endParaRPr lang="he-IL" b="1" dirty="0"/>
          </a:p>
        </p:txBody>
      </p:sp>
      <p:sp>
        <p:nvSpPr>
          <p:cNvPr id="105" name="מלבן מעוגל 104"/>
          <p:cNvSpPr/>
          <p:nvPr/>
        </p:nvSpPr>
        <p:spPr>
          <a:xfrm>
            <a:off x="6156325" y="2276475"/>
            <a:ext cx="2987675" cy="24479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dirty="0"/>
          </a:p>
        </p:txBody>
      </p:sp>
      <p:grpSp>
        <p:nvGrpSpPr>
          <p:cNvPr id="184" name="קבוצה 183"/>
          <p:cNvGrpSpPr>
            <a:grpSpLocks/>
          </p:cNvGrpSpPr>
          <p:nvPr/>
        </p:nvGrpSpPr>
        <p:grpSpPr bwMode="auto">
          <a:xfrm>
            <a:off x="6300788" y="2349500"/>
            <a:ext cx="2879725" cy="919163"/>
            <a:chOff x="6300192" y="2348880"/>
            <a:chExt cx="2879725" cy="919162"/>
          </a:xfrm>
        </p:grpSpPr>
        <p:sp>
          <p:nvSpPr>
            <p:cNvPr id="107" name="תיבת טקסט 1"/>
            <p:cNvSpPr txBox="1"/>
            <p:nvPr/>
          </p:nvSpPr>
          <p:spPr>
            <a:xfrm>
              <a:off x="6300192" y="2787030"/>
              <a:ext cx="2879725" cy="48101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String  S1  =  “ Hello “ ;</a:t>
              </a:r>
            </a:p>
          </p:txBody>
        </p:sp>
        <p:grpSp>
          <p:nvGrpSpPr>
            <p:cNvPr id="7266" name="קבוצה 107"/>
            <p:cNvGrpSpPr>
              <a:grpSpLocks/>
            </p:cNvGrpSpPr>
            <p:nvPr/>
          </p:nvGrpSpPr>
          <p:grpSpPr bwMode="auto">
            <a:xfrm>
              <a:off x="7381279" y="2348880"/>
              <a:ext cx="668338" cy="438150"/>
              <a:chOff x="2390298" y="2835735"/>
              <a:chExt cx="669534" cy="438012"/>
            </a:xfrm>
          </p:grpSpPr>
          <p:sp>
            <p:nvSpPr>
              <p:cNvPr id="112" name="צורה חופשית 111"/>
              <p:cNvSpPr/>
              <p:nvPr/>
            </p:nvSpPr>
            <p:spPr>
              <a:xfrm>
                <a:off x="2390298" y="3069024"/>
                <a:ext cx="669534" cy="204723"/>
              </a:xfrm>
              <a:custGeom>
                <a:avLst/>
                <a:gdLst>
                  <a:gd name="connsiteX0" fmla="*/ 0 w 711993"/>
                  <a:gd name="connsiteY0" fmla="*/ 204787 h 204787"/>
                  <a:gd name="connsiteX1" fmla="*/ 359568 w 711993"/>
                  <a:gd name="connsiteY1" fmla="*/ 0 h 204787"/>
                  <a:gd name="connsiteX2" fmla="*/ 711993 w 711993"/>
                  <a:gd name="connsiteY2" fmla="*/ 20478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993" h="204787">
                    <a:moveTo>
                      <a:pt x="0" y="204787"/>
                    </a:moveTo>
                    <a:cubicBezTo>
                      <a:pt x="120451" y="102393"/>
                      <a:pt x="240903" y="0"/>
                      <a:pt x="359568" y="0"/>
                    </a:cubicBezTo>
                    <a:cubicBezTo>
                      <a:pt x="478233" y="0"/>
                      <a:pt x="636984" y="160337"/>
                      <a:pt x="711993" y="20478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he-IL"/>
              </a:p>
            </p:txBody>
          </p:sp>
          <p:sp>
            <p:nvSpPr>
              <p:cNvPr id="113" name="תיבת טקסט 1"/>
              <p:cNvSpPr txBox="1"/>
              <p:nvPr/>
            </p:nvSpPr>
            <p:spPr>
              <a:xfrm>
                <a:off x="2482538" y="2835735"/>
                <a:ext cx="505728" cy="228528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ctr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4567</a:t>
                </a:r>
              </a:p>
            </p:txBody>
          </p:sp>
        </p:grpSp>
      </p:grpSp>
      <p:sp>
        <p:nvSpPr>
          <p:cNvPr id="114" name="מלבן מעוגל 113"/>
          <p:cNvSpPr/>
          <p:nvPr/>
        </p:nvSpPr>
        <p:spPr>
          <a:xfrm>
            <a:off x="3132138" y="2276475"/>
            <a:ext cx="2952750" cy="25923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dirty="0"/>
          </a:p>
        </p:txBody>
      </p:sp>
      <p:grpSp>
        <p:nvGrpSpPr>
          <p:cNvPr id="187" name="קבוצה 186"/>
          <p:cNvGrpSpPr>
            <a:grpSpLocks/>
          </p:cNvGrpSpPr>
          <p:nvPr/>
        </p:nvGrpSpPr>
        <p:grpSpPr bwMode="auto">
          <a:xfrm>
            <a:off x="2987675" y="2349500"/>
            <a:ext cx="2736850" cy="919163"/>
            <a:chOff x="2987824" y="2348880"/>
            <a:chExt cx="2828395" cy="919163"/>
          </a:xfrm>
        </p:grpSpPr>
        <p:sp>
          <p:nvSpPr>
            <p:cNvPr id="116" name="תיבת טקסט 1"/>
            <p:cNvSpPr txBox="1"/>
            <p:nvPr/>
          </p:nvSpPr>
          <p:spPr>
            <a:xfrm>
              <a:off x="2987824" y="2814018"/>
              <a:ext cx="2828395" cy="4540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String  S</a:t>
              </a:r>
              <a:r>
                <a:rPr lang="en-US" b="1" dirty="0">
                  <a:solidFill>
                    <a:schemeClr val="tx1"/>
                  </a:solidFill>
                  <a:cs typeface="David" pitchFamily="34" charset="-79"/>
                </a:rPr>
                <a:t>3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 =  “ </a:t>
              </a:r>
              <a:r>
                <a:rPr lang="en-US" sz="2000" b="1" dirty="0" err="1">
                  <a:solidFill>
                    <a:schemeClr val="tx1"/>
                  </a:solidFill>
                  <a:cs typeface="David" pitchFamily="34" charset="-79"/>
                </a:rPr>
                <a:t>Daf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“ ;</a:t>
              </a:r>
            </a:p>
          </p:txBody>
        </p:sp>
        <p:grpSp>
          <p:nvGrpSpPr>
            <p:cNvPr id="7262" name="קבוצה 116"/>
            <p:cNvGrpSpPr>
              <a:grpSpLocks/>
            </p:cNvGrpSpPr>
            <p:nvPr/>
          </p:nvGrpSpPr>
          <p:grpSpPr bwMode="auto">
            <a:xfrm>
              <a:off x="4142459" y="2348880"/>
              <a:ext cx="789581" cy="464660"/>
              <a:chOff x="2301081" y="2835735"/>
              <a:chExt cx="669534" cy="438012"/>
            </a:xfrm>
          </p:grpSpPr>
          <p:sp>
            <p:nvSpPr>
              <p:cNvPr id="121" name="צורה חופשית 120"/>
              <p:cNvSpPr/>
              <p:nvPr/>
            </p:nvSpPr>
            <p:spPr>
              <a:xfrm>
                <a:off x="2301375" y="3069182"/>
                <a:ext cx="669151" cy="205015"/>
              </a:xfrm>
              <a:custGeom>
                <a:avLst/>
                <a:gdLst>
                  <a:gd name="connsiteX0" fmla="*/ 0 w 711993"/>
                  <a:gd name="connsiteY0" fmla="*/ 204787 h 204787"/>
                  <a:gd name="connsiteX1" fmla="*/ 359568 w 711993"/>
                  <a:gd name="connsiteY1" fmla="*/ 0 h 204787"/>
                  <a:gd name="connsiteX2" fmla="*/ 711993 w 711993"/>
                  <a:gd name="connsiteY2" fmla="*/ 20478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993" h="204787">
                    <a:moveTo>
                      <a:pt x="0" y="204787"/>
                    </a:moveTo>
                    <a:cubicBezTo>
                      <a:pt x="120451" y="102393"/>
                      <a:pt x="240903" y="0"/>
                      <a:pt x="359568" y="0"/>
                    </a:cubicBezTo>
                    <a:cubicBezTo>
                      <a:pt x="478233" y="0"/>
                      <a:pt x="636984" y="160337"/>
                      <a:pt x="711993" y="20478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he-IL"/>
              </a:p>
            </p:txBody>
          </p:sp>
          <p:sp>
            <p:nvSpPr>
              <p:cNvPr id="122" name="תיבת טקסט 1"/>
              <p:cNvSpPr txBox="1"/>
              <p:nvPr/>
            </p:nvSpPr>
            <p:spPr>
              <a:xfrm>
                <a:off x="2336155" y="2835735"/>
                <a:ext cx="620460" cy="22895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ctr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AB12</a:t>
                </a:r>
              </a:p>
            </p:txBody>
          </p:sp>
        </p:grpSp>
      </p:grpSp>
      <p:sp>
        <p:nvSpPr>
          <p:cNvPr id="123" name="מלבן מעוגל 122"/>
          <p:cNvSpPr/>
          <p:nvPr/>
        </p:nvSpPr>
        <p:spPr>
          <a:xfrm>
            <a:off x="107950" y="2276475"/>
            <a:ext cx="2735263" cy="25923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dirty="0"/>
          </a:p>
        </p:txBody>
      </p:sp>
      <p:grpSp>
        <p:nvGrpSpPr>
          <p:cNvPr id="190" name="קבוצה 189"/>
          <p:cNvGrpSpPr>
            <a:grpSpLocks/>
          </p:cNvGrpSpPr>
          <p:nvPr/>
        </p:nvGrpSpPr>
        <p:grpSpPr bwMode="auto">
          <a:xfrm>
            <a:off x="34925" y="2365375"/>
            <a:ext cx="2881313" cy="887413"/>
            <a:chOff x="34503" y="2365871"/>
            <a:chExt cx="2881313" cy="886501"/>
          </a:xfrm>
        </p:grpSpPr>
        <p:sp>
          <p:nvSpPr>
            <p:cNvPr id="125" name="תיבת טקסט 1"/>
            <p:cNvSpPr txBox="1"/>
            <p:nvPr/>
          </p:nvSpPr>
          <p:spPr>
            <a:xfrm>
              <a:off x="34503" y="2803571"/>
              <a:ext cx="2881313" cy="44880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String  S</a:t>
              </a:r>
              <a:r>
                <a:rPr lang="en-US" b="1" dirty="0">
                  <a:solidFill>
                    <a:schemeClr val="tx1"/>
                  </a:solidFill>
                  <a:cs typeface="David" pitchFamily="34" charset="-79"/>
                </a:rPr>
                <a:t>5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 =  “ </a:t>
              </a:r>
              <a:r>
                <a:rPr lang="en-US" sz="2000" b="1" dirty="0" err="1">
                  <a:solidFill>
                    <a:schemeClr val="tx1"/>
                  </a:solidFill>
                  <a:cs typeface="David" pitchFamily="34" charset="-79"/>
                </a:rPr>
                <a:t>Oreen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“ ;</a:t>
              </a:r>
            </a:p>
          </p:txBody>
        </p:sp>
        <p:grpSp>
          <p:nvGrpSpPr>
            <p:cNvPr id="7258" name="קבוצה 125"/>
            <p:cNvGrpSpPr>
              <a:grpSpLocks/>
            </p:cNvGrpSpPr>
            <p:nvPr/>
          </p:nvGrpSpPr>
          <p:grpSpPr bwMode="auto">
            <a:xfrm>
              <a:off x="1115616" y="2365871"/>
              <a:ext cx="669925" cy="438150"/>
              <a:chOff x="2390298" y="2835735"/>
              <a:chExt cx="669534" cy="438012"/>
            </a:xfrm>
          </p:grpSpPr>
          <p:sp>
            <p:nvSpPr>
              <p:cNvPr id="130" name="צורה חופשית 129"/>
              <p:cNvSpPr/>
              <p:nvPr/>
            </p:nvSpPr>
            <p:spPr>
              <a:xfrm>
                <a:off x="2390273" y="3068785"/>
                <a:ext cx="669534" cy="204512"/>
              </a:xfrm>
              <a:custGeom>
                <a:avLst/>
                <a:gdLst>
                  <a:gd name="connsiteX0" fmla="*/ 0 w 711993"/>
                  <a:gd name="connsiteY0" fmla="*/ 204787 h 204787"/>
                  <a:gd name="connsiteX1" fmla="*/ 359568 w 711993"/>
                  <a:gd name="connsiteY1" fmla="*/ 0 h 204787"/>
                  <a:gd name="connsiteX2" fmla="*/ 711993 w 711993"/>
                  <a:gd name="connsiteY2" fmla="*/ 20478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993" h="204787">
                    <a:moveTo>
                      <a:pt x="0" y="204787"/>
                    </a:moveTo>
                    <a:cubicBezTo>
                      <a:pt x="120451" y="102393"/>
                      <a:pt x="240903" y="0"/>
                      <a:pt x="359568" y="0"/>
                    </a:cubicBezTo>
                    <a:cubicBezTo>
                      <a:pt x="478233" y="0"/>
                      <a:pt x="636984" y="160337"/>
                      <a:pt x="711993" y="20478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he-IL"/>
              </a:p>
            </p:txBody>
          </p:sp>
          <p:sp>
            <p:nvSpPr>
              <p:cNvPr id="131" name="תיבת טקסט 1"/>
              <p:cNvSpPr txBox="1"/>
              <p:nvPr/>
            </p:nvSpPr>
            <p:spPr>
              <a:xfrm>
                <a:off x="2482294" y="2835735"/>
                <a:ext cx="506116" cy="228293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ctr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2468</a:t>
                </a:r>
              </a:p>
            </p:txBody>
          </p:sp>
        </p:grpSp>
      </p:grpSp>
      <p:sp>
        <p:nvSpPr>
          <p:cNvPr id="20" name="תיבת טקסט 1"/>
          <p:cNvSpPr txBox="1"/>
          <p:nvPr/>
        </p:nvSpPr>
        <p:spPr>
          <a:xfrm>
            <a:off x="71438" y="6397625"/>
            <a:ext cx="3673475" cy="374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defTabSz="540000">
              <a:lnSpc>
                <a:spcPct val="150000"/>
              </a:lnSpc>
              <a:spcAft>
                <a:spcPts val="0"/>
              </a:spcAft>
              <a:defRPr/>
            </a:pPr>
            <a:r>
              <a:rPr lang="he-IL" sz="1200" b="1" dirty="0">
                <a:solidFill>
                  <a:srgbClr val="00B050"/>
                </a:solidFill>
              </a:rPr>
              <a:t>הערה:  הכתובות בירוק מתחת לתוכן המחרוזת הן </a:t>
            </a:r>
            <a:r>
              <a:rPr lang="he-IL" sz="1200" b="1" u="sng" dirty="0">
                <a:solidFill>
                  <a:srgbClr val="00B050"/>
                </a:solidFill>
              </a:rPr>
              <a:t>דוגמה</a:t>
            </a:r>
            <a:r>
              <a:rPr lang="he-IL" sz="1200" b="1" dirty="0">
                <a:solidFill>
                  <a:srgbClr val="00B050"/>
                </a:solidFill>
              </a:rPr>
              <a:t> בלבד</a:t>
            </a:r>
            <a:endParaRPr lang="en-US" sz="1200" b="1" dirty="0">
              <a:solidFill>
                <a:srgbClr val="00B050"/>
              </a:solidFill>
              <a:cs typeface="David" pitchFamily="34" charset="-79"/>
            </a:endParaRPr>
          </a:p>
        </p:txBody>
      </p:sp>
      <p:sp>
        <p:nvSpPr>
          <p:cNvPr id="132" name="מלבן מעוגל 131"/>
          <p:cNvSpPr/>
          <p:nvPr/>
        </p:nvSpPr>
        <p:spPr>
          <a:xfrm>
            <a:off x="6335713" y="4868863"/>
            <a:ext cx="2736850" cy="16557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dirty="0"/>
          </a:p>
        </p:txBody>
      </p:sp>
      <p:grpSp>
        <p:nvGrpSpPr>
          <p:cNvPr id="134" name="קבוצה 133"/>
          <p:cNvGrpSpPr>
            <a:grpSpLocks/>
          </p:cNvGrpSpPr>
          <p:nvPr/>
        </p:nvGrpSpPr>
        <p:grpSpPr bwMode="auto">
          <a:xfrm>
            <a:off x="6588125" y="5013325"/>
            <a:ext cx="2232025" cy="719138"/>
            <a:chOff x="2124075" y="4536000"/>
            <a:chExt cx="2232025" cy="720363"/>
          </a:xfrm>
        </p:grpSpPr>
        <p:sp>
          <p:nvSpPr>
            <p:cNvPr id="141" name="תיבת טקסט 1"/>
            <p:cNvSpPr txBox="1"/>
            <p:nvPr/>
          </p:nvSpPr>
          <p:spPr>
            <a:xfrm>
              <a:off x="2124075" y="4582116"/>
              <a:ext cx="503238" cy="35938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S1  </a:t>
              </a:r>
            </a:p>
          </p:txBody>
        </p:sp>
        <p:sp>
          <p:nvSpPr>
            <p:cNvPr id="142" name="תיבת טקסט 1"/>
            <p:cNvSpPr txBox="1"/>
            <p:nvPr/>
          </p:nvSpPr>
          <p:spPr>
            <a:xfrm>
              <a:off x="3419475" y="4582116"/>
              <a:ext cx="936625" cy="35938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Hello</a:t>
              </a:r>
            </a:p>
          </p:txBody>
        </p:sp>
        <p:sp>
          <p:nvSpPr>
            <p:cNvPr id="143" name="תיבת טקסט 1"/>
            <p:cNvSpPr txBox="1"/>
            <p:nvPr/>
          </p:nvSpPr>
          <p:spPr>
            <a:xfrm>
              <a:off x="3419475" y="4895386"/>
              <a:ext cx="936625" cy="36097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he-IL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4567</a:t>
              </a:r>
              <a:endParaRPr lang="en-US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4" name="מחבר חץ ישר 143"/>
            <p:cNvCxnSpPr>
              <a:stCxn id="141" idx="3"/>
              <a:endCxn id="142" idx="1"/>
            </p:cNvCxnSpPr>
            <p:nvPr/>
          </p:nvCxnSpPr>
          <p:spPr>
            <a:xfrm>
              <a:off x="2627313" y="4761809"/>
              <a:ext cx="7921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תיבת טקסט 1"/>
            <p:cNvSpPr txBox="1"/>
            <p:nvPr/>
          </p:nvSpPr>
          <p:spPr>
            <a:xfrm>
              <a:off x="2627313" y="4536000"/>
              <a:ext cx="936625" cy="36097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he-IL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4567</a:t>
              </a:r>
              <a:endParaRPr lang="en-US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5" name="קבוצה 134"/>
          <p:cNvGrpSpPr>
            <a:grpSpLocks/>
          </p:cNvGrpSpPr>
          <p:nvPr/>
        </p:nvGrpSpPr>
        <p:grpSpPr bwMode="auto">
          <a:xfrm>
            <a:off x="6588125" y="5876925"/>
            <a:ext cx="2232025" cy="720725"/>
            <a:chOff x="2124075" y="4535581"/>
            <a:chExt cx="2232025" cy="720782"/>
          </a:xfrm>
        </p:grpSpPr>
        <p:sp>
          <p:nvSpPr>
            <p:cNvPr id="136" name="תיבת טקסט 1"/>
            <p:cNvSpPr txBox="1"/>
            <p:nvPr/>
          </p:nvSpPr>
          <p:spPr>
            <a:xfrm>
              <a:off x="2124075" y="4581623"/>
              <a:ext cx="503238" cy="36039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S2  </a:t>
              </a:r>
            </a:p>
          </p:txBody>
        </p:sp>
        <p:sp>
          <p:nvSpPr>
            <p:cNvPr id="137" name="תיבת טקסט 1"/>
            <p:cNvSpPr txBox="1"/>
            <p:nvPr/>
          </p:nvSpPr>
          <p:spPr>
            <a:xfrm>
              <a:off x="3419475" y="4581623"/>
              <a:ext cx="936625" cy="36039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Hello</a:t>
              </a:r>
            </a:p>
          </p:txBody>
        </p:sp>
        <p:sp>
          <p:nvSpPr>
            <p:cNvPr id="138" name="תיבת טקסט 1"/>
            <p:cNvSpPr txBox="1"/>
            <p:nvPr/>
          </p:nvSpPr>
          <p:spPr>
            <a:xfrm>
              <a:off x="3419475" y="4895973"/>
              <a:ext cx="936625" cy="36039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9876</a:t>
              </a:r>
            </a:p>
          </p:txBody>
        </p:sp>
        <p:cxnSp>
          <p:nvCxnSpPr>
            <p:cNvPr id="139" name="מחבר חץ ישר 138"/>
            <p:cNvCxnSpPr>
              <a:stCxn id="136" idx="3"/>
              <a:endCxn id="137" idx="1"/>
            </p:cNvCxnSpPr>
            <p:nvPr/>
          </p:nvCxnSpPr>
          <p:spPr>
            <a:xfrm>
              <a:off x="2627313" y="4761024"/>
              <a:ext cx="7921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תיבת טקסט 1"/>
            <p:cNvSpPr txBox="1"/>
            <p:nvPr/>
          </p:nvSpPr>
          <p:spPr>
            <a:xfrm>
              <a:off x="2627313" y="4535581"/>
              <a:ext cx="936625" cy="36039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9876</a:t>
              </a:r>
            </a:p>
          </p:txBody>
        </p:sp>
      </p:grpSp>
      <p:sp>
        <p:nvSpPr>
          <p:cNvPr id="146" name="מלבן מעוגל 145"/>
          <p:cNvSpPr/>
          <p:nvPr/>
        </p:nvSpPr>
        <p:spPr>
          <a:xfrm>
            <a:off x="3030538" y="4868863"/>
            <a:ext cx="3186112" cy="16557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dirty="0"/>
          </a:p>
        </p:txBody>
      </p:sp>
      <p:sp>
        <p:nvSpPr>
          <p:cNvPr id="147" name="מלבן מעוגל 146"/>
          <p:cNvSpPr/>
          <p:nvPr/>
        </p:nvSpPr>
        <p:spPr>
          <a:xfrm>
            <a:off x="90488" y="4868863"/>
            <a:ext cx="2808287" cy="16557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dirty="0"/>
          </a:p>
        </p:txBody>
      </p:sp>
      <p:grpSp>
        <p:nvGrpSpPr>
          <p:cNvPr id="149" name="קבוצה 148"/>
          <p:cNvGrpSpPr>
            <a:grpSpLocks/>
          </p:cNvGrpSpPr>
          <p:nvPr/>
        </p:nvGrpSpPr>
        <p:grpSpPr bwMode="auto">
          <a:xfrm>
            <a:off x="3563938" y="5013325"/>
            <a:ext cx="2232025" cy="719138"/>
            <a:chOff x="2124075" y="4536000"/>
            <a:chExt cx="2232025" cy="720363"/>
          </a:xfrm>
        </p:grpSpPr>
        <p:sp>
          <p:nvSpPr>
            <p:cNvPr id="156" name="תיבת טקסט 1"/>
            <p:cNvSpPr txBox="1"/>
            <p:nvPr/>
          </p:nvSpPr>
          <p:spPr>
            <a:xfrm>
              <a:off x="2124075" y="4582116"/>
              <a:ext cx="503237" cy="35938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</a:t>
              </a:r>
              <a:r>
                <a:rPr lang="en-US" b="1" dirty="0">
                  <a:solidFill>
                    <a:schemeClr val="tx1"/>
                  </a:solidFill>
                  <a:cs typeface="David" pitchFamily="34" charset="-79"/>
                </a:rPr>
                <a:t>3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 </a:t>
              </a:r>
            </a:p>
          </p:txBody>
        </p:sp>
        <p:sp>
          <p:nvSpPr>
            <p:cNvPr id="157" name="תיבת טקסט 1"/>
            <p:cNvSpPr txBox="1"/>
            <p:nvPr/>
          </p:nvSpPr>
          <p:spPr>
            <a:xfrm>
              <a:off x="3419475" y="4582116"/>
              <a:ext cx="649287" cy="35938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 err="1">
                  <a:solidFill>
                    <a:schemeClr val="tx1"/>
                  </a:solidFill>
                  <a:cs typeface="David" pitchFamily="34" charset="-79"/>
                </a:rPr>
                <a:t>Daf</a:t>
              </a:r>
              <a:endParaRPr lang="en-US" sz="2000" b="1" dirty="0">
                <a:solidFill>
                  <a:schemeClr val="tx1"/>
                </a:solidFill>
                <a:cs typeface="David" pitchFamily="34" charset="-79"/>
              </a:endParaRPr>
            </a:p>
          </p:txBody>
        </p:sp>
        <p:sp>
          <p:nvSpPr>
            <p:cNvPr id="158" name="תיבת טקסט 1"/>
            <p:cNvSpPr txBox="1"/>
            <p:nvPr/>
          </p:nvSpPr>
          <p:spPr>
            <a:xfrm>
              <a:off x="3419475" y="4895386"/>
              <a:ext cx="936625" cy="36097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AB12</a:t>
              </a:r>
            </a:p>
          </p:txBody>
        </p:sp>
        <p:cxnSp>
          <p:nvCxnSpPr>
            <p:cNvPr id="159" name="מחבר חץ ישר 158"/>
            <p:cNvCxnSpPr>
              <a:stCxn id="156" idx="3"/>
              <a:endCxn id="157" idx="1"/>
            </p:cNvCxnSpPr>
            <p:nvPr/>
          </p:nvCxnSpPr>
          <p:spPr>
            <a:xfrm>
              <a:off x="2627312" y="4761809"/>
              <a:ext cx="79216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תיבת טקסט 1"/>
            <p:cNvSpPr txBox="1"/>
            <p:nvPr/>
          </p:nvSpPr>
          <p:spPr>
            <a:xfrm>
              <a:off x="2627312" y="4536000"/>
              <a:ext cx="936625" cy="36097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AB12</a:t>
              </a:r>
            </a:p>
          </p:txBody>
        </p:sp>
      </p:grpSp>
      <p:grpSp>
        <p:nvGrpSpPr>
          <p:cNvPr id="150" name="קבוצה 149"/>
          <p:cNvGrpSpPr>
            <a:grpSpLocks/>
          </p:cNvGrpSpPr>
          <p:nvPr/>
        </p:nvGrpSpPr>
        <p:grpSpPr bwMode="auto">
          <a:xfrm>
            <a:off x="3563938" y="5876925"/>
            <a:ext cx="2232025" cy="720725"/>
            <a:chOff x="2124075" y="4535581"/>
            <a:chExt cx="2232025" cy="720782"/>
          </a:xfrm>
        </p:grpSpPr>
        <p:sp>
          <p:nvSpPr>
            <p:cNvPr id="151" name="תיבת טקסט 1"/>
            <p:cNvSpPr txBox="1"/>
            <p:nvPr/>
          </p:nvSpPr>
          <p:spPr>
            <a:xfrm>
              <a:off x="2124075" y="4581623"/>
              <a:ext cx="503237" cy="36039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</a:t>
              </a:r>
              <a:r>
                <a:rPr lang="en-US" b="1" dirty="0">
                  <a:solidFill>
                    <a:schemeClr val="tx1"/>
                  </a:solidFill>
                  <a:cs typeface="David" pitchFamily="34" charset="-79"/>
                </a:rPr>
                <a:t>4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 </a:t>
              </a:r>
            </a:p>
          </p:txBody>
        </p:sp>
        <p:sp>
          <p:nvSpPr>
            <p:cNvPr id="152" name="תיבת טקסט 1"/>
            <p:cNvSpPr txBox="1"/>
            <p:nvPr/>
          </p:nvSpPr>
          <p:spPr>
            <a:xfrm>
              <a:off x="3419475" y="4581623"/>
              <a:ext cx="649287" cy="36039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 err="1">
                  <a:solidFill>
                    <a:schemeClr val="tx1"/>
                  </a:solidFill>
                  <a:cs typeface="David" pitchFamily="34" charset="-79"/>
                </a:rPr>
                <a:t>Daf</a:t>
              </a:r>
              <a:endParaRPr lang="en-US" sz="2000" b="1" dirty="0">
                <a:solidFill>
                  <a:schemeClr val="tx1"/>
                </a:solidFill>
                <a:cs typeface="David" pitchFamily="34" charset="-79"/>
              </a:endParaRPr>
            </a:p>
          </p:txBody>
        </p:sp>
        <p:sp>
          <p:nvSpPr>
            <p:cNvPr id="153" name="תיבת טקסט 1"/>
            <p:cNvSpPr txBox="1"/>
            <p:nvPr/>
          </p:nvSpPr>
          <p:spPr>
            <a:xfrm>
              <a:off x="3419475" y="4895973"/>
              <a:ext cx="936625" cy="36039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34CD</a:t>
              </a:r>
            </a:p>
          </p:txBody>
        </p:sp>
        <p:cxnSp>
          <p:nvCxnSpPr>
            <p:cNvPr id="154" name="מחבר חץ ישר 153"/>
            <p:cNvCxnSpPr>
              <a:stCxn id="151" idx="3"/>
              <a:endCxn id="152" idx="1"/>
            </p:cNvCxnSpPr>
            <p:nvPr/>
          </p:nvCxnSpPr>
          <p:spPr>
            <a:xfrm>
              <a:off x="2627312" y="4762612"/>
              <a:ext cx="79216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תיבת טקסט 1"/>
            <p:cNvSpPr txBox="1"/>
            <p:nvPr/>
          </p:nvSpPr>
          <p:spPr>
            <a:xfrm>
              <a:off x="2627312" y="4535581"/>
              <a:ext cx="936625" cy="36039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34CD</a:t>
              </a:r>
            </a:p>
          </p:txBody>
        </p:sp>
      </p:grpSp>
      <p:grpSp>
        <p:nvGrpSpPr>
          <p:cNvPr id="164" name="קבוצה 163"/>
          <p:cNvGrpSpPr>
            <a:grpSpLocks/>
          </p:cNvGrpSpPr>
          <p:nvPr/>
        </p:nvGrpSpPr>
        <p:grpSpPr bwMode="auto">
          <a:xfrm>
            <a:off x="323850" y="5013325"/>
            <a:ext cx="2232025" cy="719138"/>
            <a:chOff x="2124075" y="4536000"/>
            <a:chExt cx="2232025" cy="720363"/>
          </a:xfrm>
        </p:grpSpPr>
        <p:sp>
          <p:nvSpPr>
            <p:cNvPr id="171" name="תיבת טקסט 1"/>
            <p:cNvSpPr txBox="1"/>
            <p:nvPr/>
          </p:nvSpPr>
          <p:spPr>
            <a:xfrm>
              <a:off x="2124075" y="4582116"/>
              <a:ext cx="503238" cy="35938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</a:t>
              </a:r>
              <a:r>
                <a:rPr lang="en-US" b="1" dirty="0">
                  <a:solidFill>
                    <a:schemeClr val="tx1"/>
                  </a:solidFill>
                  <a:cs typeface="David" pitchFamily="34" charset="-79"/>
                </a:rPr>
                <a:t>5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 </a:t>
              </a:r>
            </a:p>
          </p:txBody>
        </p:sp>
        <p:sp>
          <p:nvSpPr>
            <p:cNvPr id="172" name="תיבת טקסט 1"/>
            <p:cNvSpPr txBox="1"/>
            <p:nvPr/>
          </p:nvSpPr>
          <p:spPr>
            <a:xfrm>
              <a:off x="3419475" y="4582116"/>
              <a:ext cx="936625" cy="35938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 err="1">
                  <a:solidFill>
                    <a:schemeClr val="tx1"/>
                  </a:solidFill>
                  <a:cs typeface="David" pitchFamily="34" charset="-79"/>
                </a:rPr>
                <a:t>Oreen</a:t>
              </a:r>
              <a:endParaRPr lang="en-US" sz="2000" b="1" dirty="0">
                <a:solidFill>
                  <a:schemeClr val="tx1"/>
                </a:solidFill>
                <a:cs typeface="David" pitchFamily="34" charset="-79"/>
              </a:endParaRPr>
            </a:p>
          </p:txBody>
        </p:sp>
        <p:sp>
          <p:nvSpPr>
            <p:cNvPr id="173" name="תיבת טקסט 1"/>
            <p:cNvSpPr txBox="1"/>
            <p:nvPr/>
          </p:nvSpPr>
          <p:spPr>
            <a:xfrm>
              <a:off x="3419475" y="4895386"/>
              <a:ext cx="936625" cy="36097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2468</a:t>
              </a:r>
            </a:p>
          </p:txBody>
        </p:sp>
        <p:cxnSp>
          <p:nvCxnSpPr>
            <p:cNvPr id="174" name="מחבר חץ ישר 173"/>
            <p:cNvCxnSpPr>
              <a:stCxn id="171" idx="3"/>
              <a:endCxn id="172" idx="1"/>
            </p:cNvCxnSpPr>
            <p:nvPr/>
          </p:nvCxnSpPr>
          <p:spPr>
            <a:xfrm>
              <a:off x="2627313" y="4761809"/>
              <a:ext cx="7921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תיבת טקסט 1"/>
            <p:cNvSpPr txBox="1"/>
            <p:nvPr/>
          </p:nvSpPr>
          <p:spPr>
            <a:xfrm>
              <a:off x="2627313" y="4536000"/>
              <a:ext cx="936625" cy="36097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2468</a:t>
              </a:r>
            </a:p>
          </p:txBody>
        </p:sp>
      </p:grpSp>
      <p:grpSp>
        <p:nvGrpSpPr>
          <p:cNvPr id="182" name="קבוצה 181"/>
          <p:cNvGrpSpPr>
            <a:grpSpLocks/>
          </p:cNvGrpSpPr>
          <p:nvPr/>
        </p:nvGrpSpPr>
        <p:grpSpPr bwMode="auto">
          <a:xfrm>
            <a:off x="323850" y="5418138"/>
            <a:ext cx="1944688" cy="865187"/>
            <a:chOff x="323528" y="5417989"/>
            <a:chExt cx="1944216" cy="865040"/>
          </a:xfrm>
        </p:grpSpPr>
        <p:cxnSp>
          <p:nvCxnSpPr>
            <p:cNvPr id="180" name="מחבר חץ ישר 179"/>
            <p:cNvCxnSpPr/>
            <p:nvPr/>
          </p:nvCxnSpPr>
          <p:spPr>
            <a:xfrm flipV="1">
              <a:off x="2267744" y="5417989"/>
              <a:ext cx="0" cy="684096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תיבת טקסט 1"/>
            <p:cNvSpPr txBox="1"/>
            <p:nvPr/>
          </p:nvSpPr>
          <p:spPr bwMode="auto">
            <a:xfrm>
              <a:off x="323528" y="5922728"/>
              <a:ext cx="503116" cy="36030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tx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</a:t>
              </a:r>
              <a:r>
                <a:rPr lang="en-US" sz="1600" b="1" dirty="0">
                  <a:solidFill>
                    <a:schemeClr val="tx1"/>
                  </a:solidFill>
                  <a:cs typeface="David" pitchFamily="34" charset="-79"/>
                </a:rPr>
                <a:t>6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 </a:t>
              </a:r>
            </a:p>
          </p:txBody>
        </p:sp>
        <p:cxnSp>
          <p:nvCxnSpPr>
            <p:cNvPr id="169" name="מחבר חץ ישר 168"/>
            <p:cNvCxnSpPr>
              <a:stCxn id="166" idx="3"/>
            </p:cNvCxnSpPr>
            <p:nvPr/>
          </p:nvCxnSpPr>
          <p:spPr bwMode="auto">
            <a:xfrm flipV="1">
              <a:off x="826644" y="6102085"/>
              <a:ext cx="14411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תיבת טקסט 1"/>
            <p:cNvSpPr txBox="1"/>
            <p:nvPr/>
          </p:nvSpPr>
          <p:spPr bwMode="auto">
            <a:xfrm>
              <a:off x="828230" y="5868762"/>
              <a:ext cx="936398" cy="36030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2468</a:t>
              </a:r>
            </a:p>
          </p:txBody>
        </p:sp>
      </p:grpSp>
      <p:grpSp>
        <p:nvGrpSpPr>
          <p:cNvPr id="185" name="קבוצה 184"/>
          <p:cNvGrpSpPr>
            <a:grpSpLocks/>
          </p:cNvGrpSpPr>
          <p:nvPr/>
        </p:nvGrpSpPr>
        <p:grpSpPr bwMode="auto">
          <a:xfrm>
            <a:off x="6300788" y="3268663"/>
            <a:ext cx="2879725" cy="881062"/>
            <a:chOff x="6300192" y="3268042"/>
            <a:chExt cx="2879725" cy="881038"/>
          </a:xfrm>
        </p:grpSpPr>
        <p:grpSp>
          <p:nvGrpSpPr>
            <p:cNvPr id="7224" name="קבוצה 108"/>
            <p:cNvGrpSpPr>
              <a:grpSpLocks/>
            </p:cNvGrpSpPr>
            <p:nvPr/>
          </p:nvGrpSpPr>
          <p:grpSpPr bwMode="auto">
            <a:xfrm>
              <a:off x="7366992" y="3268042"/>
              <a:ext cx="669925" cy="438150"/>
              <a:chOff x="2390298" y="2835735"/>
              <a:chExt cx="669534" cy="438012"/>
            </a:xfrm>
          </p:grpSpPr>
          <p:sp>
            <p:nvSpPr>
              <p:cNvPr id="110" name="צורה חופשית 109"/>
              <p:cNvSpPr/>
              <p:nvPr/>
            </p:nvSpPr>
            <p:spPr>
              <a:xfrm>
                <a:off x="2390298" y="3069017"/>
                <a:ext cx="669534" cy="204718"/>
              </a:xfrm>
              <a:custGeom>
                <a:avLst/>
                <a:gdLst>
                  <a:gd name="connsiteX0" fmla="*/ 0 w 711993"/>
                  <a:gd name="connsiteY0" fmla="*/ 204787 h 204787"/>
                  <a:gd name="connsiteX1" fmla="*/ 359568 w 711993"/>
                  <a:gd name="connsiteY1" fmla="*/ 0 h 204787"/>
                  <a:gd name="connsiteX2" fmla="*/ 711993 w 711993"/>
                  <a:gd name="connsiteY2" fmla="*/ 20478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993" h="204787">
                    <a:moveTo>
                      <a:pt x="0" y="204787"/>
                    </a:moveTo>
                    <a:cubicBezTo>
                      <a:pt x="120451" y="102393"/>
                      <a:pt x="240903" y="0"/>
                      <a:pt x="359568" y="0"/>
                    </a:cubicBezTo>
                    <a:cubicBezTo>
                      <a:pt x="478233" y="0"/>
                      <a:pt x="636984" y="160337"/>
                      <a:pt x="711993" y="20478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he-IL"/>
              </a:p>
            </p:txBody>
          </p:sp>
          <p:sp>
            <p:nvSpPr>
              <p:cNvPr id="111" name="תיבת טקסט 1"/>
              <p:cNvSpPr txBox="1"/>
              <p:nvPr/>
            </p:nvSpPr>
            <p:spPr>
              <a:xfrm>
                <a:off x="2482319" y="2835735"/>
                <a:ext cx="506116" cy="228522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ctr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9876</a:t>
                </a:r>
              </a:p>
            </p:txBody>
          </p:sp>
        </p:grpSp>
        <p:sp>
          <p:nvSpPr>
            <p:cNvPr id="183" name="תיבת טקסט 1"/>
            <p:cNvSpPr txBox="1"/>
            <p:nvPr/>
          </p:nvSpPr>
          <p:spPr>
            <a:xfrm>
              <a:off x="6300192" y="3691892"/>
              <a:ext cx="2879725" cy="45718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String  S2  =  “ Hello “ ;</a:t>
              </a:r>
            </a:p>
            <a:p>
              <a:pPr algn="l" defTabSz="540000" rtl="0">
                <a:spcAft>
                  <a:spcPts val="0"/>
                </a:spcAft>
                <a:defRPr/>
              </a:pPr>
              <a:endParaRPr lang="en-US" sz="2000" b="1" dirty="0">
                <a:solidFill>
                  <a:schemeClr val="tx1"/>
                </a:solidFill>
                <a:cs typeface="David" pitchFamily="34" charset="-79"/>
              </a:endParaRPr>
            </a:p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	</a:t>
              </a:r>
            </a:p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tx1"/>
                  </a:solidFill>
                  <a:cs typeface="David" pitchFamily="34" charset="-79"/>
                </a:rPr>
                <a:t>	</a:t>
              </a:r>
            </a:p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	</a:t>
              </a:r>
            </a:p>
          </p:txBody>
        </p:sp>
      </p:grpSp>
      <p:grpSp>
        <p:nvGrpSpPr>
          <p:cNvPr id="188" name="קבוצה 187"/>
          <p:cNvGrpSpPr>
            <a:grpSpLocks/>
          </p:cNvGrpSpPr>
          <p:nvPr/>
        </p:nvGrpSpPr>
        <p:grpSpPr bwMode="auto">
          <a:xfrm>
            <a:off x="2978150" y="3252788"/>
            <a:ext cx="3394075" cy="1258887"/>
            <a:chOff x="2987824" y="3252371"/>
            <a:chExt cx="3394074" cy="1259251"/>
          </a:xfrm>
        </p:grpSpPr>
        <p:grpSp>
          <p:nvGrpSpPr>
            <p:cNvPr id="7220" name="קבוצה 117"/>
            <p:cNvGrpSpPr>
              <a:grpSpLocks/>
            </p:cNvGrpSpPr>
            <p:nvPr/>
          </p:nvGrpSpPr>
          <p:grpSpPr bwMode="auto">
            <a:xfrm>
              <a:off x="4142459" y="3252371"/>
              <a:ext cx="789581" cy="464661"/>
              <a:chOff x="2301081" y="2835734"/>
              <a:chExt cx="669534" cy="438013"/>
            </a:xfrm>
          </p:grpSpPr>
          <p:sp>
            <p:nvSpPr>
              <p:cNvPr id="119" name="צורה חופשית 118"/>
              <p:cNvSpPr/>
              <p:nvPr/>
            </p:nvSpPr>
            <p:spPr>
              <a:xfrm>
                <a:off x="2300638" y="3069249"/>
                <a:ext cx="670377" cy="205073"/>
              </a:xfrm>
              <a:custGeom>
                <a:avLst/>
                <a:gdLst>
                  <a:gd name="connsiteX0" fmla="*/ 0 w 711993"/>
                  <a:gd name="connsiteY0" fmla="*/ 204787 h 204787"/>
                  <a:gd name="connsiteX1" fmla="*/ 359568 w 711993"/>
                  <a:gd name="connsiteY1" fmla="*/ 0 h 204787"/>
                  <a:gd name="connsiteX2" fmla="*/ 711993 w 711993"/>
                  <a:gd name="connsiteY2" fmla="*/ 20478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993" h="204787">
                    <a:moveTo>
                      <a:pt x="0" y="204787"/>
                    </a:moveTo>
                    <a:cubicBezTo>
                      <a:pt x="120451" y="102393"/>
                      <a:pt x="240903" y="0"/>
                      <a:pt x="359568" y="0"/>
                    </a:cubicBezTo>
                    <a:cubicBezTo>
                      <a:pt x="478233" y="0"/>
                      <a:pt x="636984" y="160337"/>
                      <a:pt x="711993" y="20478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he-IL"/>
              </a:p>
            </p:txBody>
          </p:sp>
          <p:sp>
            <p:nvSpPr>
              <p:cNvPr id="120" name="תיבת טקסט 1"/>
              <p:cNvSpPr txBox="1"/>
              <p:nvPr/>
            </p:nvSpPr>
            <p:spPr>
              <a:xfrm>
                <a:off x="2315445" y="2835734"/>
                <a:ext cx="655570" cy="22902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ctr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34CD</a:t>
                </a:r>
              </a:p>
            </p:txBody>
          </p:sp>
        </p:grpSp>
        <p:sp>
          <p:nvSpPr>
            <p:cNvPr id="186" name="תיבת טקסט 1"/>
            <p:cNvSpPr txBox="1"/>
            <p:nvPr/>
          </p:nvSpPr>
          <p:spPr>
            <a:xfrm>
              <a:off x="2987824" y="3722407"/>
              <a:ext cx="3394074" cy="7892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String  S</a:t>
              </a:r>
              <a:r>
                <a:rPr lang="en-US" b="1" dirty="0">
                  <a:solidFill>
                    <a:schemeClr val="tx1"/>
                  </a:solidFill>
                  <a:cs typeface="David" pitchFamily="34" charset="-79"/>
                </a:rPr>
                <a:t>4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 =  </a:t>
              </a:r>
              <a:r>
                <a:rPr lang="en-US" sz="2000" b="1" dirty="0">
                  <a:solidFill>
                    <a:srgbClr val="0000FF"/>
                  </a:solidFill>
                  <a:cs typeface="David" pitchFamily="34" charset="-79"/>
                </a:rPr>
                <a:t>new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 </a:t>
              </a:r>
            </a:p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		          String ( S3 ) ;</a:t>
              </a:r>
            </a:p>
            <a:p>
              <a:pPr algn="l" defTabSz="540000" rtl="0">
                <a:spcAft>
                  <a:spcPts val="0"/>
                </a:spcAft>
                <a:defRPr/>
              </a:pPr>
              <a:endParaRPr lang="en-US" sz="2000" b="1" dirty="0">
                <a:solidFill>
                  <a:schemeClr val="tx1"/>
                </a:solidFill>
                <a:cs typeface="David" pitchFamily="34" charset="-79"/>
              </a:endParaRPr>
            </a:p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	</a:t>
              </a:r>
            </a:p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tx1"/>
                  </a:solidFill>
                  <a:cs typeface="David" pitchFamily="34" charset="-79"/>
                </a:rPr>
                <a:t>	</a:t>
              </a:r>
            </a:p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	</a:t>
              </a:r>
            </a:p>
          </p:txBody>
        </p:sp>
      </p:grpSp>
      <p:grpSp>
        <p:nvGrpSpPr>
          <p:cNvPr id="191" name="קבוצה 190"/>
          <p:cNvGrpSpPr>
            <a:grpSpLocks/>
          </p:cNvGrpSpPr>
          <p:nvPr/>
        </p:nvGrpSpPr>
        <p:grpSpPr bwMode="auto">
          <a:xfrm>
            <a:off x="34925" y="3284538"/>
            <a:ext cx="2881313" cy="865187"/>
            <a:chOff x="0" y="3285033"/>
            <a:chExt cx="2881313" cy="864047"/>
          </a:xfrm>
        </p:grpSpPr>
        <p:grpSp>
          <p:nvGrpSpPr>
            <p:cNvPr id="7216" name="קבוצה 126"/>
            <p:cNvGrpSpPr>
              <a:grpSpLocks/>
            </p:cNvGrpSpPr>
            <p:nvPr/>
          </p:nvGrpSpPr>
          <p:grpSpPr bwMode="auto">
            <a:xfrm>
              <a:off x="1081113" y="3285033"/>
              <a:ext cx="669925" cy="438150"/>
              <a:chOff x="2368533" y="2835735"/>
              <a:chExt cx="669534" cy="438012"/>
            </a:xfrm>
          </p:grpSpPr>
          <p:sp>
            <p:nvSpPr>
              <p:cNvPr id="128" name="צורה חופשית 127"/>
              <p:cNvSpPr/>
              <p:nvPr/>
            </p:nvSpPr>
            <p:spPr>
              <a:xfrm>
                <a:off x="2368508" y="3068716"/>
                <a:ext cx="669534" cy="204454"/>
              </a:xfrm>
              <a:custGeom>
                <a:avLst/>
                <a:gdLst>
                  <a:gd name="connsiteX0" fmla="*/ 0 w 711993"/>
                  <a:gd name="connsiteY0" fmla="*/ 204787 h 204787"/>
                  <a:gd name="connsiteX1" fmla="*/ 359568 w 711993"/>
                  <a:gd name="connsiteY1" fmla="*/ 0 h 204787"/>
                  <a:gd name="connsiteX2" fmla="*/ 711993 w 711993"/>
                  <a:gd name="connsiteY2" fmla="*/ 20478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993" h="204787">
                    <a:moveTo>
                      <a:pt x="0" y="204787"/>
                    </a:moveTo>
                    <a:cubicBezTo>
                      <a:pt x="120451" y="102393"/>
                      <a:pt x="240903" y="0"/>
                      <a:pt x="359568" y="0"/>
                    </a:cubicBezTo>
                    <a:cubicBezTo>
                      <a:pt x="478233" y="0"/>
                      <a:pt x="636984" y="160337"/>
                      <a:pt x="711993" y="20478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he-IL"/>
              </a:p>
            </p:txBody>
          </p:sp>
          <p:sp>
            <p:nvSpPr>
              <p:cNvPr id="129" name="תיבת טקסט 1"/>
              <p:cNvSpPr txBox="1"/>
              <p:nvPr/>
            </p:nvSpPr>
            <p:spPr>
              <a:xfrm>
                <a:off x="2439903" y="2835735"/>
                <a:ext cx="506117" cy="22822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ctr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2468</a:t>
                </a:r>
              </a:p>
            </p:txBody>
          </p:sp>
        </p:grpSp>
        <p:sp>
          <p:nvSpPr>
            <p:cNvPr id="189" name="תיבת טקסט 1"/>
            <p:cNvSpPr txBox="1"/>
            <p:nvPr/>
          </p:nvSpPr>
          <p:spPr>
            <a:xfrm>
              <a:off x="0" y="3740045"/>
              <a:ext cx="2881313" cy="40903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String  S</a:t>
              </a:r>
              <a:r>
                <a:rPr lang="en-US" sz="1600" b="1" dirty="0">
                  <a:solidFill>
                    <a:schemeClr val="tx1"/>
                  </a:solidFill>
                  <a:cs typeface="David" pitchFamily="34" charset="-79"/>
                </a:rPr>
                <a:t>6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 =  S</a:t>
              </a:r>
              <a:r>
                <a:rPr lang="en-US" b="1" dirty="0">
                  <a:solidFill>
                    <a:schemeClr val="tx1"/>
                  </a:solidFill>
                  <a:cs typeface="David" pitchFamily="34" charset="-79"/>
                </a:rPr>
                <a:t>5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;</a:t>
              </a:r>
            </a:p>
            <a:p>
              <a:pPr algn="l" defTabSz="540000" rtl="0">
                <a:spcAft>
                  <a:spcPts val="0"/>
                </a:spcAft>
                <a:defRPr/>
              </a:pPr>
              <a:endParaRPr lang="en-US" sz="2000" b="1" dirty="0">
                <a:solidFill>
                  <a:schemeClr val="tx1"/>
                </a:solidFill>
                <a:cs typeface="David" pitchFamily="34" charset="-79"/>
              </a:endParaRPr>
            </a:p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	</a:t>
              </a:r>
            </a:p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tx1"/>
                  </a:solidFill>
                  <a:cs typeface="David" pitchFamily="34" charset="-79"/>
                </a:rPr>
                <a:t>	</a:t>
              </a:r>
            </a:p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	</a:t>
              </a:r>
            </a:p>
          </p:txBody>
        </p:sp>
      </p:grpSp>
      <p:grpSp>
        <p:nvGrpSpPr>
          <p:cNvPr id="7209" name="קבוצה 8"/>
          <p:cNvGrpSpPr>
            <a:grpSpLocks/>
          </p:cNvGrpSpPr>
          <p:nvPr/>
        </p:nvGrpSpPr>
        <p:grpSpPr bwMode="auto">
          <a:xfrm>
            <a:off x="-50800" y="0"/>
            <a:ext cx="9302750" cy="671513"/>
            <a:chOff x="-180528" y="0"/>
            <a:chExt cx="9302849" cy="764704"/>
          </a:xfrm>
        </p:grpSpPr>
        <p:grpSp>
          <p:nvGrpSpPr>
            <p:cNvPr id="7210" name="קבוצה 6"/>
            <p:cNvGrpSpPr>
              <a:grpSpLocks/>
            </p:cNvGrpSpPr>
            <p:nvPr/>
          </p:nvGrpSpPr>
          <p:grpSpPr bwMode="auto">
            <a:xfrm>
              <a:off x="4467985" y="0"/>
              <a:ext cx="4654336" cy="715888"/>
              <a:chOff x="4246174" y="1533600"/>
              <a:chExt cx="4654336" cy="715888"/>
            </a:xfrm>
          </p:grpSpPr>
          <p:pic>
            <p:nvPicPr>
              <p:cNvPr id="7214" name="תמונה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15" name="תמונה 2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11" name="קבוצה 29"/>
            <p:cNvGrpSpPr>
              <a:grpSpLocks/>
            </p:cNvGrpSpPr>
            <p:nvPr/>
          </p:nvGrpSpPr>
          <p:grpSpPr bwMode="auto">
            <a:xfrm>
              <a:off x="-180528" y="48816"/>
              <a:ext cx="4654336" cy="715888"/>
              <a:chOff x="4246174" y="1533600"/>
              <a:chExt cx="4654336" cy="715888"/>
            </a:xfrm>
          </p:grpSpPr>
          <p:pic>
            <p:nvPicPr>
              <p:cNvPr id="7212" name="תמונה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13" name="תמונה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50" y="692150"/>
            <a:ext cx="8858250" cy="576263"/>
          </a:xfrm>
        </p:spPr>
        <p:txBody>
          <a:bodyPr/>
          <a:lstStyle/>
          <a:p>
            <a:pPr algn="ctr">
              <a:defRPr/>
            </a:pPr>
            <a:r>
              <a:rPr lang="he-IL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David" pitchFamily="2" charset="-79"/>
              </a:rPr>
              <a:t>תכנית עם השוואת מחרוזות – </a:t>
            </a:r>
            <a:r>
              <a:rPr lang="he-IL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David" pitchFamily="2" charset="-79"/>
              </a:rPr>
              <a:t>דוגמה 1</a:t>
            </a:r>
            <a:endParaRPr lang="he-IL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תיבת טקסט 1"/>
          <p:cNvSpPr txBox="1"/>
          <p:nvPr/>
        </p:nvSpPr>
        <p:spPr>
          <a:xfrm>
            <a:off x="52388" y="1123950"/>
            <a:ext cx="7688262" cy="55165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public  class  </a:t>
            </a:r>
            <a:r>
              <a:rPr lang="en-US" sz="2000" b="1" dirty="0" err="1">
                <a:solidFill>
                  <a:srgbClr val="7030A0"/>
                </a:solidFill>
                <a:cs typeface="David" pitchFamily="34" charset="-79"/>
              </a:rPr>
              <a:t>StringsProgram</a:t>
            </a:r>
            <a:r>
              <a:rPr lang="en-US" sz="2000" b="1" dirty="0">
                <a:solidFill>
                  <a:srgbClr val="7030A0"/>
                </a:solidFill>
                <a:cs typeface="David" pitchFamily="34" charset="-79"/>
              </a:rPr>
              <a:t> 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{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public  static  void  main  ( String [ ]  </a:t>
            </a: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args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 )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7030A0"/>
                </a:solidFill>
                <a:cs typeface="David" pitchFamily="34" charset="-79"/>
              </a:rPr>
              <a:t>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{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	String  S1  =  “ </a:t>
            </a: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Dafna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“ ;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cs typeface="David" pitchFamily="34" charset="-79"/>
              </a:rPr>
              <a:t>		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}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}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</p:txBody>
      </p:sp>
      <p:sp>
        <p:nvSpPr>
          <p:cNvPr id="8" name="תיבת טקסט 1"/>
          <p:cNvSpPr txBox="1"/>
          <p:nvPr/>
        </p:nvSpPr>
        <p:spPr>
          <a:xfrm>
            <a:off x="971550" y="3362325"/>
            <a:ext cx="3024188" cy="36036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S2  =  “ </a:t>
            </a: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Dafna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“ ;</a:t>
            </a: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6875463" y="6526213"/>
            <a:ext cx="2176462" cy="263525"/>
          </a:xfrm>
        </p:spPr>
        <p:txBody>
          <a:bodyPr/>
          <a:lstStyle/>
          <a:p>
            <a:pPr>
              <a:defRPr/>
            </a:pPr>
            <a:r>
              <a:rPr lang="he-IL" dirty="0"/>
              <a:t>© </a:t>
            </a:r>
            <a:r>
              <a:rPr lang="he-IL" b="1" dirty="0" smtClean="0"/>
              <a:t>כל </a:t>
            </a:r>
            <a:r>
              <a:rPr lang="he-IL" b="1" dirty="0"/>
              <a:t>הזכויות שמורות לדפנה </a:t>
            </a:r>
            <a:r>
              <a:rPr lang="he-IL" b="1" dirty="0" err="1"/>
              <a:t>מינסטר</a:t>
            </a:r>
            <a:endParaRPr lang="he-IL" b="1" dirty="0"/>
          </a:p>
        </p:txBody>
      </p:sp>
      <p:grpSp>
        <p:nvGrpSpPr>
          <p:cNvPr id="8198" name="קבוצה 8"/>
          <p:cNvGrpSpPr>
            <a:grpSpLocks/>
          </p:cNvGrpSpPr>
          <p:nvPr/>
        </p:nvGrpSpPr>
        <p:grpSpPr bwMode="auto">
          <a:xfrm>
            <a:off x="-50800" y="20638"/>
            <a:ext cx="9302750" cy="671512"/>
            <a:chOff x="-180528" y="0"/>
            <a:chExt cx="9302849" cy="764704"/>
          </a:xfrm>
        </p:grpSpPr>
        <p:grpSp>
          <p:nvGrpSpPr>
            <p:cNvPr id="8240" name="קבוצה 6"/>
            <p:cNvGrpSpPr>
              <a:grpSpLocks/>
            </p:cNvGrpSpPr>
            <p:nvPr/>
          </p:nvGrpSpPr>
          <p:grpSpPr bwMode="auto">
            <a:xfrm>
              <a:off x="4467985" y="0"/>
              <a:ext cx="4654336" cy="715888"/>
              <a:chOff x="4246174" y="1533600"/>
              <a:chExt cx="4654336" cy="715888"/>
            </a:xfrm>
          </p:grpSpPr>
          <p:pic>
            <p:nvPicPr>
              <p:cNvPr id="8244" name="תמונה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45" name="תמונה 2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241" name="קבוצה 29"/>
            <p:cNvGrpSpPr>
              <a:grpSpLocks/>
            </p:cNvGrpSpPr>
            <p:nvPr/>
          </p:nvGrpSpPr>
          <p:grpSpPr bwMode="auto">
            <a:xfrm>
              <a:off x="-180528" y="48816"/>
              <a:ext cx="4654336" cy="715888"/>
              <a:chOff x="4246174" y="1533600"/>
              <a:chExt cx="4654336" cy="715888"/>
            </a:xfrm>
          </p:grpSpPr>
          <p:pic>
            <p:nvPicPr>
              <p:cNvPr id="8242" name="תמונה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43" name="תמונה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7" name="תיבת טקסט 1"/>
          <p:cNvSpPr txBox="1"/>
          <p:nvPr/>
        </p:nvSpPr>
        <p:spPr>
          <a:xfrm>
            <a:off x="969963" y="6453188"/>
            <a:ext cx="3673475" cy="374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defTabSz="540000">
              <a:lnSpc>
                <a:spcPct val="150000"/>
              </a:lnSpc>
              <a:spcAft>
                <a:spcPts val="0"/>
              </a:spcAft>
              <a:defRPr/>
            </a:pPr>
            <a:r>
              <a:rPr lang="he-IL" sz="1200" b="1" dirty="0">
                <a:solidFill>
                  <a:srgbClr val="00B050"/>
                </a:solidFill>
              </a:rPr>
              <a:t>הערה:  הכתובות בירוק מתחת לתוכן המחרוזת הן </a:t>
            </a:r>
            <a:r>
              <a:rPr lang="he-IL" sz="1200" b="1" u="sng" dirty="0">
                <a:solidFill>
                  <a:srgbClr val="00B050"/>
                </a:solidFill>
              </a:rPr>
              <a:t>דוגמה</a:t>
            </a:r>
            <a:r>
              <a:rPr lang="he-IL" sz="1200" b="1" dirty="0">
                <a:solidFill>
                  <a:srgbClr val="00B050"/>
                </a:solidFill>
              </a:rPr>
              <a:t> בלבד</a:t>
            </a:r>
            <a:endParaRPr lang="en-US" sz="1200" b="1" dirty="0">
              <a:solidFill>
                <a:srgbClr val="00B050"/>
              </a:solidFill>
              <a:cs typeface="David" pitchFamily="34" charset="-79"/>
            </a:endParaRPr>
          </a:p>
        </p:txBody>
      </p:sp>
      <p:sp>
        <p:nvSpPr>
          <p:cNvPr id="38" name="תיבת טקסט 1"/>
          <p:cNvSpPr txBox="1"/>
          <p:nvPr/>
        </p:nvSpPr>
        <p:spPr>
          <a:xfrm>
            <a:off x="971550" y="4106863"/>
            <a:ext cx="3024188" cy="36036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S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3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 =  S2  ;</a:t>
            </a:r>
          </a:p>
        </p:txBody>
      </p:sp>
      <p:grpSp>
        <p:nvGrpSpPr>
          <p:cNvPr id="9" name="קבוצה 8"/>
          <p:cNvGrpSpPr>
            <a:grpSpLocks/>
          </p:cNvGrpSpPr>
          <p:nvPr/>
        </p:nvGrpSpPr>
        <p:grpSpPr bwMode="auto">
          <a:xfrm>
            <a:off x="2070100" y="2060575"/>
            <a:ext cx="6318250" cy="2514600"/>
            <a:chOff x="2070171" y="2060848"/>
            <a:chExt cx="6318030" cy="2513812"/>
          </a:xfrm>
        </p:grpSpPr>
        <p:grpSp>
          <p:nvGrpSpPr>
            <p:cNvPr id="8214" name="קבוצה 5"/>
            <p:cNvGrpSpPr>
              <a:grpSpLocks/>
            </p:cNvGrpSpPr>
            <p:nvPr/>
          </p:nvGrpSpPr>
          <p:grpSpPr bwMode="auto">
            <a:xfrm>
              <a:off x="6151191" y="2492896"/>
              <a:ext cx="2232025" cy="720725"/>
              <a:chOff x="2124075" y="4536000"/>
              <a:chExt cx="2232025" cy="720363"/>
            </a:xfrm>
          </p:grpSpPr>
          <p:sp>
            <p:nvSpPr>
              <p:cNvPr id="52" name="תיבת טקסט 1"/>
              <p:cNvSpPr txBox="1"/>
              <p:nvPr/>
            </p:nvSpPr>
            <p:spPr>
              <a:xfrm>
                <a:off x="2124376" y="4581618"/>
                <a:ext cx="503219" cy="36006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cs typeface="David" pitchFamily="34" charset="-79"/>
                  </a:rPr>
                  <a:t>S1  </a:t>
                </a:r>
              </a:p>
            </p:txBody>
          </p:sp>
          <p:sp>
            <p:nvSpPr>
              <p:cNvPr id="53" name="תיבת טקסט 1"/>
              <p:cNvSpPr txBox="1"/>
              <p:nvPr/>
            </p:nvSpPr>
            <p:spPr>
              <a:xfrm>
                <a:off x="3419731" y="4581618"/>
                <a:ext cx="936592" cy="36006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 err="1">
                    <a:solidFill>
                      <a:schemeClr val="tx1"/>
                    </a:solidFill>
                    <a:cs typeface="David" pitchFamily="34" charset="-79"/>
                  </a:rPr>
                  <a:t>Dafna</a:t>
                </a:r>
                <a:endParaRPr lang="en-US" sz="2000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sp>
            <p:nvSpPr>
              <p:cNvPr id="54" name="תיבת טקסט 1"/>
              <p:cNvSpPr txBox="1"/>
              <p:nvPr/>
            </p:nvSpPr>
            <p:spPr>
              <a:xfrm>
                <a:off x="3419731" y="4895686"/>
                <a:ext cx="936592" cy="360068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he-IL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2714</a:t>
                </a:r>
                <a:endPara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" name="מחבר חץ ישר 4"/>
              <p:cNvCxnSpPr>
                <a:stCxn id="52" idx="3"/>
                <a:endCxn id="53" idx="1"/>
              </p:cNvCxnSpPr>
              <p:nvPr/>
            </p:nvCxnSpPr>
            <p:spPr>
              <a:xfrm>
                <a:off x="2627595" y="4760858"/>
                <a:ext cx="79213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תיבת טקסט 1"/>
              <p:cNvSpPr txBox="1"/>
              <p:nvPr/>
            </p:nvSpPr>
            <p:spPr>
              <a:xfrm>
                <a:off x="2627595" y="4535617"/>
                <a:ext cx="936592" cy="36006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he-IL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2714</a:t>
                </a:r>
                <a:endPara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215" name="קבוצה 13"/>
            <p:cNvGrpSpPr>
              <a:grpSpLocks/>
            </p:cNvGrpSpPr>
            <p:nvPr/>
          </p:nvGrpSpPr>
          <p:grpSpPr bwMode="auto">
            <a:xfrm>
              <a:off x="6156176" y="3284984"/>
              <a:ext cx="2232025" cy="720725"/>
              <a:chOff x="2124075" y="4535581"/>
              <a:chExt cx="2232025" cy="720782"/>
            </a:xfrm>
          </p:grpSpPr>
          <p:sp>
            <p:nvSpPr>
              <p:cNvPr id="15" name="תיבת טקסט 1"/>
              <p:cNvSpPr txBox="1"/>
              <p:nvPr/>
            </p:nvSpPr>
            <p:spPr>
              <a:xfrm>
                <a:off x="2124153" y="4581050"/>
                <a:ext cx="503220" cy="360279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cs typeface="David" pitchFamily="34" charset="-79"/>
                  </a:rPr>
                  <a:t>S2  </a:t>
                </a:r>
              </a:p>
            </p:txBody>
          </p:sp>
          <p:sp>
            <p:nvSpPr>
              <p:cNvPr id="16" name="תיבת טקסט 1"/>
              <p:cNvSpPr txBox="1"/>
              <p:nvPr/>
            </p:nvSpPr>
            <p:spPr>
              <a:xfrm>
                <a:off x="3419508" y="4581050"/>
                <a:ext cx="936592" cy="360279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 err="1">
                    <a:solidFill>
                      <a:schemeClr val="tx1"/>
                    </a:solidFill>
                    <a:cs typeface="David" pitchFamily="34" charset="-79"/>
                  </a:rPr>
                  <a:t>Dafna</a:t>
                </a:r>
                <a:endParaRPr lang="en-US" sz="2000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sp>
            <p:nvSpPr>
              <p:cNvPr id="17" name="תיבת טקסט 1"/>
              <p:cNvSpPr txBox="1"/>
              <p:nvPr/>
            </p:nvSpPr>
            <p:spPr>
              <a:xfrm>
                <a:off x="3419508" y="4895302"/>
                <a:ext cx="936592" cy="36027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FF36</a:t>
                </a:r>
              </a:p>
            </p:txBody>
          </p:sp>
          <p:cxnSp>
            <p:nvCxnSpPr>
              <p:cNvPr id="18" name="מחבר חץ ישר 17"/>
              <p:cNvCxnSpPr>
                <a:stCxn id="15" idx="3"/>
                <a:endCxn id="16" idx="1"/>
              </p:cNvCxnSpPr>
              <p:nvPr/>
            </p:nvCxnSpPr>
            <p:spPr>
              <a:xfrm>
                <a:off x="2627373" y="4760396"/>
                <a:ext cx="79213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תיבת טקסט 1"/>
              <p:cNvSpPr txBox="1"/>
              <p:nvPr/>
            </p:nvSpPr>
            <p:spPr>
              <a:xfrm>
                <a:off x="2627373" y="4535024"/>
                <a:ext cx="936592" cy="360278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FF36</a:t>
                </a:r>
              </a:p>
            </p:txBody>
          </p:sp>
        </p:grpSp>
        <p:grpSp>
          <p:nvGrpSpPr>
            <p:cNvPr id="8216" name="קבוצה 56"/>
            <p:cNvGrpSpPr>
              <a:grpSpLocks/>
            </p:cNvGrpSpPr>
            <p:nvPr/>
          </p:nvGrpSpPr>
          <p:grpSpPr bwMode="auto">
            <a:xfrm>
              <a:off x="2103462" y="2060848"/>
              <a:ext cx="668338" cy="438150"/>
              <a:chOff x="2390298" y="2835735"/>
              <a:chExt cx="669534" cy="438012"/>
            </a:xfrm>
          </p:grpSpPr>
          <p:sp>
            <p:nvSpPr>
              <p:cNvPr id="55" name="צורה חופשית 54"/>
              <p:cNvSpPr/>
              <p:nvPr/>
            </p:nvSpPr>
            <p:spPr>
              <a:xfrm>
                <a:off x="2390344" y="3068952"/>
                <a:ext cx="669510" cy="204659"/>
              </a:xfrm>
              <a:custGeom>
                <a:avLst/>
                <a:gdLst>
                  <a:gd name="connsiteX0" fmla="*/ 0 w 711993"/>
                  <a:gd name="connsiteY0" fmla="*/ 204787 h 204787"/>
                  <a:gd name="connsiteX1" fmla="*/ 359568 w 711993"/>
                  <a:gd name="connsiteY1" fmla="*/ 0 h 204787"/>
                  <a:gd name="connsiteX2" fmla="*/ 711993 w 711993"/>
                  <a:gd name="connsiteY2" fmla="*/ 20478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993" h="204787">
                    <a:moveTo>
                      <a:pt x="0" y="204787"/>
                    </a:moveTo>
                    <a:cubicBezTo>
                      <a:pt x="120451" y="102393"/>
                      <a:pt x="240903" y="0"/>
                      <a:pt x="359568" y="0"/>
                    </a:cubicBezTo>
                    <a:cubicBezTo>
                      <a:pt x="478233" y="0"/>
                      <a:pt x="636984" y="160337"/>
                      <a:pt x="711993" y="20478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he-IL"/>
              </a:p>
            </p:txBody>
          </p:sp>
          <p:sp>
            <p:nvSpPr>
              <p:cNvPr id="56" name="תיבת טקסט 1"/>
              <p:cNvSpPr txBox="1"/>
              <p:nvPr/>
            </p:nvSpPr>
            <p:spPr>
              <a:xfrm>
                <a:off x="2482581" y="2835735"/>
                <a:ext cx="505711" cy="2284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ctr" defTabSz="540000" rtl="0">
                  <a:spcAft>
                    <a:spcPts val="0"/>
                  </a:spcAft>
                  <a:defRPr/>
                </a:pPr>
                <a:r>
                  <a:rPr lang="he-IL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2714</a:t>
                </a:r>
                <a:endPara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217" name="קבוצה 33"/>
            <p:cNvGrpSpPr>
              <a:grpSpLocks/>
            </p:cNvGrpSpPr>
            <p:nvPr/>
          </p:nvGrpSpPr>
          <p:grpSpPr bwMode="auto">
            <a:xfrm>
              <a:off x="2070171" y="2924944"/>
              <a:ext cx="668339" cy="438151"/>
              <a:chOff x="2390298" y="2835734"/>
              <a:chExt cx="669535" cy="438013"/>
            </a:xfrm>
          </p:grpSpPr>
          <p:sp>
            <p:nvSpPr>
              <p:cNvPr id="35" name="צורה חופשית 34"/>
              <p:cNvSpPr/>
              <p:nvPr/>
            </p:nvSpPr>
            <p:spPr>
              <a:xfrm>
                <a:off x="2390298" y="3069770"/>
                <a:ext cx="669511" cy="204660"/>
              </a:xfrm>
              <a:custGeom>
                <a:avLst/>
                <a:gdLst>
                  <a:gd name="connsiteX0" fmla="*/ 0 w 711993"/>
                  <a:gd name="connsiteY0" fmla="*/ 204787 h 204787"/>
                  <a:gd name="connsiteX1" fmla="*/ 359568 w 711993"/>
                  <a:gd name="connsiteY1" fmla="*/ 0 h 204787"/>
                  <a:gd name="connsiteX2" fmla="*/ 711993 w 711993"/>
                  <a:gd name="connsiteY2" fmla="*/ 20478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993" h="204787">
                    <a:moveTo>
                      <a:pt x="0" y="204787"/>
                    </a:moveTo>
                    <a:cubicBezTo>
                      <a:pt x="120451" y="102393"/>
                      <a:pt x="240903" y="0"/>
                      <a:pt x="359568" y="0"/>
                    </a:cubicBezTo>
                    <a:cubicBezTo>
                      <a:pt x="478233" y="0"/>
                      <a:pt x="636984" y="160337"/>
                      <a:pt x="711993" y="20478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he-IL"/>
              </a:p>
            </p:txBody>
          </p:sp>
          <p:sp>
            <p:nvSpPr>
              <p:cNvPr id="36" name="תיבת טקסט 1"/>
              <p:cNvSpPr txBox="1"/>
              <p:nvPr/>
            </p:nvSpPr>
            <p:spPr>
              <a:xfrm>
                <a:off x="2390298" y="2834967"/>
                <a:ext cx="669511" cy="234803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ctr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FF</a:t>
                </a:r>
                <a:r>
                  <a:rPr lang="he-IL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36</a:t>
                </a:r>
                <a:endPara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218" name="קבוצה 38"/>
            <p:cNvGrpSpPr>
              <a:grpSpLocks/>
            </p:cNvGrpSpPr>
            <p:nvPr/>
          </p:nvGrpSpPr>
          <p:grpSpPr bwMode="auto">
            <a:xfrm>
              <a:off x="2070171" y="3717032"/>
              <a:ext cx="668339" cy="438151"/>
              <a:chOff x="2390298" y="2835734"/>
              <a:chExt cx="669535" cy="438013"/>
            </a:xfrm>
          </p:grpSpPr>
          <p:sp>
            <p:nvSpPr>
              <p:cNvPr id="40" name="צורה חופשית 39"/>
              <p:cNvSpPr/>
              <p:nvPr/>
            </p:nvSpPr>
            <p:spPr>
              <a:xfrm>
                <a:off x="2390298" y="3069597"/>
                <a:ext cx="669511" cy="204659"/>
              </a:xfrm>
              <a:custGeom>
                <a:avLst/>
                <a:gdLst>
                  <a:gd name="connsiteX0" fmla="*/ 0 w 711993"/>
                  <a:gd name="connsiteY0" fmla="*/ 204787 h 204787"/>
                  <a:gd name="connsiteX1" fmla="*/ 359568 w 711993"/>
                  <a:gd name="connsiteY1" fmla="*/ 0 h 204787"/>
                  <a:gd name="connsiteX2" fmla="*/ 711993 w 711993"/>
                  <a:gd name="connsiteY2" fmla="*/ 20478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993" h="204787">
                    <a:moveTo>
                      <a:pt x="0" y="204787"/>
                    </a:moveTo>
                    <a:cubicBezTo>
                      <a:pt x="120451" y="102393"/>
                      <a:pt x="240903" y="0"/>
                      <a:pt x="359568" y="0"/>
                    </a:cubicBezTo>
                    <a:cubicBezTo>
                      <a:pt x="478233" y="0"/>
                      <a:pt x="636984" y="160337"/>
                      <a:pt x="711993" y="20478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he-IL"/>
              </a:p>
            </p:txBody>
          </p:sp>
          <p:sp>
            <p:nvSpPr>
              <p:cNvPr id="41" name="תיבת טקסט 1"/>
              <p:cNvSpPr txBox="1"/>
              <p:nvPr/>
            </p:nvSpPr>
            <p:spPr>
              <a:xfrm>
                <a:off x="2390298" y="2836381"/>
                <a:ext cx="669511" cy="23321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ctr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FF</a:t>
                </a:r>
                <a:r>
                  <a:rPr lang="he-IL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36</a:t>
                </a:r>
                <a:endPara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219" name="קבוצה 41"/>
            <p:cNvGrpSpPr>
              <a:grpSpLocks/>
            </p:cNvGrpSpPr>
            <p:nvPr/>
          </p:nvGrpSpPr>
          <p:grpSpPr bwMode="auto">
            <a:xfrm>
              <a:off x="6156176" y="3709473"/>
              <a:ext cx="1944688" cy="865187"/>
              <a:chOff x="323528" y="5417989"/>
              <a:chExt cx="1944216" cy="865040"/>
            </a:xfrm>
          </p:grpSpPr>
          <p:cxnSp>
            <p:nvCxnSpPr>
              <p:cNvPr id="43" name="מחבר חץ ישר 42"/>
              <p:cNvCxnSpPr/>
              <p:nvPr/>
            </p:nvCxnSpPr>
            <p:spPr>
              <a:xfrm flipV="1">
                <a:off x="2267754" y="5418260"/>
                <a:ext cx="0" cy="68388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תיבת טקסט 1"/>
              <p:cNvSpPr txBox="1"/>
              <p:nvPr/>
            </p:nvSpPr>
            <p:spPr bwMode="auto">
              <a:xfrm>
                <a:off x="323606" y="5922841"/>
                <a:ext cx="503098" cy="36018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cs typeface="David" pitchFamily="34" charset="-79"/>
                  </a:rPr>
                  <a:t>S</a:t>
                </a:r>
                <a:r>
                  <a:rPr lang="en-US" sz="1600" b="1" dirty="0">
                    <a:solidFill>
                      <a:schemeClr val="tx1"/>
                    </a:solidFill>
                    <a:cs typeface="David" pitchFamily="34" charset="-79"/>
                  </a:rPr>
                  <a:t>3</a:t>
                </a:r>
                <a:r>
                  <a:rPr lang="en-US" sz="2000" b="1" dirty="0">
                    <a:solidFill>
                      <a:schemeClr val="tx1"/>
                    </a:solidFill>
                    <a:cs typeface="David" pitchFamily="34" charset="-79"/>
                  </a:rPr>
                  <a:t>  </a:t>
                </a:r>
              </a:p>
            </p:txBody>
          </p:sp>
          <p:cxnSp>
            <p:nvCxnSpPr>
              <p:cNvPr id="45" name="מחבר חץ ישר 44"/>
              <p:cNvCxnSpPr>
                <a:stCxn id="44" idx="3"/>
              </p:cNvCxnSpPr>
              <p:nvPr/>
            </p:nvCxnSpPr>
            <p:spPr bwMode="auto">
              <a:xfrm flipV="1">
                <a:off x="826704" y="6102141"/>
                <a:ext cx="14410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תיבת טקסט 1"/>
              <p:cNvSpPr txBox="1"/>
              <p:nvPr/>
            </p:nvSpPr>
            <p:spPr bwMode="auto">
              <a:xfrm>
                <a:off x="828291" y="5868892"/>
                <a:ext cx="936365" cy="360188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FF36</a:t>
                </a:r>
              </a:p>
            </p:txBody>
          </p:sp>
        </p:grpSp>
      </p:grpSp>
      <p:sp>
        <p:nvSpPr>
          <p:cNvPr id="47" name="תיבת טקסט 1"/>
          <p:cNvSpPr txBox="1"/>
          <p:nvPr/>
        </p:nvSpPr>
        <p:spPr>
          <a:xfrm>
            <a:off x="892175" y="4741863"/>
            <a:ext cx="7280275" cy="7207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if  (  S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1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 = =  S2 )   </a:t>
            </a:r>
            <a:r>
              <a:rPr lang="en-US" b="1" dirty="0" err="1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( “ </a:t>
            </a:r>
            <a:r>
              <a:rPr lang="he-IL" b="1" dirty="0">
                <a:solidFill>
                  <a:schemeClr val="tx1"/>
                </a:solidFill>
              </a:rPr>
              <a:t>מחרוזות  זהות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” )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;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else	</a:t>
            </a:r>
            <a:r>
              <a:rPr lang="en-US" b="1" dirty="0" err="1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( “ </a:t>
            </a:r>
            <a:r>
              <a:rPr lang="he-IL" b="1" dirty="0">
                <a:solidFill>
                  <a:schemeClr val="tx1"/>
                </a:solidFill>
              </a:rPr>
              <a:t>מחרוזות  לא  זהות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” )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;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</p:txBody>
      </p:sp>
      <p:sp>
        <p:nvSpPr>
          <p:cNvPr id="48" name="תיבת טקסט 1"/>
          <p:cNvSpPr txBox="1"/>
          <p:nvPr/>
        </p:nvSpPr>
        <p:spPr>
          <a:xfrm>
            <a:off x="892175" y="5589588"/>
            <a:ext cx="7280275" cy="71913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if  (  S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3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 = =  S2 )   </a:t>
            </a:r>
            <a:r>
              <a:rPr lang="en-US" b="1" dirty="0" err="1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( “ </a:t>
            </a:r>
            <a:r>
              <a:rPr lang="he-IL" b="1" dirty="0">
                <a:solidFill>
                  <a:schemeClr val="tx1"/>
                </a:solidFill>
              </a:rPr>
              <a:t>מחרוזות  זהות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” )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;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else	</a:t>
            </a:r>
            <a:r>
              <a:rPr lang="en-US" b="1" dirty="0" err="1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( “ </a:t>
            </a:r>
            <a:r>
              <a:rPr lang="he-IL" b="1" dirty="0">
                <a:solidFill>
                  <a:schemeClr val="tx1"/>
                </a:solidFill>
              </a:rPr>
              <a:t>מחרוזות  לא  זהות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” )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;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</p:txBody>
      </p:sp>
      <p:grpSp>
        <p:nvGrpSpPr>
          <p:cNvPr id="7" name="קבוצה 6"/>
          <p:cNvGrpSpPr>
            <a:grpSpLocks/>
          </p:cNvGrpSpPr>
          <p:nvPr/>
        </p:nvGrpSpPr>
        <p:grpSpPr bwMode="auto">
          <a:xfrm>
            <a:off x="1311275" y="5445125"/>
            <a:ext cx="1489075" cy="233363"/>
            <a:chOff x="1311374" y="5445224"/>
            <a:chExt cx="1489581" cy="233362"/>
          </a:xfrm>
        </p:grpSpPr>
        <p:sp>
          <p:nvSpPr>
            <p:cNvPr id="49" name="תיבת טקסט 1"/>
            <p:cNvSpPr txBox="1"/>
            <p:nvPr/>
          </p:nvSpPr>
          <p:spPr bwMode="auto">
            <a:xfrm>
              <a:off x="1311374" y="5445224"/>
              <a:ext cx="668565" cy="2333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ctr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FF</a:t>
              </a:r>
              <a:r>
                <a:rPr lang="he-IL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en-US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תיבת טקסט 1"/>
            <p:cNvSpPr txBox="1"/>
            <p:nvPr/>
          </p:nvSpPr>
          <p:spPr bwMode="auto">
            <a:xfrm>
              <a:off x="2132391" y="5445224"/>
              <a:ext cx="668564" cy="2333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ctr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FF</a:t>
              </a:r>
              <a:r>
                <a:rPr lang="he-IL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en-US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2" name="קבוצה 61"/>
          <p:cNvGrpSpPr>
            <a:grpSpLocks/>
          </p:cNvGrpSpPr>
          <p:nvPr/>
        </p:nvGrpSpPr>
        <p:grpSpPr bwMode="auto">
          <a:xfrm>
            <a:off x="1311275" y="4581525"/>
            <a:ext cx="1489075" cy="233363"/>
            <a:chOff x="1311374" y="5445224"/>
            <a:chExt cx="1489581" cy="233362"/>
          </a:xfrm>
        </p:grpSpPr>
        <p:sp>
          <p:nvSpPr>
            <p:cNvPr id="63" name="תיבת טקסט 1"/>
            <p:cNvSpPr txBox="1"/>
            <p:nvPr/>
          </p:nvSpPr>
          <p:spPr bwMode="auto">
            <a:xfrm>
              <a:off x="1311374" y="5445224"/>
              <a:ext cx="668565" cy="2333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ctr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2714</a:t>
              </a:r>
            </a:p>
          </p:txBody>
        </p:sp>
        <p:sp>
          <p:nvSpPr>
            <p:cNvPr id="64" name="תיבת טקסט 1"/>
            <p:cNvSpPr txBox="1"/>
            <p:nvPr/>
          </p:nvSpPr>
          <p:spPr bwMode="auto">
            <a:xfrm>
              <a:off x="2132391" y="5445224"/>
              <a:ext cx="668564" cy="2333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ctr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FF</a:t>
              </a:r>
              <a:r>
                <a:rPr lang="he-IL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en-US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4899025" y="1373188"/>
            <a:ext cx="4052888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2000" b="1" dirty="0">
                <a:solidFill>
                  <a:srgbClr val="FF6600"/>
                </a:solidFill>
                <a:cs typeface="+mn-cs"/>
              </a:rPr>
              <a:t>מה יהיה פלט התכנית הבאה </a:t>
            </a:r>
            <a:r>
              <a:rPr lang="he-IL" sz="2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he-IL" sz="2000" b="1" dirty="0">
                <a:solidFill>
                  <a:srgbClr val="FF6600"/>
                </a:solidFill>
                <a:cs typeface="+mn-cs"/>
              </a:rPr>
              <a:t> </a:t>
            </a:r>
            <a:endParaRPr lang="en-US" sz="2000" b="1" dirty="0">
              <a:solidFill>
                <a:srgbClr val="FF6600"/>
              </a:solidFill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88125" y="5062538"/>
            <a:ext cx="2482850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2000" b="1" dirty="0">
                <a:solidFill>
                  <a:srgbClr val="FF6600"/>
                </a:solidFill>
                <a:cs typeface="+mn-cs"/>
              </a:rPr>
              <a:t>פלט: </a:t>
            </a:r>
            <a:r>
              <a:rPr lang="he-IL" sz="2000" b="1" dirty="0">
                <a:solidFill>
                  <a:srgbClr val="FF6600"/>
                </a:solidFill>
                <a:cs typeface="David" pitchFamily="34" charset="-79"/>
              </a:rPr>
              <a:t>מחרוזות  לא  זהות</a:t>
            </a:r>
            <a:r>
              <a:rPr lang="en-US" sz="2000" b="1" dirty="0">
                <a:solidFill>
                  <a:srgbClr val="FF6600"/>
                </a:solidFill>
                <a:cs typeface="David" pitchFamily="34" charset="-79"/>
              </a:rPr>
              <a:t> </a:t>
            </a:r>
            <a:endParaRPr lang="en-US" sz="2000" b="1" dirty="0">
              <a:solidFill>
                <a:srgbClr val="FF6600"/>
              </a:solidFill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89713" y="5621338"/>
            <a:ext cx="2482850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2000" b="1" dirty="0">
                <a:solidFill>
                  <a:srgbClr val="FF6600"/>
                </a:solidFill>
                <a:cs typeface="+mn-cs"/>
              </a:rPr>
              <a:t>פלט: </a:t>
            </a:r>
            <a:r>
              <a:rPr lang="he-IL" sz="2000" b="1" dirty="0">
                <a:solidFill>
                  <a:srgbClr val="FF6600"/>
                </a:solidFill>
                <a:cs typeface="David" pitchFamily="34" charset="-79"/>
              </a:rPr>
              <a:t>מחרוזות  זהות</a:t>
            </a:r>
            <a:r>
              <a:rPr lang="en-US" sz="2000" b="1" dirty="0">
                <a:solidFill>
                  <a:srgbClr val="FF6600"/>
                </a:solidFill>
                <a:cs typeface="David" pitchFamily="34" charset="-79"/>
              </a:rPr>
              <a:t> </a:t>
            </a:r>
            <a:endParaRPr lang="en-US" sz="2000" b="1" dirty="0">
              <a:solidFill>
                <a:srgbClr val="FF6600"/>
              </a:solidFill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99025" y="1774825"/>
            <a:ext cx="4052888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2000" b="1" dirty="0">
                <a:solidFill>
                  <a:srgbClr val="FF6600"/>
                </a:solidFill>
                <a:cs typeface="+mn-cs"/>
              </a:rPr>
              <a:t>האם דעתך השתנתה </a:t>
            </a:r>
            <a:r>
              <a:rPr lang="he-IL" sz="2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he-IL" sz="2000" b="1" dirty="0">
                <a:solidFill>
                  <a:srgbClr val="FF6600"/>
                </a:solidFill>
                <a:cs typeface="+mn-cs"/>
              </a:rPr>
              <a:t> </a:t>
            </a:r>
            <a:endParaRPr lang="en-US" sz="2000" b="1" dirty="0">
              <a:solidFill>
                <a:srgbClr val="FF66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50" y="692497"/>
            <a:ext cx="8858250" cy="576263"/>
          </a:xfrm>
        </p:spPr>
        <p:txBody>
          <a:bodyPr/>
          <a:lstStyle/>
          <a:p>
            <a:pPr algn="ctr">
              <a:defRPr/>
            </a:pPr>
            <a:r>
              <a:rPr lang="he-IL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David" pitchFamily="2" charset="-79"/>
              </a:rPr>
              <a:t>תכנית עם השוואת מחרוזות – דוגמה 2</a:t>
            </a:r>
            <a:endParaRPr lang="he-IL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תיבת טקסט 1"/>
          <p:cNvSpPr txBox="1"/>
          <p:nvPr/>
        </p:nvSpPr>
        <p:spPr>
          <a:xfrm>
            <a:off x="52388" y="1123950"/>
            <a:ext cx="7688262" cy="55165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public  class  </a:t>
            </a:r>
            <a:r>
              <a:rPr lang="en-US" sz="2000" b="1" dirty="0" err="1">
                <a:solidFill>
                  <a:srgbClr val="7030A0"/>
                </a:solidFill>
                <a:cs typeface="David" pitchFamily="34" charset="-79"/>
              </a:rPr>
              <a:t>StringsProgram</a:t>
            </a:r>
            <a:r>
              <a:rPr lang="en-US" sz="2000" b="1" dirty="0">
                <a:solidFill>
                  <a:srgbClr val="7030A0"/>
                </a:solidFill>
                <a:cs typeface="David" pitchFamily="34" charset="-79"/>
              </a:rPr>
              <a:t> 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{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public  static  void  main  ( String [ ]  </a:t>
            </a: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args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 )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7030A0"/>
                </a:solidFill>
                <a:cs typeface="David" pitchFamily="34" charset="-79"/>
              </a:rPr>
              <a:t>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{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	String  S1  =  “ </a:t>
            </a: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Dafna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“ ;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cs typeface="David" pitchFamily="34" charset="-79"/>
              </a:rPr>
              <a:t>		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endParaRPr lang="en-US" sz="1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}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}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cs typeface="David" pitchFamily="34" charset="-79"/>
              </a:rPr>
              <a:t>	</a:t>
            </a:r>
          </a:p>
        </p:txBody>
      </p:sp>
      <p:sp>
        <p:nvSpPr>
          <p:cNvPr id="8" name="תיבת טקסט 1"/>
          <p:cNvSpPr txBox="1"/>
          <p:nvPr/>
        </p:nvSpPr>
        <p:spPr>
          <a:xfrm>
            <a:off x="971550" y="3362325"/>
            <a:ext cx="3024188" cy="36036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S2  =  “ </a:t>
            </a: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Dafna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“ ;</a:t>
            </a:r>
          </a:p>
        </p:txBody>
      </p:sp>
      <p:grpSp>
        <p:nvGrpSpPr>
          <p:cNvPr id="9221" name="קבוצה 8"/>
          <p:cNvGrpSpPr>
            <a:grpSpLocks/>
          </p:cNvGrpSpPr>
          <p:nvPr/>
        </p:nvGrpSpPr>
        <p:grpSpPr bwMode="auto">
          <a:xfrm>
            <a:off x="-50800" y="20638"/>
            <a:ext cx="9302750" cy="671512"/>
            <a:chOff x="-180528" y="0"/>
            <a:chExt cx="9302849" cy="764704"/>
          </a:xfrm>
        </p:grpSpPr>
        <p:grpSp>
          <p:nvGrpSpPr>
            <p:cNvPr id="9266" name="קבוצה 6"/>
            <p:cNvGrpSpPr>
              <a:grpSpLocks/>
            </p:cNvGrpSpPr>
            <p:nvPr/>
          </p:nvGrpSpPr>
          <p:grpSpPr bwMode="auto">
            <a:xfrm>
              <a:off x="4467985" y="0"/>
              <a:ext cx="4654336" cy="715888"/>
              <a:chOff x="4246174" y="1533600"/>
              <a:chExt cx="4654336" cy="715888"/>
            </a:xfrm>
          </p:grpSpPr>
          <p:pic>
            <p:nvPicPr>
              <p:cNvPr id="9270" name="תמונה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71" name="תמונה 2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9267" name="קבוצה 29"/>
            <p:cNvGrpSpPr>
              <a:grpSpLocks/>
            </p:cNvGrpSpPr>
            <p:nvPr/>
          </p:nvGrpSpPr>
          <p:grpSpPr bwMode="auto">
            <a:xfrm>
              <a:off x="-180528" y="48816"/>
              <a:ext cx="4654336" cy="715888"/>
              <a:chOff x="4246174" y="1533600"/>
              <a:chExt cx="4654336" cy="715888"/>
            </a:xfrm>
          </p:grpSpPr>
          <p:pic>
            <p:nvPicPr>
              <p:cNvPr id="9268" name="תמונה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69" name="תמונה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7" name="תיבת טקסט 1"/>
          <p:cNvSpPr txBox="1"/>
          <p:nvPr/>
        </p:nvSpPr>
        <p:spPr>
          <a:xfrm>
            <a:off x="969963" y="6453188"/>
            <a:ext cx="3673475" cy="3746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defTabSz="540000">
              <a:lnSpc>
                <a:spcPct val="150000"/>
              </a:lnSpc>
              <a:spcAft>
                <a:spcPts val="0"/>
              </a:spcAft>
              <a:defRPr/>
            </a:pPr>
            <a:r>
              <a:rPr lang="he-IL" sz="1200" b="1" dirty="0">
                <a:solidFill>
                  <a:srgbClr val="00B050"/>
                </a:solidFill>
              </a:rPr>
              <a:t>הערה:  הכתובות בירוק מתחת לתוכן המחרוזת הן </a:t>
            </a:r>
            <a:r>
              <a:rPr lang="he-IL" sz="1200" b="1" u="sng" dirty="0">
                <a:solidFill>
                  <a:srgbClr val="00B050"/>
                </a:solidFill>
              </a:rPr>
              <a:t>דוגמה</a:t>
            </a:r>
            <a:r>
              <a:rPr lang="he-IL" sz="1200" b="1" dirty="0">
                <a:solidFill>
                  <a:srgbClr val="00B050"/>
                </a:solidFill>
              </a:rPr>
              <a:t> בלבד</a:t>
            </a:r>
            <a:endParaRPr lang="en-US" sz="1200" b="1" dirty="0">
              <a:solidFill>
                <a:srgbClr val="00B050"/>
              </a:solidFill>
              <a:cs typeface="David" pitchFamily="34" charset="-79"/>
            </a:endParaRPr>
          </a:p>
        </p:txBody>
      </p:sp>
      <p:sp>
        <p:nvSpPr>
          <p:cNvPr id="38" name="תיבת טקסט 1"/>
          <p:cNvSpPr txBox="1"/>
          <p:nvPr/>
        </p:nvSpPr>
        <p:spPr>
          <a:xfrm>
            <a:off x="971550" y="4106863"/>
            <a:ext cx="3024188" cy="36036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S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3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 =  S2  ;</a:t>
            </a:r>
          </a:p>
        </p:txBody>
      </p:sp>
      <p:grpSp>
        <p:nvGrpSpPr>
          <p:cNvPr id="9" name="קבוצה 8"/>
          <p:cNvGrpSpPr>
            <a:grpSpLocks/>
          </p:cNvGrpSpPr>
          <p:nvPr/>
        </p:nvGrpSpPr>
        <p:grpSpPr bwMode="auto">
          <a:xfrm>
            <a:off x="2070100" y="2060575"/>
            <a:ext cx="6318250" cy="2514600"/>
            <a:chOff x="2070171" y="2060848"/>
            <a:chExt cx="6318030" cy="2513812"/>
          </a:xfrm>
        </p:grpSpPr>
        <p:grpSp>
          <p:nvGrpSpPr>
            <p:cNvPr id="9240" name="קבוצה 5"/>
            <p:cNvGrpSpPr>
              <a:grpSpLocks/>
            </p:cNvGrpSpPr>
            <p:nvPr/>
          </p:nvGrpSpPr>
          <p:grpSpPr bwMode="auto">
            <a:xfrm>
              <a:off x="6151191" y="2492896"/>
              <a:ext cx="2232025" cy="720725"/>
              <a:chOff x="2124075" y="4536000"/>
              <a:chExt cx="2232025" cy="720363"/>
            </a:xfrm>
          </p:grpSpPr>
          <p:sp>
            <p:nvSpPr>
              <p:cNvPr id="52" name="תיבת טקסט 1"/>
              <p:cNvSpPr txBox="1"/>
              <p:nvPr/>
            </p:nvSpPr>
            <p:spPr>
              <a:xfrm>
                <a:off x="2124376" y="4581618"/>
                <a:ext cx="503219" cy="36006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cs typeface="David" pitchFamily="34" charset="-79"/>
                  </a:rPr>
                  <a:t>S1  </a:t>
                </a:r>
              </a:p>
            </p:txBody>
          </p:sp>
          <p:sp>
            <p:nvSpPr>
              <p:cNvPr id="53" name="תיבת טקסט 1"/>
              <p:cNvSpPr txBox="1"/>
              <p:nvPr/>
            </p:nvSpPr>
            <p:spPr>
              <a:xfrm>
                <a:off x="3419731" y="4581618"/>
                <a:ext cx="936592" cy="36006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 err="1">
                    <a:solidFill>
                      <a:schemeClr val="tx1"/>
                    </a:solidFill>
                    <a:cs typeface="David" pitchFamily="34" charset="-79"/>
                  </a:rPr>
                  <a:t>Dafna</a:t>
                </a:r>
                <a:endParaRPr lang="en-US" sz="2000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sp>
            <p:nvSpPr>
              <p:cNvPr id="54" name="תיבת טקסט 1"/>
              <p:cNvSpPr txBox="1"/>
              <p:nvPr/>
            </p:nvSpPr>
            <p:spPr>
              <a:xfrm>
                <a:off x="3419731" y="4895686"/>
                <a:ext cx="936592" cy="360068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he-IL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2714</a:t>
                </a:r>
                <a:endPara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" name="מחבר חץ ישר 4"/>
              <p:cNvCxnSpPr>
                <a:stCxn id="52" idx="3"/>
                <a:endCxn id="53" idx="1"/>
              </p:cNvCxnSpPr>
              <p:nvPr/>
            </p:nvCxnSpPr>
            <p:spPr>
              <a:xfrm>
                <a:off x="2627595" y="4760858"/>
                <a:ext cx="79213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תיבת טקסט 1"/>
              <p:cNvSpPr txBox="1"/>
              <p:nvPr/>
            </p:nvSpPr>
            <p:spPr>
              <a:xfrm>
                <a:off x="2627595" y="4535617"/>
                <a:ext cx="936592" cy="36006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he-IL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2714</a:t>
                </a:r>
                <a:endPara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241" name="קבוצה 13"/>
            <p:cNvGrpSpPr>
              <a:grpSpLocks/>
            </p:cNvGrpSpPr>
            <p:nvPr/>
          </p:nvGrpSpPr>
          <p:grpSpPr bwMode="auto">
            <a:xfrm>
              <a:off x="6156176" y="3284984"/>
              <a:ext cx="2232025" cy="720725"/>
              <a:chOff x="2124075" y="4535581"/>
              <a:chExt cx="2232025" cy="720782"/>
            </a:xfrm>
          </p:grpSpPr>
          <p:sp>
            <p:nvSpPr>
              <p:cNvPr id="15" name="תיבת טקסט 1"/>
              <p:cNvSpPr txBox="1"/>
              <p:nvPr/>
            </p:nvSpPr>
            <p:spPr>
              <a:xfrm>
                <a:off x="2124153" y="4581050"/>
                <a:ext cx="503220" cy="360279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cs typeface="David" pitchFamily="34" charset="-79"/>
                  </a:rPr>
                  <a:t>S2  </a:t>
                </a:r>
              </a:p>
            </p:txBody>
          </p:sp>
          <p:sp>
            <p:nvSpPr>
              <p:cNvPr id="16" name="תיבת טקסט 1"/>
              <p:cNvSpPr txBox="1"/>
              <p:nvPr/>
            </p:nvSpPr>
            <p:spPr>
              <a:xfrm>
                <a:off x="3419508" y="4581050"/>
                <a:ext cx="936592" cy="360279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 err="1">
                    <a:solidFill>
                      <a:schemeClr val="tx1"/>
                    </a:solidFill>
                    <a:cs typeface="David" pitchFamily="34" charset="-79"/>
                  </a:rPr>
                  <a:t>Dafna</a:t>
                </a:r>
                <a:endParaRPr lang="en-US" sz="2000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sp>
            <p:nvSpPr>
              <p:cNvPr id="17" name="תיבת טקסט 1"/>
              <p:cNvSpPr txBox="1"/>
              <p:nvPr/>
            </p:nvSpPr>
            <p:spPr>
              <a:xfrm>
                <a:off x="3419508" y="4895302"/>
                <a:ext cx="936592" cy="36027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FF36</a:t>
                </a:r>
              </a:p>
            </p:txBody>
          </p:sp>
          <p:cxnSp>
            <p:nvCxnSpPr>
              <p:cNvPr id="18" name="מחבר חץ ישר 17"/>
              <p:cNvCxnSpPr>
                <a:stCxn id="15" idx="3"/>
                <a:endCxn id="16" idx="1"/>
              </p:cNvCxnSpPr>
              <p:nvPr/>
            </p:nvCxnSpPr>
            <p:spPr>
              <a:xfrm>
                <a:off x="2627373" y="4760396"/>
                <a:ext cx="79213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תיבת טקסט 1"/>
              <p:cNvSpPr txBox="1"/>
              <p:nvPr/>
            </p:nvSpPr>
            <p:spPr>
              <a:xfrm>
                <a:off x="2627373" y="4535024"/>
                <a:ext cx="936592" cy="360278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FF36</a:t>
                </a:r>
              </a:p>
            </p:txBody>
          </p:sp>
        </p:grpSp>
        <p:grpSp>
          <p:nvGrpSpPr>
            <p:cNvPr id="9242" name="קבוצה 56"/>
            <p:cNvGrpSpPr>
              <a:grpSpLocks/>
            </p:cNvGrpSpPr>
            <p:nvPr/>
          </p:nvGrpSpPr>
          <p:grpSpPr bwMode="auto">
            <a:xfrm>
              <a:off x="2103462" y="2060848"/>
              <a:ext cx="668338" cy="438150"/>
              <a:chOff x="2390298" y="2835735"/>
              <a:chExt cx="669534" cy="438012"/>
            </a:xfrm>
          </p:grpSpPr>
          <p:sp>
            <p:nvSpPr>
              <p:cNvPr id="55" name="צורה חופשית 54"/>
              <p:cNvSpPr/>
              <p:nvPr/>
            </p:nvSpPr>
            <p:spPr>
              <a:xfrm>
                <a:off x="2390344" y="3068952"/>
                <a:ext cx="669510" cy="204659"/>
              </a:xfrm>
              <a:custGeom>
                <a:avLst/>
                <a:gdLst>
                  <a:gd name="connsiteX0" fmla="*/ 0 w 711993"/>
                  <a:gd name="connsiteY0" fmla="*/ 204787 h 204787"/>
                  <a:gd name="connsiteX1" fmla="*/ 359568 w 711993"/>
                  <a:gd name="connsiteY1" fmla="*/ 0 h 204787"/>
                  <a:gd name="connsiteX2" fmla="*/ 711993 w 711993"/>
                  <a:gd name="connsiteY2" fmla="*/ 20478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993" h="204787">
                    <a:moveTo>
                      <a:pt x="0" y="204787"/>
                    </a:moveTo>
                    <a:cubicBezTo>
                      <a:pt x="120451" y="102393"/>
                      <a:pt x="240903" y="0"/>
                      <a:pt x="359568" y="0"/>
                    </a:cubicBezTo>
                    <a:cubicBezTo>
                      <a:pt x="478233" y="0"/>
                      <a:pt x="636984" y="160337"/>
                      <a:pt x="711993" y="20478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he-IL"/>
              </a:p>
            </p:txBody>
          </p:sp>
          <p:sp>
            <p:nvSpPr>
              <p:cNvPr id="56" name="תיבת טקסט 1"/>
              <p:cNvSpPr txBox="1"/>
              <p:nvPr/>
            </p:nvSpPr>
            <p:spPr>
              <a:xfrm>
                <a:off x="2482581" y="2835735"/>
                <a:ext cx="505711" cy="2284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ctr" defTabSz="540000" rtl="0">
                  <a:spcAft>
                    <a:spcPts val="0"/>
                  </a:spcAft>
                  <a:defRPr/>
                </a:pPr>
                <a:r>
                  <a:rPr lang="he-IL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2714</a:t>
                </a:r>
                <a:endPara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243" name="קבוצה 33"/>
            <p:cNvGrpSpPr>
              <a:grpSpLocks/>
            </p:cNvGrpSpPr>
            <p:nvPr/>
          </p:nvGrpSpPr>
          <p:grpSpPr bwMode="auto">
            <a:xfrm>
              <a:off x="2070171" y="2924944"/>
              <a:ext cx="668339" cy="438151"/>
              <a:chOff x="2390298" y="2835734"/>
              <a:chExt cx="669535" cy="438013"/>
            </a:xfrm>
          </p:grpSpPr>
          <p:sp>
            <p:nvSpPr>
              <p:cNvPr id="35" name="צורה חופשית 34"/>
              <p:cNvSpPr/>
              <p:nvPr/>
            </p:nvSpPr>
            <p:spPr>
              <a:xfrm>
                <a:off x="2390298" y="3069770"/>
                <a:ext cx="669511" cy="204660"/>
              </a:xfrm>
              <a:custGeom>
                <a:avLst/>
                <a:gdLst>
                  <a:gd name="connsiteX0" fmla="*/ 0 w 711993"/>
                  <a:gd name="connsiteY0" fmla="*/ 204787 h 204787"/>
                  <a:gd name="connsiteX1" fmla="*/ 359568 w 711993"/>
                  <a:gd name="connsiteY1" fmla="*/ 0 h 204787"/>
                  <a:gd name="connsiteX2" fmla="*/ 711993 w 711993"/>
                  <a:gd name="connsiteY2" fmla="*/ 20478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993" h="204787">
                    <a:moveTo>
                      <a:pt x="0" y="204787"/>
                    </a:moveTo>
                    <a:cubicBezTo>
                      <a:pt x="120451" y="102393"/>
                      <a:pt x="240903" y="0"/>
                      <a:pt x="359568" y="0"/>
                    </a:cubicBezTo>
                    <a:cubicBezTo>
                      <a:pt x="478233" y="0"/>
                      <a:pt x="636984" y="160337"/>
                      <a:pt x="711993" y="20478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he-IL"/>
              </a:p>
            </p:txBody>
          </p:sp>
          <p:sp>
            <p:nvSpPr>
              <p:cNvPr id="36" name="תיבת טקסט 1"/>
              <p:cNvSpPr txBox="1"/>
              <p:nvPr/>
            </p:nvSpPr>
            <p:spPr>
              <a:xfrm>
                <a:off x="2390298" y="2834967"/>
                <a:ext cx="669511" cy="234803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ctr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FF</a:t>
                </a:r>
                <a:r>
                  <a:rPr lang="he-IL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36</a:t>
                </a:r>
                <a:endPara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244" name="קבוצה 38"/>
            <p:cNvGrpSpPr>
              <a:grpSpLocks/>
            </p:cNvGrpSpPr>
            <p:nvPr/>
          </p:nvGrpSpPr>
          <p:grpSpPr bwMode="auto">
            <a:xfrm>
              <a:off x="2070171" y="3717032"/>
              <a:ext cx="668339" cy="438151"/>
              <a:chOff x="2390298" y="2835734"/>
              <a:chExt cx="669535" cy="438013"/>
            </a:xfrm>
          </p:grpSpPr>
          <p:sp>
            <p:nvSpPr>
              <p:cNvPr id="40" name="צורה חופשית 39"/>
              <p:cNvSpPr/>
              <p:nvPr/>
            </p:nvSpPr>
            <p:spPr>
              <a:xfrm>
                <a:off x="2390298" y="3069597"/>
                <a:ext cx="669511" cy="204659"/>
              </a:xfrm>
              <a:custGeom>
                <a:avLst/>
                <a:gdLst>
                  <a:gd name="connsiteX0" fmla="*/ 0 w 711993"/>
                  <a:gd name="connsiteY0" fmla="*/ 204787 h 204787"/>
                  <a:gd name="connsiteX1" fmla="*/ 359568 w 711993"/>
                  <a:gd name="connsiteY1" fmla="*/ 0 h 204787"/>
                  <a:gd name="connsiteX2" fmla="*/ 711993 w 711993"/>
                  <a:gd name="connsiteY2" fmla="*/ 204787 h 20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1993" h="204787">
                    <a:moveTo>
                      <a:pt x="0" y="204787"/>
                    </a:moveTo>
                    <a:cubicBezTo>
                      <a:pt x="120451" y="102393"/>
                      <a:pt x="240903" y="0"/>
                      <a:pt x="359568" y="0"/>
                    </a:cubicBezTo>
                    <a:cubicBezTo>
                      <a:pt x="478233" y="0"/>
                      <a:pt x="636984" y="160337"/>
                      <a:pt x="711993" y="204787"/>
                    </a:cubicBezTo>
                  </a:path>
                </a:pathLst>
              </a:custGeom>
              <a:noFill/>
              <a:ln w="12700">
                <a:solidFill>
                  <a:srgbClr val="0000FF"/>
                </a:solidFill>
                <a:headEnd type="triangle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he-IL"/>
              </a:p>
            </p:txBody>
          </p:sp>
          <p:sp>
            <p:nvSpPr>
              <p:cNvPr id="41" name="תיבת טקסט 1"/>
              <p:cNvSpPr txBox="1"/>
              <p:nvPr/>
            </p:nvSpPr>
            <p:spPr>
              <a:xfrm>
                <a:off x="2390298" y="2836381"/>
                <a:ext cx="669511" cy="23321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ctr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FF</a:t>
                </a:r>
                <a:r>
                  <a:rPr lang="he-IL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36</a:t>
                </a:r>
                <a:endPara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245" name="קבוצה 41"/>
            <p:cNvGrpSpPr>
              <a:grpSpLocks/>
            </p:cNvGrpSpPr>
            <p:nvPr/>
          </p:nvGrpSpPr>
          <p:grpSpPr bwMode="auto">
            <a:xfrm>
              <a:off x="6156176" y="3709473"/>
              <a:ext cx="1944688" cy="865187"/>
              <a:chOff x="323528" y="5417989"/>
              <a:chExt cx="1944216" cy="865040"/>
            </a:xfrm>
          </p:grpSpPr>
          <p:cxnSp>
            <p:nvCxnSpPr>
              <p:cNvPr id="43" name="מחבר חץ ישר 42"/>
              <p:cNvCxnSpPr/>
              <p:nvPr/>
            </p:nvCxnSpPr>
            <p:spPr>
              <a:xfrm flipV="1">
                <a:off x="2267754" y="5418260"/>
                <a:ext cx="0" cy="68388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תיבת טקסט 1"/>
              <p:cNvSpPr txBox="1"/>
              <p:nvPr/>
            </p:nvSpPr>
            <p:spPr bwMode="auto">
              <a:xfrm>
                <a:off x="323606" y="5922841"/>
                <a:ext cx="503098" cy="36018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cs typeface="David" pitchFamily="34" charset="-79"/>
                  </a:rPr>
                  <a:t>S</a:t>
                </a:r>
                <a:r>
                  <a:rPr lang="en-US" sz="1600" b="1" dirty="0">
                    <a:solidFill>
                      <a:schemeClr val="tx1"/>
                    </a:solidFill>
                    <a:cs typeface="David" pitchFamily="34" charset="-79"/>
                  </a:rPr>
                  <a:t>3</a:t>
                </a:r>
                <a:r>
                  <a:rPr lang="en-US" sz="2000" b="1" dirty="0">
                    <a:solidFill>
                      <a:schemeClr val="tx1"/>
                    </a:solidFill>
                    <a:cs typeface="David" pitchFamily="34" charset="-79"/>
                  </a:rPr>
                  <a:t>  </a:t>
                </a:r>
              </a:p>
            </p:txBody>
          </p:sp>
          <p:cxnSp>
            <p:nvCxnSpPr>
              <p:cNvPr id="45" name="מחבר חץ ישר 44"/>
              <p:cNvCxnSpPr>
                <a:stCxn id="44" idx="3"/>
              </p:cNvCxnSpPr>
              <p:nvPr/>
            </p:nvCxnSpPr>
            <p:spPr bwMode="auto">
              <a:xfrm flipV="1">
                <a:off x="826704" y="6102141"/>
                <a:ext cx="14410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תיבת טקסט 1"/>
              <p:cNvSpPr txBox="1"/>
              <p:nvPr/>
            </p:nvSpPr>
            <p:spPr bwMode="auto">
              <a:xfrm>
                <a:off x="828291" y="5868892"/>
                <a:ext cx="936365" cy="360188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FF36</a:t>
                </a:r>
              </a:p>
            </p:txBody>
          </p:sp>
        </p:grpSp>
      </p:grpSp>
      <p:sp>
        <p:nvSpPr>
          <p:cNvPr id="47" name="תיבת טקסט 1"/>
          <p:cNvSpPr txBox="1"/>
          <p:nvPr/>
        </p:nvSpPr>
        <p:spPr>
          <a:xfrm>
            <a:off x="892175" y="4741863"/>
            <a:ext cx="7280275" cy="7207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if  ( S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1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.equals(S2))   </a:t>
            </a:r>
            <a:r>
              <a:rPr lang="en-US" b="1" dirty="0" err="1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( “ </a:t>
            </a:r>
            <a:r>
              <a:rPr lang="he-IL" b="1" dirty="0">
                <a:solidFill>
                  <a:schemeClr val="tx1"/>
                </a:solidFill>
              </a:rPr>
              <a:t>מחרוזות  זהות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” )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;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else	</a:t>
            </a:r>
            <a:r>
              <a:rPr lang="en-US" b="1" dirty="0" err="1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( “ </a:t>
            </a:r>
            <a:r>
              <a:rPr lang="he-IL" b="1" dirty="0">
                <a:solidFill>
                  <a:schemeClr val="tx1"/>
                </a:solidFill>
              </a:rPr>
              <a:t>מחרוזות  לא  זהות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” )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;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</p:txBody>
      </p:sp>
      <p:sp>
        <p:nvSpPr>
          <p:cNvPr id="48" name="תיבת טקסט 1"/>
          <p:cNvSpPr txBox="1"/>
          <p:nvPr/>
        </p:nvSpPr>
        <p:spPr>
          <a:xfrm>
            <a:off x="892175" y="5589588"/>
            <a:ext cx="7280275" cy="71913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if  ( S1  = =  S2 )   </a:t>
            </a:r>
            <a:r>
              <a:rPr lang="en-US" b="1" dirty="0" err="1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( “ </a:t>
            </a:r>
            <a:r>
              <a:rPr lang="he-IL" b="1" dirty="0">
                <a:solidFill>
                  <a:schemeClr val="tx1"/>
                </a:solidFill>
              </a:rPr>
              <a:t>מחרוזות  זהות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” )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;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else	</a:t>
            </a:r>
            <a:r>
              <a:rPr lang="en-US" b="1" dirty="0" err="1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( “ </a:t>
            </a:r>
            <a:r>
              <a:rPr lang="he-IL" b="1" dirty="0">
                <a:solidFill>
                  <a:schemeClr val="tx1"/>
                </a:solidFill>
              </a:rPr>
              <a:t>מחרוזות  לא  זהות</a:t>
            </a:r>
            <a:r>
              <a:rPr lang="en-US" b="1" dirty="0">
                <a:solidFill>
                  <a:schemeClr val="tx1"/>
                </a:solidFill>
                <a:cs typeface="David" pitchFamily="34" charset="-79"/>
              </a:rPr>
              <a:t> ” )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;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</p:txBody>
      </p:sp>
      <p:grpSp>
        <p:nvGrpSpPr>
          <p:cNvPr id="7" name="קבוצה 6"/>
          <p:cNvGrpSpPr>
            <a:grpSpLocks/>
          </p:cNvGrpSpPr>
          <p:nvPr/>
        </p:nvGrpSpPr>
        <p:grpSpPr bwMode="auto">
          <a:xfrm>
            <a:off x="1239838" y="5445125"/>
            <a:ext cx="1460500" cy="233363"/>
            <a:chOff x="1340033" y="5445224"/>
            <a:chExt cx="1460922" cy="233362"/>
          </a:xfrm>
        </p:grpSpPr>
        <p:sp>
          <p:nvSpPr>
            <p:cNvPr id="49" name="תיבת טקסט 1"/>
            <p:cNvSpPr txBox="1"/>
            <p:nvPr/>
          </p:nvSpPr>
          <p:spPr bwMode="auto">
            <a:xfrm>
              <a:off x="1340033" y="5445224"/>
              <a:ext cx="668530" cy="2333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ctr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2417</a:t>
              </a:r>
            </a:p>
          </p:txBody>
        </p:sp>
        <p:sp>
          <p:nvSpPr>
            <p:cNvPr id="61" name="תיבת טקסט 1"/>
            <p:cNvSpPr txBox="1"/>
            <p:nvPr/>
          </p:nvSpPr>
          <p:spPr bwMode="auto">
            <a:xfrm>
              <a:off x="2132424" y="5445224"/>
              <a:ext cx="668531" cy="2333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ctr" defTabSz="540000" rtl="0"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FF</a:t>
              </a:r>
              <a:r>
                <a:rPr lang="he-IL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36</a:t>
              </a:r>
              <a:endParaRPr lang="en-US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4899025" y="1373188"/>
            <a:ext cx="4052888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2000" b="1" dirty="0">
                <a:solidFill>
                  <a:srgbClr val="FF6600"/>
                </a:solidFill>
                <a:cs typeface="+mn-cs"/>
              </a:rPr>
              <a:t>מה יהיה פלט התכנית הבאה </a:t>
            </a:r>
            <a:r>
              <a:rPr lang="he-IL" sz="2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he-IL" sz="2000" b="1" dirty="0">
                <a:solidFill>
                  <a:srgbClr val="FF6600"/>
                </a:solidFill>
                <a:cs typeface="+mn-cs"/>
              </a:rPr>
              <a:t> </a:t>
            </a:r>
            <a:endParaRPr lang="en-US" sz="2000" b="1" dirty="0">
              <a:solidFill>
                <a:srgbClr val="FF6600"/>
              </a:solidFill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697663" y="5908675"/>
            <a:ext cx="2482850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2000" b="1" dirty="0">
                <a:solidFill>
                  <a:srgbClr val="FF6600"/>
                </a:solidFill>
                <a:cs typeface="+mn-cs"/>
              </a:rPr>
              <a:t>פלט: </a:t>
            </a:r>
            <a:r>
              <a:rPr lang="he-IL" sz="2000" b="1" dirty="0">
                <a:solidFill>
                  <a:srgbClr val="FF6600"/>
                </a:solidFill>
                <a:cs typeface="David" pitchFamily="34" charset="-79"/>
              </a:rPr>
              <a:t>מחרוזות  לא  זהות</a:t>
            </a:r>
            <a:r>
              <a:rPr lang="en-US" sz="2000" b="1" dirty="0">
                <a:solidFill>
                  <a:srgbClr val="FF6600"/>
                </a:solidFill>
                <a:cs typeface="David" pitchFamily="34" charset="-79"/>
              </a:rPr>
              <a:t> </a:t>
            </a:r>
            <a:endParaRPr lang="en-US" sz="2000" b="1" dirty="0">
              <a:solidFill>
                <a:srgbClr val="FF6600"/>
              </a:solidFill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97663" y="4757738"/>
            <a:ext cx="2482850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2000" b="1" dirty="0">
                <a:solidFill>
                  <a:srgbClr val="FF6600"/>
                </a:solidFill>
                <a:cs typeface="+mn-cs"/>
              </a:rPr>
              <a:t>פלט: </a:t>
            </a:r>
            <a:r>
              <a:rPr lang="he-IL" sz="2000" b="1" dirty="0">
                <a:solidFill>
                  <a:srgbClr val="FF6600"/>
                </a:solidFill>
                <a:cs typeface="David" pitchFamily="34" charset="-79"/>
              </a:rPr>
              <a:t>מחרוזות  זהות</a:t>
            </a:r>
            <a:r>
              <a:rPr lang="en-US" sz="2000" b="1" dirty="0">
                <a:solidFill>
                  <a:srgbClr val="FF6600"/>
                </a:solidFill>
                <a:cs typeface="David" pitchFamily="34" charset="-79"/>
              </a:rPr>
              <a:t> </a:t>
            </a:r>
            <a:endParaRPr lang="en-US" sz="2000" b="1" dirty="0">
              <a:solidFill>
                <a:srgbClr val="FF6600"/>
              </a:solidFill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99025" y="1774825"/>
            <a:ext cx="4052888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2000" b="1" dirty="0">
                <a:solidFill>
                  <a:srgbClr val="FF6600"/>
                </a:solidFill>
                <a:cs typeface="+mn-cs"/>
              </a:rPr>
              <a:t>האם דעתך השתנתה </a:t>
            </a:r>
            <a:r>
              <a:rPr lang="he-IL" sz="2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he-IL" sz="2000" b="1" dirty="0">
                <a:solidFill>
                  <a:srgbClr val="FF6600"/>
                </a:solidFill>
                <a:cs typeface="+mn-cs"/>
              </a:rPr>
              <a:t> </a:t>
            </a:r>
            <a:endParaRPr lang="en-US" sz="2000" b="1" dirty="0">
              <a:solidFill>
                <a:srgbClr val="FF6600"/>
              </a:solidFill>
              <a:cs typeface="+mn-cs"/>
            </a:endParaRPr>
          </a:p>
        </p:txBody>
      </p:sp>
      <p:grpSp>
        <p:nvGrpSpPr>
          <p:cNvPr id="42" name="קבוצה 41"/>
          <p:cNvGrpSpPr>
            <a:grpSpLocks/>
          </p:cNvGrpSpPr>
          <p:nvPr/>
        </p:nvGrpSpPr>
        <p:grpSpPr bwMode="auto">
          <a:xfrm>
            <a:off x="2070100" y="3068638"/>
            <a:ext cx="3797300" cy="1800225"/>
            <a:chOff x="2070100" y="3068960"/>
            <a:chExt cx="3798045" cy="1728192"/>
          </a:xfrm>
        </p:grpSpPr>
        <p:sp>
          <p:nvSpPr>
            <p:cNvPr id="6" name="מלבן מעוגל 5"/>
            <p:cNvSpPr/>
            <p:nvPr/>
          </p:nvSpPr>
          <p:spPr>
            <a:xfrm>
              <a:off x="3851624" y="3068960"/>
              <a:ext cx="2016521" cy="121765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dirty="0"/>
                <a:t>הפעולה </a:t>
              </a:r>
              <a:r>
                <a:rPr lang="en-US" b="1" dirty="0"/>
                <a:t>equals( )</a:t>
              </a:r>
              <a:endParaRPr lang="he-IL" b="1" dirty="0"/>
            </a:p>
            <a:p>
              <a:pPr algn="ctr">
                <a:defRPr/>
              </a:pPr>
              <a:r>
                <a:rPr lang="he-IL" dirty="0"/>
                <a:t>מאפשרת להשוות בין ה</a:t>
              </a:r>
              <a:r>
                <a:rPr lang="he-IL" u="sng" dirty="0"/>
                <a:t>תכנים</a:t>
              </a:r>
              <a:r>
                <a:rPr lang="he-IL" dirty="0"/>
                <a:t> של   שתי מחרוזות</a:t>
              </a:r>
            </a:p>
          </p:txBody>
        </p:sp>
        <p:cxnSp>
          <p:nvCxnSpPr>
            <p:cNvPr id="30" name="מחבר חץ ישר 29"/>
            <p:cNvCxnSpPr/>
            <p:nvPr/>
          </p:nvCxnSpPr>
          <p:spPr>
            <a:xfrm>
              <a:off x="2070100" y="4574651"/>
              <a:ext cx="0" cy="22250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מחבר ישר 31"/>
            <p:cNvCxnSpPr/>
            <p:nvPr/>
          </p:nvCxnSpPr>
          <p:spPr>
            <a:xfrm>
              <a:off x="2070100" y="4574651"/>
              <a:ext cx="2789785" cy="761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מחבר ישר 33"/>
            <p:cNvCxnSpPr>
              <a:stCxn id="6" idx="2"/>
            </p:cNvCxnSpPr>
            <p:nvPr/>
          </p:nvCxnSpPr>
          <p:spPr>
            <a:xfrm>
              <a:off x="4859885" y="4286619"/>
              <a:ext cx="4763" cy="29565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6875463" y="6526213"/>
            <a:ext cx="2176462" cy="263525"/>
          </a:xfrm>
        </p:spPr>
        <p:txBody>
          <a:bodyPr/>
          <a:lstStyle/>
          <a:p>
            <a:pPr>
              <a:defRPr/>
            </a:pPr>
            <a:r>
              <a:rPr lang="he-IL" dirty="0"/>
              <a:t>© </a:t>
            </a:r>
            <a:r>
              <a:rPr lang="he-IL" b="1" dirty="0" smtClean="0"/>
              <a:t>כל </a:t>
            </a:r>
            <a:r>
              <a:rPr lang="he-IL" b="1" dirty="0"/>
              <a:t>הזכויות שמורות לדפנה </a:t>
            </a:r>
            <a:r>
              <a:rPr lang="he-IL" b="1" dirty="0" err="1"/>
              <a:t>מינסטר</a:t>
            </a:r>
            <a:endParaRPr lang="he-I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-20638" y="1125538"/>
            <a:ext cx="7688263" cy="58658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public  class  </a:t>
            </a:r>
            <a:r>
              <a:rPr lang="en-US" sz="2000" b="1" dirty="0" err="1" smtClean="0">
                <a:solidFill>
                  <a:srgbClr val="7030A0"/>
                </a:solidFill>
                <a:latin typeface="Constantia" pitchFamily="18" charset="0"/>
                <a:cs typeface="David" pitchFamily="34" charset="-79"/>
              </a:rPr>
              <a:t>ConcateStrings</a:t>
            </a:r>
            <a:endParaRPr lang="en-US" sz="2000" b="1" dirty="0" smtClean="0">
              <a:solidFill>
                <a:srgbClr val="7030A0"/>
              </a:solidFill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{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public  static  void  main  ( String [ ]  </a:t>
            </a:r>
            <a:r>
              <a:rPr lang="en-US" sz="2000" b="1" dirty="0" err="1" smtClean="0">
                <a:latin typeface="Constantia" pitchFamily="18" charset="0"/>
                <a:cs typeface="David" pitchFamily="34" charset="-79"/>
              </a:rPr>
              <a:t>args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 )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solidFill>
                  <a:srgbClr val="7030A0"/>
                </a:solidFill>
                <a:latin typeface="Constantia" pitchFamily="18" charset="0"/>
                <a:cs typeface="David" pitchFamily="34" charset="-79"/>
              </a:rPr>
              <a:t> 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{</a:t>
            </a:r>
          </a:p>
          <a:p>
            <a:pPr algn="l" rtl="0" eaLnBrk="1" hangingPunct="1">
              <a:defRPr/>
            </a:pPr>
            <a:endParaRPr lang="en-US" sz="8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	String  S1  =  “ 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we 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“ ;</a:t>
            </a:r>
          </a:p>
          <a:p>
            <a:pPr algn="l" rtl="0" eaLnBrk="1" hangingPunct="1">
              <a:defRPr/>
            </a:pPr>
            <a:endParaRPr lang="en-US" sz="16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	String  S2  =  “ 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are 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“ ;</a:t>
            </a:r>
          </a:p>
          <a:p>
            <a:pPr algn="l" rtl="0" eaLnBrk="1" hangingPunct="1">
              <a:defRPr/>
            </a:pPr>
            <a:endParaRPr lang="en-US" sz="2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2000" b="1" dirty="0" smtClean="0">
              <a:latin typeface="Constantia" pitchFamily="18" charset="0"/>
              <a:cs typeface="David" pitchFamily="34" charset="-79"/>
            </a:endParaRPr>
          </a:p>
          <a:p>
            <a:pPr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	</a:t>
            </a: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1000" b="1" dirty="0" smtClean="0">
                <a:latin typeface="Constantia" pitchFamily="18" charset="0"/>
                <a:cs typeface="David" pitchFamily="34" charset="-79"/>
              </a:rPr>
              <a:t>	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}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}</a:t>
            </a:r>
          </a:p>
          <a:p>
            <a:pPr algn="l" rtl="0" eaLnBrk="1" hangingPunct="1">
              <a:defRPr/>
            </a:pPr>
            <a:r>
              <a:rPr lang="en-US" sz="1000" b="1" dirty="0" smtClean="0">
                <a:latin typeface="Constantia" pitchFamily="18" charset="0"/>
                <a:cs typeface="David" pitchFamily="34" charset="-79"/>
              </a:rPr>
              <a:t>	</a:t>
            </a:r>
          </a:p>
        </p:txBody>
      </p:sp>
      <p:sp>
        <p:nvSpPr>
          <p:cNvPr id="73" name="תיבת טקסט 1"/>
          <p:cNvSpPr txBox="1"/>
          <p:nvPr/>
        </p:nvSpPr>
        <p:spPr>
          <a:xfrm>
            <a:off x="5651500" y="1844675"/>
            <a:ext cx="2595563" cy="36036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ctr" defTabSz="432000" rtl="0">
              <a:defRPr/>
            </a:pPr>
            <a:r>
              <a:rPr lang="he-IL" sz="2000" b="1" dirty="0">
                <a:solidFill>
                  <a:srgbClr val="FF6600"/>
                </a:solidFill>
              </a:rPr>
              <a:t>מעקב אחר המחרוזות</a:t>
            </a:r>
            <a:endParaRPr lang="en-US" sz="2000" b="1" dirty="0">
              <a:solidFill>
                <a:srgbClr val="FF6600"/>
              </a:solidFill>
              <a:cs typeface="David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8638" y="692150"/>
            <a:ext cx="6373812" cy="576263"/>
          </a:xfrm>
        </p:spPr>
        <p:txBody>
          <a:bodyPr/>
          <a:lstStyle/>
          <a:p>
            <a:pPr algn="ctr">
              <a:defRPr/>
            </a:pPr>
            <a:r>
              <a:rPr lang="he-IL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David" pitchFamily="2" charset="-79"/>
              </a:rPr>
              <a:t>שרשור מחרוזות</a:t>
            </a:r>
            <a:endParaRPr lang="he-IL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5" name="קבוצה 8"/>
          <p:cNvGrpSpPr>
            <a:grpSpLocks/>
          </p:cNvGrpSpPr>
          <p:nvPr/>
        </p:nvGrpSpPr>
        <p:grpSpPr bwMode="auto">
          <a:xfrm>
            <a:off x="-50800" y="20638"/>
            <a:ext cx="9302750" cy="671512"/>
            <a:chOff x="-180528" y="0"/>
            <a:chExt cx="9302849" cy="764704"/>
          </a:xfrm>
        </p:grpSpPr>
        <p:grpSp>
          <p:nvGrpSpPr>
            <p:cNvPr id="10271" name="קבוצה 6"/>
            <p:cNvGrpSpPr>
              <a:grpSpLocks/>
            </p:cNvGrpSpPr>
            <p:nvPr/>
          </p:nvGrpSpPr>
          <p:grpSpPr bwMode="auto">
            <a:xfrm>
              <a:off x="4467985" y="0"/>
              <a:ext cx="4654336" cy="715888"/>
              <a:chOff x="4246174" y="1533600"/>
              <a:chExt cx="4654336" cy="715888"/>
            </a:xfrm>
          </p:grpSpPr>
          <p:pic>
            <p:nvPicPr>
              <p:cNvPr id="10275" name="תמונה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6" name="תמונה 2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272" name="קבוצה 29"/>
            <p:cNvGrpSpPr>
              <a:grpSpLocks/>
            </p:cNvGrpSpPr>
            <p:nvPr/>
          </p:nvGrpSpPr>
          <p:grpSpPr bwMode="auto">
            <a:xfrm>
              <a:off x="-180528" y="48816"/>
              <a:ext cx="4654336" cy="715888"/>
              <a:chOff x="4246174" y="1533600"/>
              <a:chExt cx="4654336" cy="715888"/>
            </a:xfrm>
          </p:grpSpPr>
          <p:pic>
            <p:nvPicPr>
              <p:cNvPr id="10273" name="תמונה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4" name="תמונה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7" name="תיבת טקסט 1"/>
          <p:cNvSpPr txBox="1"/>
          <p:nvPr/>
        </p:nvSpPr>
        <p:spPr>
          <a:xfrm>
            <a:off x="827088" y="4564063"/>
            <a:ext cx="4837112" cy="9525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300"/>
              </a:spcAft>
              <a:defRPr/>
            </a:pP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( S</a:t>
            </a:r>
            <a:r>
              <a:rPr lang="en-US" sz="2000" b="1" dirty="0">
                <a:cs typeface="David" pitchFamily="34" charset="-79"/>
              </a:rPr>
              <a:t>3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+ “ </a:t>
            </a:r>
            <a:r>
              <a:rPr lang="he-IL" sz="2000" b="1" dirty="0">
                <a:solidFill>
                  <a:schemeClr val="tx1"/>
                </a:solidFill>
              </a:rPr>
              <a:t> המחרוזת: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” ) ;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800" b="1" dirty="0">
              <a:solidFill>
                <a:schemeClr val="tx1"/>
              </a:solidFill>
              <a:cs typeface="David" pitchFamily="34" charset="-79"/>
            </a:endParaRPr>
          </a:p>
          <a:p>
            <a:pPr algn="l" defTabSz="432000" rtl="0">
              <a:spcAft>
                <a:spcPts val="300"/>
              </a:spcAft>
              <a:defRPr/>
            </a:pP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( S</a:t>
            </a:r>
            <a:r>
              <a:rPr lang="en-US" sz="2000" b="1" dirty="0">
                <a:cs typeface="David" pitchFamily="34" charset="-79"/>
              </a:rPr>
              <a:t>4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+ “ </a:t>
            </a:r>
            <a:r>
              <a:rPr lang="he-IL" sz="2000" b="1" dirty="0">
                <a:solidFill>
                  <a:schemeClr val="tx1"/>
                </a:solidFill>
              </a:rPr>
              <a:t> המחרוזת: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” ) ;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99025" y="1268413"/>
            <a:ext cx="4052888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2000" b="1" dirty="0">
                <a:solidFill>
                  <a:srgbClr val="FF6600"/>
                </a:solidFill>
                <a:cs typeface="+mn-cs"/>
              </a:rPr>
              <a:t>מה יהיה פלט התכנית הבאה </a:t>
            </a:r>
            <a:r>
              <a:rPr lang="he-IL" sz="2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he-IL" sz="2000" b="1" dirty="0">
                <a:solidFill>
                  <a:srgbClr val="FF6600"/>
                </a:solidFill>
                <a:cs typeface="+mn-cs"/>
              </a:rPr>
              <a:t> </a:t>
            </a:r>
            <a:endParaRPr lang="en-US" sz="2000" b="1" dirty="0">
              <a:solidFill>
                <a:srgbClr val="FF6600"/>
              </a:solidFill>
              <a:cs typeface="+mn-cs"/>
            </a:endParaRPr>
          </a:p>
        </p:txBody>
      </p:sp>
      <p:sp>
        <p:nvSpPr>
          <p:cNvPr id="78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403600" y="6478588"/>
            <a:ext cx="2176463" cy="263525"/>
          </a:xfrm>
        </p:spPr>
        <p:txBody>
          <a:bodyPr/>
          <a:lstStyle/>
          <a:p>
            <a:pPr>
              <a:defRPr/>
            </a:pPr>
            <a:r>
              <a:rPr lang="he-IL" dirty="0"/>
              <a:t>© </a:t>
            </a:r>
            <a:r>
              <a:rPr lang="he-IL" b="1" dirty="0" smtClean="0"/>
              <a:t>כל </a:t>
            </a:r>
            <a:r>
              <a:rPr lang="he-IL" b="1" dirty="0"/>
              <a:t>הזכויות שמורות לדפנה </a:t>
            </a:r>
            <a:r>
              <a:rPr lang="he-IL" b="1" dirty="0" err="1"/>
              <a:t>מינסטר</a:t>
            </a:r>
            <a:endParaRPr lang="he-IL" b="1" dirty="0"/>
          </a:p>
        </p:txBody>
      </p:sp>
      <p:grpSp>
        <p:nvGrpSpPr>
          <p:cNvPr id="132" name="קבוצה 131"/>
          <p:cNvGrpSpPr>
            <a:grpSpLocks/>
          </p:cNvGrpSpPr>
          <p:nvPr/>
        </p:nvGrpSpPr>
        <p:grpSpPr bwMode="auto">
          <a:xfrm>
            <a:off x="5867398" y="2395534"/>
            <a:ext cx="1512912" cy="881066"/>
            <a:chOff x="5868144" y="2394764"/>
            <a:chExt cx="1511796" cy="882563"/>
          </a:xfrm>
        </p:grpSpPr>
        <p:grpSp>
          <p:nvGrpSpPr>
            <p:cNvPr id="10263" name="קבוצה 138"/>
            <p:cNvGrpSpPr>
              <a:grpSpLocks/>
            </p:cNvGrpSpPr>
            <p:nvPr/>
          </p:nvGrpSpPr>
          <p:grpSpPr bwMode="auto">
            <a:xfrm>
              <a:off x="5868144" y="2394764"/>
              <a:ext cx="1439841" cy="360978"/>
              <a:chOff x="2124075" y="4582014"/>
              <a:chExt cx="1439841" cy="360797"/>
            </a:xfrm>
          </p:grpSpPr>
          <p:sp>
            <p:nvSpPr>
              <p:cNvPr id="140" name="תיבת טקסט 1"/>
              <p:cNvSpPr txBox="1"/>
              <p:nvPr/>
            </p:nvSpPr>
            <p:spPr>
              <a:xfrm>
                <a:off x="2124075" y="4582014"/>
                <a:ext cx="502867" cy="360793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cs typeface="David" pitchFamily="34" charset="-79"/>
                  </a:rPr>
                  <a:t>S1  </a:t>
                </a:r>
              </a:p>
            </p:txBody>
          </p:sp>
          <p:sp>
            <p:nvSpPr>
              <p:cNvPr id="141" name="תיבת טקסט 1"/>
              <p:cNvSpPr txBox="1"/>
              <p:nvPr/>
            </p:nvSpPr>
            <p:spPr>
              <a:xfrm>
                <a:off x="3023524" y="4582018"/>
                <a:ext cx="540392" cy="360793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 smtClean="0">
                    <a:cs typeface="David" pitchFamily="34" charset="-79"/>
                  </a:rPr>
                  <a:t>we</a:t>
                </a:r>
                <a:endParaRPr lang="en-US" sz="2000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cxnSp>
            <p:nvCxnSpPr>
              <p:cNvPr id="143" name="מחבר חץ ישר 142"/>
              <p:cNvCxnSpPr>
                <a:stCxn id="140" idx="3"/>
                <a:endCxn id="141" idx="1"/>
              </p:cNvCxnSpPr>
              <p:nvPr/>
            </p:nvCxnSpPr>
            <p:spPr>
              <a:xfrm>
                <a:off x="2626942" y="4762410"/>
                <a:ext cx="396582" cy="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64" name="קבוצה 155"/>
            <p:cNvGrpSpPr>
              <a:grpSpLocks/>
            </p:cNvGrpSpPr>
            <p:nvPr/>
          </p:nvGrpSpPr>
          <p:grpSpPr bwMode="auto">
            <a:xfrm>
              <a:off x="5868144" y="2916349"/>
              <a:ext cx="1511796" cy="360978"/>
              <a:chOff x="2124075" y="4581403"/>
              <a:chExt cx="1511796" cy="360797"/>
            </a:xfrm>
          </p:grpSpPr>
          <p:sp>
            <p:nvSpPr>
              <p:cNvPr id="157" name="תיבת טקסט 1"/>
              <p:cNvSpPr txBox="1"/>
              <p:nvPr/>
            </p:nvSpPr>
            <p:spPr>
              <a:xfrm>
                <a:off x="2124075" y="4581403"/>
                <a:ext cx="502867" cy="360793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cs typeface="David" pitchFamily="34" charset="-79"/>
                  </a:rPr>
                  <a:t>S2  </a:t>
                </a:r>
              </a:p>
            </p:txBody>
          </p:sp>
          <p:sp>
            <p:nvSpPr>
              <p:cNvPr id="158" name="תיבת טקסט 1"/>
              <p:cNvSpPr txBox="1"/>
              <p:nvPr/>
            </p:nvSpPr>
            <p:spPr>
              <a:xfrm>
                <a:off x="3023524" y="4581407"/>
                <a:ext cx="612347" cy="360793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 smtClean="0">
                    <a:cs typeface="David" pitchFamily="34" charset="-79"/>
                  </a:rPr>
                  <a:t>are</a:t>
                </a:r>
                <a:endParaRPr lang="en-US" sz="2000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cxnSp>
            <p:nvCxnSpPr>
              <p:cNvPr id="159" name="מחבר חץ ישר 158"/>
              <p:cNvCxnSpPr>
                <a:stCxn id="157" idx="3"/>
                <a:endCxn id="158" idx="1"/>
              </p:cNvCxnSpPr>
              <p:nvPr/>
            </p:nvCxnSpPr>
            <p:spPr>
              <a:xfrm>
                <a:off x="2626942" y="4761799"/>
                <a:ext cx="396584" cy="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3" name="קבוצה 152"/>
          <p:cNvGrpSpPr>
            <a:grpSpLocks/>
          </p:cNvGrpSpPr>
          <p:nvPr/>
        </p:nvGrpSpPr>
        <p:grpSpPr bwMode="auto">
          <a:xfrm>
            <a:off x="846138" y="3484563"/>
            <a:ext cx="6894214" cy="469900"/>
            <a:chOff x="846000" y="3485040"/>
            <a:chExt cx="6894612" cy="469993"/>
          </a:xfrm>
        </p:grpSpPr>
        <p:sp>
          <p:nvSpPr>
            <p:cNvPr id="60" name="תיבת טקסט 1"/>
            <p:cNvSpPr txBox="1"/>
            <p:nvPr/>
          </p:nvSpPr>
          <p:spPr bwMode="auto">
            <a:xfrm>
              <a:off x="846000" y="3500918"/>
              <a:ext cx="3221223" cy="4541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String  S</a:t>
              </a:r>
              <a:r>
                <a:rPr lang="en-US" sz="2000" b="1" dirty="0">
                  <a:cs typeface="David" pitchFamily="34" charset="-79"/>
                </a:rPr>
                <a:t>3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 =  </a:t>
              </a:r>
              <a:r>
                <a:rPr lang="en-US" sz="2000" b="1" dirty="0">
                  <a:cs typeface="David" pitchFamily="34" charset="-79"/>
                </a:rPr>
                <a:t>S1 + “  “ + S2 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;</a:t>
              </a:r>
            </a:p>
          </p:txBody>
        </p:sp>
        <p:grpSp>
          <p:nvGrpSpPr>
            <p:cNvPr id="10259" name="קבוצה 160"/>
            <p:cNvGrpSpPr>
              <a:grpSpLocks/>
            </p:cNvGrpSpPr>
            <p:nvPr/>
          </p:nvGrpSpPr>
          <p:grpSpPr bwMode="auto">
            <a:xfrm>
              <a:off x="5867552" y="3485040"/>
              <a:ext cx="1873060" cy="360433"/>
              <a:chOff x="2123483" y="4582014"/>
              <a:chExt cx="1873060" cy="360252"/>
            </a:xfrm>
          </p:grpSpPr>
          <p:sp>
            <p:nvSpPr>
              <p:cNvPr id="162" name="תיבת טקסט 1"/>
              <p:cNvSpPr txBox="1"/>
              <p:nvPr/>
            </p:nvSpPr>
            <p:spPr>
              <a:xfrm>
                <a:off x="2123483" y="4582014"/>
                <a:ext cx="503267" cy="36025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cs typeface="David" pitchFamily="34" charset="-79"/>
                  </a:rPr>
                  <a:t>S3  </a:t>
                </a:r>
              </a:p>
            </p:txBody>
          </p:sp>
          <p:sp>
            <p:nvSpPr>
              <p:cNvPr id="163" name="תיבת טקסט 1"/>
              <p:cNvSpPr txBox="1"/>
              <p:nvPr/>
            </p:nvSpPr>
            <p:spPr>
              <a:xfrm>
                <a:off x="3023648" y="4582014"/>
                <a:ext cx="972895" cy="36025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>
                    <a:cs typeface="David" pitchFamily="34" charset="-79"/>
                  </a:rPr>
                  <a:t>w</a:t>
                </a:r>
                <a:r>
                  <a:rPr lang="en-US" sz="2000" b="1" dirty="0" smtClean="0">
                    <a:cs typeface="David" pitchFamily="34" charset="-79"/>
                  </a:rPr>
                  <a:t>e are</a:t>
                </a:r>
                <a:endParaRPr lang="en-US" sz="2000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cxnSp>
            <p:nvCxnSpPr>
              <p:cNvPr id="164" name="מחבר חץ ישר 163"/>
              <p:cNvCxnSpPr>
                <a:stCxn id="162" idx="3"/>
                <a:endCxn id="163" idx="1"/>
              </p:cNvCxnSpPr>
              <p:nvPr/>
            </p:nvCxnSpPr>
            <p:spPr>
              <a:xfrm>
                <a:off x="2626750" y="4762140"/>
                <a:ext cx="39689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4" name="קבוצה 153"/>
          <p:cNvGrpSpPr>
            <a:grpSpLocks/>
          </p:cNvGrpSpPr>
          <p:nvPr/>
        </p:nvGrpSpPr>
        <p:grpSpPr bwMode="auto">
          <a:xfrm>
            <a:off x="846138" y="4035425"/>
            <a:ext cx="6894214" cy="454025"/>
            <a:chOff x="846000" y="4035207"/>
            <a:chExt cx="6894612" cy="454025"/>
          </a:xfrm>
        </p:grpSpPr>
        <p:sp>
          <p:nvSpPr>
            <p:cNvPr id="138" name="תיבת טקסט 1"/>
            <p:cNvSpPr txBox="1"/>
            <p:nvPr/>
          </p:nvSpPr>
          <p:spPr bwMode="auto">
            <a:xfrm>
              <a:off x="846000" y="4035207"/>
              <a:ext cx="3149782" cy="4540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540000" rtl="0"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String  S</a:t>
              </a:r>
              <a:r>
                <a:rPr lang="en-US" sz="2000" b="1" dirty="0">
                  <a:cs typeface="David" pitchFamily="34" charset="-79"/>
                </a:rPr>
                <a:t>4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  =  </a:t>
              </a:r>
              <a:r>
                <a:rPr lang="en-US" sz="2000" b="1" dirty="0">
                  <a:cs typeface="David" pitchFamily="34" charset="-79"/>
                </a:rPr>
                <a:t>S2 + “  “ + S1 </a:t>
              </a:r>
              <a:r>
                <a:rPr lang="en-US" sz="2000" b="1" dirty="0">
                  <a:solidFill>
                    <a:schemeClr val="tx1"/>
                  </a:solidFill>
                  <a:cs typeface="David" pitchFamily="34" charset="-79"/>
                </a:rPr>
                <a:t>;</a:t>
              </a:r>
            </a:p>
          </p:txBody>
        </p:sp>
        <p:grpSp>
          <p:nvGrpSpPr>
            <p:cNvPr id="10254" name="קבוצה 164"/>
            <p:cNvGrpSpPr>
              <a:grpSpLocks/>
            </p:cNvGrpSpPr>
            <p:nvPr/>
          </p:nvGrpSpPr>
          <p:grpSpPr bwMode="auto">
            <a:xfrm>
              <a:off x="5867552" y="4057432"/>
              <a:ext cx="1873060" cy="360363"/>
              <a:chOff x="2123483" y="4581638"/>
              <a:chExt cx="1873060" cy="360182"/>
            </a:xfrm>
          </p:grpSpPr>
          <p:sp>
            <p:nvSpPr>
              <p:cNvPr id="166" name="תיבת טקסט 1"/>
              <p:cNvSpPr txBox="1"/>
              <p:nvPr/>
            </p:nvSpPr>
            <p:spPr>
              <a:xfrm>
                <a:off x="2123483" y="4581638"/>
                <a:ext cx="503267" cy="36018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cs typeface="David" pitchFamily="34" charset="-79"/>
                  </a:rPr>
                  <a:t>S4  </a:t>
                </a:r>
              </a:p>
            </p:txBody>
          </p:sp>
          <p:sp>
            <p:nvSpPr>
              <p:cNvPr id="167" name="תיבת טקסט 1"/>
              <p:cNvSpPr txBox="1"/>
              <p:nvPr/>
            </p:nvSpPr>
            <p:spPr>
              <a:xfrm>
                <a:off x="3023648" y="4581638"/>
                <a:ext cx="972895" cy="36018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sz="2000" b="1" dirty="0">
                    <a:cs typeface="David" pitchFamily="34" charset="-79"/>
                  </a:rPr>
                  <a:t>a</a:t>
                </a:r>
                <a:r>
                  <a:rPr lang="en-US" sz="2000" b="1" dirty="0" smtClean="0">
                    <a:cs typeface="David" pitchFamily="34" charset="-79"/>
                  </a:rPr>
                  <a:t>re we</a:t>
                </a:r>
                <a:endParaRPr lang="en-US" sz="2000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cxnSp>
            <p:nvCxnSpPr>
              <p:cNvPr id="168" name="מחבר חץ ישר 167"/>
              <p:cNvCxnSpPr>
                <a:stCxn id="166" idx="3"/>
                <a:endCxn id="167" idx="1"/>
              </p:cNvCxnSpPr>
              <p:nvPr/>
            </p:nvCxnSpPr>
            <p:spPr>
              <a:xfrm>
                <a:off x="2626750" y="4761729"/>
                <a:ext cx="39689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8" name="TextBox 177"/>
          <p:cNvSpPr txBox="1"/>
          <p:nvPr/>
        </p:nvSpPr>
        <p:spPr>
          <a:xfrm>
            <a:off x="3654425" y="5373688"/>
            <a:ext cx="4930775" cy="10156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2000" b="1" dirty="0">
                <a:solidFill>
                  <a:srgbClr val="FF6600"/>
                </a:solidFill>
                <a:cs typeface="+mn-cs"/>
              </a:rPr>
              <a:t>פלט: </a:t>
            </a:r>
          </a:p>
          <a:p>
            <a:pPr>
              <a:defRPr/>
            </a:pPr>
            <a:r>
              <a:rPr lang="he-IL" sz="2000" b="1" dirty="0">
                <a:cs typeface="+mn-cs"/>
              </a:rPr>
              <a:t>ה</a:t>
            </a:r>
            <a:r>
              <a:rPr lang="he-IL" sz="2000" b="1" dirty="0">
                <a:cs typeface="David" pitchFamily="34" charset="-79"/>
              </a:rPr>
              <a:t>מחרוזת:  </a:t>
            </a:r>
            <a:r>
              <a:rPr lang="en-US" sz="2000" b="1" dirty="0">
                <a:cs typeface="David" pitchFamily="34" charset="-79"/>
              </a:rPr>
              <a:t>we </a:t>
            </a:r>
            <a:r>
              <a:rPr lang="en-US" sz="2000" b="1" dirty="0" smtClean="0">
                <a:cs typeface="David" pitchFamily="34" charset="-79"/>
              </a:rPr>
              <a:t>are</a:t>
            </a:r>
            <a:endParaRPr lang="en-US" sz="2000" b="1" dirty="0">
              <a:latin typeface="Constantia" pitchFamily="18" charset="0"/>
              <a:cs typeface="David" pitchFamily="34" charset="-79"/>
            </a:endParaRPr>
          </a:p>
          <a:p>
            <a:pPr>
              <a:defRPr/>
            </a:pPr>
            <a:r>
              <a:rPr lang="he-IL" sz="2000" b="1" dirty="0" smtClean="0">
                <a:cs typeface="David" pitchFamily="34" charset="-79"/>
              </a:rPr>
              <a:t>המחרוזת:  </a:t>
            </a:r>
            <a:r>
              <a:rPr lang="en-US" sz="2000" b="1" dirty="0" smtClean="0">
                <a:cs typeface="David" pitchFamily="34" charset="-79"/>
              </a:rPr>
              <a:t>are </a:t>
            </a:r>
            <a:r>
              <a:rPr lang="en-US" sz="2000" b="1" dirty="0" smtClean="0">
                <a:cs typeface="David" pitchFamily="34" charset="-79"/>
              </a:rPr>
              <a:t>we</a:t>
            </a:r>
            <a:endParaRPr lang="en-US" sz="2000" b="1" dirty="0"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47" grpId="0" animBg="1"/>
      <p:bldP spid="1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תיבת טקסט 1"/>
          <p:cNvSpPr txBox="1"/>
          <p:nvPr/>
        </p:nvSpPr>
        <p:spPr>
          <a:xfrm>
            <a:off x="882650" y="3348038"/>
            <a:ext cx="4016375" cy="42386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	temp = </a:t>
            </a: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S.charAt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( </a:t>
            </a: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i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) + temp ;</a:t>
            </a:r>
          </a:p>
        </p:txBody>
      </p:sp>
      <p:sp>
        <p:nvSpPr>
          <p:cNvPr id="4" name="תיבת טקסט 1"/>
          <p:cNvSpPr txBox="1"/>
          <p:nvPr/>
        </p:nvSpPr>
        <p:spPr>
          <a:xfrm>
            <a:off x="0" y="992188"/>
            <a:ext cx="7688263" cy="58658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public  class  </a:t>
            </a:r>
            <a:r>
              <a:rPr lang="en-US" sz="2000" b="1" dirty="0" err="1" smtClean="0">
                <a:solidFill>
                  <a:srgbClr val="7030A0"/>
                </a:solidFill>
                <a:latin typeface="Constantia" pitchFamily="18" charset="0"/>
                <a:cs typeface="David" pitchFamily="34" charset="-79"/>
              </a:rPr>
              <a:t>ReverseString</a:t>
            </a:r>
            <a:endParaRPr lang="en-US" sz="2000" b="1" dirty="0" smtClean="0">
              <a:solidFill>
                <a:srgbClr val="7030A0"/>
              </a:solidFill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{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public  static  String  </a:t>
            </a:r>
            <a:r>
              <a:rPr lang="en-US" sz="2000" b="1" dirty="0" smtClean="0">
                <a:solidFill>
                  <a:srgbClr val="FF0000"/>
                </a:solidFill>
                <a:latin typeface="Constantia" pitchFamily="18" charset="0"/>
                <a:cs typeface="David" pitchFamily="34" charset="-79"/>
              </a:rPr>
              <a:t>reverse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  ( String  S )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{  </a:t>
            </a: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//  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טענת כניסה: הפעולה מקבלת מחרוזת מאותחלת.                 </a:t>
            </a:r>
            <a:endParaRPr lang="en-US" sz="1600" b="1" dirty="0" smtClean="0">
              <a:solidFill>
                <a:srgbClr val="00B050"/>
              </a:solidFill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	    //  .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טענת יציאה: הפעולה יוצרת מחרוזת הפוכה ומחזירה אותה</a:t>
            </a:r>
            <a:endParaRPr lang="en-US" sz="1600" b="1" dirty="0" smtClean="0">
              <a:solidFill>
                <a:srgbClr val="00B050"/>
              </a:solidFill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	</a:t>
            </a: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}</a:t>
            </a:r>
          </a:p>
          <a:p>
            <a:pPr algn="l" rtl="0" eaLnBrk="1" hangingPunct="1">
              <a:defRPr/>
            </a:pPr>
            <a:endParaRPr lang="en-US" sz="8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public  static  void  main  ( String [ ]  </a:t>
            </a:r>
            <a:r>
              <a:rPr lang="en-US" sz="2000" b="1" dirty="0" err="1" smtClean="0">
                <a:latin typeface="Constantia" pitchFamily="18" charset="0"/>
                <a:cs typeface="David" pitchFamily="34" charset="-79"/>
              </a:rPr>
              <a:t>args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 )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solidFill>
                  <a:srgbClr val="7030A0"/>
                </a:solidFill>
                <a:latin typeface="Constantia" pitchFamily="18" charset="0"/>
                <a:cs typeface="David" pitchFamily="34" charset="-79"/>
              </a:rPr>
              <a:t> 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{</a:t>
            </a:r>
          </a:p>
          <a:p>
            <a:pPr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	</a:t>
            </a: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1000" b="1" dirty="0" smtClean="0">
                <a:latin typeface="Constantia" pitchFamily="18" charset="0"/>
                <a:cs typeface="David" pitchFamily="34" charset="-79"/>
              </a:rPr>
              <a:t>	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}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}</a:t>
            </a:r>
          </a:p>
          <a:p>
            <a:pPr algn="l" rtl="0" eaLnBrk="1" hangingPunct="1">
              <a:defRPr/>
            </a:pPr>
            <a:r>
              <a:rPr lang="en-US" sz="1000" b="1" dirty="0" smtClean="0">
                <a:latin typeface="Constantia" pitchFamily="18" charset="0"/>
                <a:cs typeface="David" pitchFamily="34" charset="-79"/>
              </a:rPr>
              <a:t>	</a:t>
            </a:r>
          </a:p>
        </p:txBody>
      </p:sp>
      <p:sp>
        <p:nvSpPr>
          <p:cNvPr id="73" name="תיבת טקסט 1"/>
          <p:cNvSpPr txBox="1"/>
          <p:nvPr/>
        </p:nvSpPr>
        <p:spPr>
          <a:xfrm>
            <a:off x="5953125" y="3402013"/>
            <a:ext cx="2595563" cy="36036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ctr" defTabSz="432000" rtl="0">
              <a:defRPr/>
            </a:pPr>
            <a:r>
              <a:rPr lang="he-IL" sz="2000" b="1" dirty="0">
                <a:solidFill>
                  <a:srgbClr val="FF6600"/>
                </a:solidFill>
              </a:rPr>
              <a:t>מעקב אחר המחרוזות</a:t>
            </a:r>
            <a:endParaRPr lang="en-US" sz="2000" b="1" dirty="0">
              <a:solidFill>
                <a:srgbClr val="FF6600"/>
              </a:solidFill>
              <a:cs typeface="David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8638" y="692150"/>
            <a:ext cx="6373812" cy="576263"/>
          </a:xfrm>
        </p:spPr>
        <p:txBody>
          <a:bodyPr/>
          <a:lstStyle/>
          <a:p>
            <a:pPr algn="ctr">
              <a:defRPr/>
            </a:pPr>
            <a:r>
              <a:rPr lang="he-IL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David" pitchFamily="2" charset="-79"/>
              </a:rPr>
              <a:t>היפוך מחרוזת</a:t>
            </a:r>
            <a:endParaRPr lang="he-IL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70" name="קבוצה 8"/>
          <p:cNvGrpSpPr>
            <a:grpSpLocks/>
          </p:cNvGrpSpPr>
          <p:nvPr/>
        </p:nvGrpSpPr>
        <p:grpSpPr bwMode="auto">
          <a:xfrm>
            <a:off x="-50800" y="20638"/>
            <a:ext cx="9302750" cy="671512"/>
            <a:chOff x="-180528" y="0"/>
            <a:chExt cx="9302849" cy="764704"/>
          </a:xfrm>
        </p:grpSpPr>
        <p:grpSp>
          <p:nvGrpSpPr>
            <p:cNvPr id="11330" name="קבוצה 6"/>
            <p:cNvGrpSpPr>
              <a:grpSpLocks/>
            </p:cNvGrpSpPr>
            <p:nvPr/>
          </p:nvGrpSpPr>
          <p:grpSpPr bwMode="auto">
            <a:xfrm>
              <a:off x="4467985" y="0"/>
              <a:ext cx="4654336" cy="715888"/>
              <a:chOff x="4246174" y="1533600"/>
              <a:chExt cx="4654336" cy="715888"/>
            </a:xfrm>
          </p:grpSpPr>
          <p:pic>
            <p:nvPicPr>
              <p:cNvPr id="11334" name="תמונה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5" name="תמונה 2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331" name="קבוצה 29"/>
            <p:cNvGrpSpPr>
              <a:grpSpLocks/>
            </p:cNvGrpSpPr>
            <p:nvPr/>
          </p:nvGrpSpPr>
          <p:grpSpPr bwMode="auto">
            <a:xfrm>
              <a:off x="-180528" y="48816"/>
              <a:ext cx="4654336" cy="715888"/>
              <a:chOff x="4246174" y="1533600"/>
              <a:chExt cx="4654336" cy="715888"/>
            </a:xfrm>
          </p:grpSpPr>
          <p:pic>
            <p:nvPicPr>
              <p:cNvPr id="11332" name="תמונה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3" name="תמונה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7" name="תיבת טקסט 1"/>
          <p:cNvSpPr txBox="1"/>
          <p:nvPr/>
        </p:nvSpPr>
        <p:spPr>
          <a:xfrm>
            <a:off x="827088" y="5265738"/>
            <a:ext cx="4681537" cy="118903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300"/>
              </a:spcAft>
              <a:defRPr/>
            </a:pP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( S + “ </a:t>
            </a:r>
            <a:r>
              <a:rPr lang="he-IL" sz="2000" b="1" dirty="0">
                <a:solidFill>
                  <a:schemeClr val="tx1"/>
                </a:solidFill>
              </a:rPr>
              <a:t> המחרוזת: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” ) ;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( 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cs typeface="David" pitchFamily="34" charset="-79"/>
              </a:rPr>
              <a:t>	    reverse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(s) + “ </a:t>
            </a:r>
            <a:r>
              <a:rPr lang="he-IL" sz="2000" b="1" dirty="0">
                <a:solidFill>
                  <a:schemeClr val="tx1"/>
                </a:solidFill>
              </a:rPr>
              <a:t> המחרוזת ההפוכה: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”) ;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99025" y="1268413"/>
            <a:ext cx="4052888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2000" b="1" dirty="0">
                <a:solidFill>
                  <a:srgbClr val="FF6600"/>
                </a:solidFill>
                <a:cs typeface="+mn-cs"/>
              </a:rPr>
              <a:t>מה יהיה פלט התכנית הבאה </a:t>
            </a:r>
            <a:r>
              <a:rPr lang="he-IL" sz="2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he-IL" sz="2000" b="1" dirty="0">
                <a:solidFill>
                  <a:srgbClr val="FF6600"/>
                </a:solidFill>
                <a:cs typeface="+mn-cs"/>
              </a:rPr>
              <a:t> </a:t>
            </a:r>
            <a:endParaRPr lang="en-US" sz="2000" b="1" dirty="0">
              <a:solidFill>
                <a:srgbClr val="FF6600"/>
              </a:solidFill>
              <a:cs typeface="+mn-cs"/>
            </a:endParaRPr>
          </a:p>
        </p:txBody>
      </p:sp>
      <p:sp>
        <p:nvSpPr>
          <p:cNvPr id="78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403600" y="6478588"/>
            <a:ext cx="2176463" cy="263525"/>
          </a:xfrm>
        </p:spPr>
        <p:txBody>
          <a:bodyPr/>
          <a:lstStyle/>
          <a:p>
            <a:pPr>
              <a:defRPr/>
            </a:pPr>
            <a:r>
              <a:rPr lang="he-IL" dirty="0"/>
              <a:t>© </a:t>
            </a:r>
            <a:r>
              <a:rPr lang="he-IL" b="1" dirty="0" smtClean="0"/>
              <a:t>כל </a:t>
            </a:r>
            <a:r>
              <a:rPr lang="he-IL" b="1" dirty="0"/>
              <a:t>הזכויות שמורות לדפנה </a:t>
            </a:r>
            <a:r>
              <a:rPr lang="he-IL" b="1" dirty="0" err="1"/>
              <a:t>מינסטר</a:t>
            </a:r>
            <a:endParaRPr lang="he-IL" b="1" dirty="0"/>
          </a:p>
        </p:txBody>
      </p:sp>
      <p:sp>
        <p:nvSpPr>
          <p:cNvPr id="57" name="תיבת טקסט 1"/>
          <p:cNvSpPr txBox="1"/>
          <p:nvPr/>
        </p:nvSpPr>
        <p:spPr>
          <a:xfrm>
            <a:off x="882650" y="2636838"/>
            <a:ext cx="3024188" cy="36036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rtl="0"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temp  =  " " ;</a:t>
            </a:r>
          </a:p>
        </p:txBody>
      </p:sp>
      <p:sp>
        <p:nvSpPr>
          <p:cNvPr id="58" name="תיבת טקסט 1"/>
          <p:cNvSpPr txBox="1"/>
          <p:nvPr/>
        </p:nvSpPr>
        <p:spPr>
          <a:xfrm>
            <a:off x="882650" y="2997200"/>
            <a:ext cx="4194175" cy="3429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defRPr/>
            </a:pPr>
            <a:r>
              <a:rPr lang="nn-NO" sz="2000" b="1" dirty="0">
                <a:solidFill>
                  <a:schemeClr val="tx1"/>
                </a:solidFill>
                <a:cs typeface="David" pitchFamily="34" charset="-79"/>
              </a:rPr>
              <a:t>for ( int i = 0 ; i &lt; S.length( ) ; i++ )</a:t>
            </a: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</p:txBody>
      </p:sp>
      <p:sp>
        <p:nvSpPr>
          <p:cNvPr id="59" name="תיבת טקסט 1"/>
          <p:cNvSpPr txBox="1"/>
          <p:nvPr/>
        </p:nvSpPr>
        <p:spPr>
          <a:xfrm>
            <a:off x="882650" y="3644900"/>
            <a:ext cx="1871663" cy="36036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return  temp ;</a:t>
            </a:r>
          </a:p>
        </p:txBody>
      </p:sp>
      <p:sp>
        <p:nvSpPr>
          <p:cNvPr id="60" name="תיבת טקסט 1"/>
          <p:cNvSpPr txBox="1"/>
          <p:nvPr/>
        </p:nvSpPr>
        <p:spPr bwMode="auto">
          <a:xfrm>
            <a:off x="827088" y="4919663"/>
            <a:ext cx="2736850" cy="4540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540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S  =  “ Bye “ ;</a:t>
            </a:r>
          </a:p>
        </p:txBody>
      </p:sp>
      <p:grpSp>
        <p:nvGrpSpPr>
          <p:cNvPr id="14" name="קבוצה 13"/>
          <p:cNvGrpSpPr>
            <a:grpSpLocks/>
          </p:cNvGrpSpPr>
          <p:nvPr/>
        </p:nvGrpSpPr>
        <p:grpSpPr bwMode="auto">
          <a:xfrm>
            <a:off x="2916238" y="1701800"/>
            <a:ext cx="5835650" cy="2447925"/>
            <a:chOff x="2916238" y="1773239"/>
            <a:chExt cx="5835650" cy="2447849"/>
          </a:xfrm>
        </p:grpSpPr>
        <p:sp>
          <p:nvSpPr>
            <p:cNvPr id="6" name="מלבן מעוגל 5"/>
            <p:cNvSpPr/>
            <p:nvPr/>
          </p:nvSpPr>
          <p:spPr bwMode="auto">
            <a:xfrm>
              <a:off x="6359525" y="1773239"/>
              <a:ext cx="2392363" cy="12953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defRPr/>
              </a:pPr>
              <a:r>
                <a:rPr lang="he-IL" dirty="0"/>
                <a:t>הפעולה </a:t>
              </a:r>
              <a:r>
                <a:rPr lang="en-US" b="1" dirty="0" err="1">
                  <a:solidFill>
                    <a:schemeClr val="bg1"/>
                  </a:solidFill>
                  <a:cs typeface="David" pitchFamily="34" charset="-79"/>
                </a:rPr>
                <a:t>charAt</a:t>
              </a:r>
              <a:r>
                <a:rPr lang="en-US" b="1" dirty="0">
                  <a:solidFill>
                    <a:schemeClr val="bg1"/>
                  </a:solidFill>
                  <a:cs typeface="David" pitchFamily="34" charset="-79"/>
                </a:rPr>
                <a:t> (</a:t>
              </a:r>
              <a:r>
                <a:rPr lang="en-US" b="1" dirty="0" err="1">
                  <a:solidFill>
                    <a:schemeClr val="bg1"/>
                  </a:solidFill>
                  <a:cs typeface="David" pitchFamily="34" charset="-79"/>
                </a:rPr>
                <a:t>i</a:t>
              </a:r>
              <a:r>
                <a:rPr lang="en-US" b="1" dirty="0">
                  <a:solidFill>
                    <a:schemeClr val="bg1"/>
                  </a:solidFill>
                  <a:cs typeface="David" pitchFamily="34" charset="-79"/>
                </a:rPr>
                <a:t>) </a:t>
              </a:r>
              <a:r>
                <a:rPr lang="he-IL" dirty="0"/>
                <a:t>מחזירה את  ערך התו הנמצא במקום </a:t>
              </a:r>
              <a:r>
                <a:rPr lang="en-US" dirty="0" err="1"/>
                <a:t>i</a:t>
              </a:r>
              <a:r>
                <a:rPr lang="he-IL" dirty="0"/>
                <a:t> במחרוזת</a:t>
              </a:r>
              <a:r>
                <a:rPr lang="en-U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Arial" pitchFamily="34" charset="0"/>
                </a:rPr>
                <a:t> </a:t>
              </a:r>
            </a:p>
          </p:txBody>
        </p:sp>
        <p:cxnSp>
          <p:nvCxnSpPr>
            <p:cNvPr id="30" name="מחבר חץ ישר 29"/>
            <p:cNvCxnSpPr/>
            <p:nvPr/>
          </p:nvCxnSpPr>
          <p:spPr bwMode="auto">
            <a:xfrm flipV="1">
              <a:off x="2916238" y="3789301"/>
              <a:ext cx="0" cy="43178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מחבר ישר 31"/>
            <p:cNvCxnSpPr/>
            <p:nvPr/>
          </p:nvCxnSpPr>
          <p:spPr bwMode="auto">
            <a:xfrm>
              <a:off x="2919413" y="4221088"/>
              <a:ext cx="231775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מחבר ישר 33"/>
            <p:cNvCxnSpPr>
              <a:stCxn id="6" idx="2"/>
            </p:cNvCxnSpPr>
            <p:nvPr/>
          </p:nvCxnSpPr>
          <p:spPr bwMode="auto">
            <a:xfrm>
              <a:off x="7556500" y="3068599"/>
              <a:ext cx="1588" cy="2889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מחבר ישר 47"/>
            <p:cNvCxnSpPr/>
            <p:nvPr/>
          </p:nvCxnSpPr>
          <p:spPr bwMode="auto">
            <a:xfrm>
              <a:off x="5237163" y="3357515"/>
              <a:ext cx="3175" cy="8635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מחבר ישר 48"/>
            <p:cNvCxnSpPr/>
            <p:nvPr/>
          </p:nvCxnSpPr>
          <p:spPr bwMode="auto">
            <a:xfrm>
              <a:off x="5237163" y="3357515"/>
              <a:ext cx="232092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קבוצה 73"/>
          <p:cNvGrpSpPr>
            <a:grpSpLocks/>
          </p:cNvGrpSpPr>
          <p:nvPr/>
        </p:nvGrpSpPr>
        <p:grpSpPr bwMode="auto">
          <a:xfrm>
            <a:off x="5664200" y="5562600"/>
            <a:ext cx="3371850" cy="674688"/>
            <a:chOff x="5664696" y="5562000"/>
            <a:chExt cx="3371800" cy="675312"/>
          </a:xfrm>
        </p:grpSpPr>
        <p:sp>
          <p:nvSpPr>
            <p:cNvPr id="114" name="תיבת טקסט 1"/>
            <p:cNvSpPr txBox="1"/>
            <p:nvPr/>
          </p:nvSpPr>
          <p:spPr>
            <a:xfrm>
              <a:off x="6731480" y="5562000"/>
              <a:ext cx="157161" cy="2161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432000" rtl="0">
                <a:defRPr/>
              </a:pPr>
              <a:r>
                <a:rPr lang="en-US" sz="1200" b="1" dirty="0" err="1">
                  <a:solidFill>
                    <a:srgbClr val="00B050"/>
                  </a:solidFill>
                  <a:cs typeface="David" pitchFamily="34" charset="-79"/>
                </a:rPr>
                <a:t>i</a:t>
              </a:r>
              <a:endParaRPr lang="en-US" sz="1200" b="1" dirty="0">
                <a:solidFill>
                  <a:srgbClr val="00B050"/>
                </a:solidFill>
                <a:cs typeface="David" pitchFamily="34" charset="-79"/>
              </a:endParaRPr>
            </a:p>
          </p:txBody>
        </p:sp>
        <p:grpSp>
          <p:nvGrpSpPr>
            <p:cNvPr id="11314" name="קבוצה 101"/>
            <p:cNvGrpSpPr>
              <a:grpSpLocks/>
            </p:cNvGrpSpPr>
            <p:nvPr/>
          </p:nvGrpSpPr>
          <p:grpSpPr bwMode="auto">
            <a:xfrm>
              <a:off x="5664696" y="5876940"/>
              <a:ext cx="3371800" cy="360372"/>
              <a:chOff x="5580112" y="3860715"/>
              <a:chExt cx="3371800" cy="360372"/>
            </a:xfrm>
          </p:grpSpPr>
          <p:grpSp>
            <p:nvGrpSpPr>
              <p:cNvPr id="11316" name="קבוצה 5"/>
              <p:cNvGrpSpPr>
                <a:grpSpLocks/>
              </p:cNvGrpSpPr>
              <p:nvPr/>
            </p:nvGrpSpPr>
            <p:grpSpPr bwMode="auto">
              <a:xfrm>
                <a:off x="5580112" y="3860715"/>
                <a:ext cx="1444625" cy="360372"/>
                <a:chOff x="2124075" y="4581980"/>
                <a:chExt cx="1444769" cy="360014"/>
              </a:xfrm>
            </p:grpSpPr>
            <p:sp>
              <p:nvSpPr>
                <p:cNvPr id="109" name="תיבת טקסט 1"/>
                <p:cNvSpPr txBox="1"/>
                <p:nvPr/>
              </p:nvSpPr>
              <p:spPr>
                <a:xfrm>
                  <a:off x="2124075" y="4581656"/>
                  <a:ext cx="503281" cy="360338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>
                      <a:solidFill>
                        <a:schemeClr val="tx1"/>
                      </a:solidFill>
                      <a:cs typeface="David" pitchFamily="34" charset="-79"/>
                    </a:rPr>
                    <a:t>S</a:t>
                  </a:r>
                </a:p>
              </p:txBody>
            </p:sp>
            <p:sp>
              <p:nvSpPr>
                <p:cNvPr id="110" name="תיבת טקסט 1"/>
                <p:cNvSpPr txBox="1"/>
                <p:nvPr/>
              </p:nvSpPr>
              <p:spPr>
                <a:xfrm>
                  <a:off x="2914717" y="4581656"/>
                  <a:ext cx="654106" cy="360338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>
                      <a:solidFill>
                        <a:schemeClr val="tx1"/>
                      </a:solidFill>
                      <a:cs typeface="David" pitchFamily="34" charset="-79"/>
                    </a:rPr>
                    <a:t>Bye</a:t>
                  </a:r>
                </a:p>
              </p:txBody>
            </p:sp>
            <p:cxnSp>
              <p:nvCxnSpPr>
                <p:cNvPr id="111" name="מחבר חץ ישר 110"/>
                <p:cNvCxnSpPr>
                  <a:stCxn id="109" idx="3"/>
                </p:cNvCxnSpPr>
                <p:nvPr/>
              </p:nvCxnSpPr>
              <p:spPr>
                <a:xfrm flipV="1">
                  <a:off x="2627356" y="4762618"/>
                  <a:ext cx="28895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17" name="קבוצה 5"/>
              <p:cNvGrpSpPr>
                <a:grpSpLocks/>
              </p:cNvGrpSpPr>
              <p:nvPr/>
            </p:nvGrpSpPr>
            <p:grpSpPr bwMode="auto">
              <a:xfrm>
                <a:off x="7236297" y="3860716"/>
                <a:ext cx="1715615" cy="360369"/>
                <a:chOff x="1799075" y="4581981"/>
                <a:chExt cx="1715785" cy="360011"/>
              </a:xfrm>
            </p:grpSpPr>
            <p:sp>
              <p:nvSpPr>
                <p:cNvPr id="106" name="תיבת טקסט 1"/>
                <p:cNvSpPr txBox="1"/>
                <p:nvPr/>
              </p:nvSpPr>
              <p:spPr>
                <a:xfrm>
                  <a:off x="1798628" y="4581656"/>
                  <a:ext cx="828745" cy="360338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>
                      <a:solidFill>
                        <a:schemeClr val="tx1"/>
                      </a:solidFill>
                      <a:cs typeface="David" pitchFamily="34" charset="-79"/>
                    </a:rPr>
                    <a:t>temp</a:t>
                  </a:r>
                </a:p>
              </p:txBody>
            </p:sp>
            <p:sp>
              <p:nvSpPr>
                <p:cNvPr id="107" name="תיבת טקסט 1"/>
                <p:cNvSpPr txBox="1"/>
                <p:nvPr/>
              </p:nvSpPr>
              <p:spPr>
                <a:xfrm>
                  <a:off x="2914734" y="4581656"/>
                  <a:ext cx="600126" cy="360338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 err="1">
                      <a:solidFill>
                        <a:schemeClr val="tx1"/>
                      </a:solidFill>
                      <a:cs typeface="David" pitchFamily="34" charset="-79"/>
                    </a:rPr>
                    <a:t>eyB</a:t>
                  </a:r>
                  <a:endParaRPr lang="en-US" b="1" dirty="0">
                    <a:solidFill>
                      <a:schemeClr val="tx1"/>
                    </a:solidFill>
                    <a:cs typeface="David" pitchFamily="34" charset="-79"/>
                  </a:endParaRPr>
                </a:p>
              </p:txBody>
            </p:sp>
            <p:cxnSp>
              <p:nvCxnSpPr>
                <p:cNvPr id="108" name="מחבר חץ ישר 107"/>
                <p:cNvCxnSpPr>
                  <a:stCxn id="106" idx="3"/>
                </p:cNvCxnSpPr>
                <p:nvPr/>
              </p:nvCxnSpPr>
              <p:spPr>
                <a:xfrm flipV="1">
                  <a:off x="2627373" y="4762618"/>
                  <a:ext cx="288949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03" name="מחבר חץ ישר 102"/>
            <p:cNvCxnSpPr/>
            <p:nvPr/>
          </p:nvCxnSpPr>
          <p:spPr>
            <a:xfrm>
              <a:off x="6888641" y="5660516"/>
              <a:ext cx="0" cy="216100"/>
            </a:xfrm>
            <a:prstGeom prst="straightConnector1">
              <a:avLst/>
            </a:prstGeom>
            <a:ln>
              <a:solidFill>
                <a:srgbClr val="00B050"/>
              </a:solidFill>
              <a:headEnd type="none" w="med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קבוצה 70"/>
          <p:cNvGrpSpPr>
            <a:grpSpLocks/>
          </p:cNvGrpSpPr>
          <p:nvPr/>
        </p:nvGrpSpPr>
        <p:grpSpPr bwMode="auto">
          <a:xfrm>
            <a:off x="5664200" y="4868863"/>
            <a:ext cx="3240088" cy="679450"/>
            <a:chOff x="5664696" y="4869160"/>
            <a:chExt cx="3240359" cy="678431"/>
          </a:xfrm>
        </p:grpSpPr>
        <p:sp>
          <p:nvSpPr>
            <p:cNvPr id="113" name="תיבת טקסט 1"/>
            <p:cNvSpPr txBox="1"/>
            <p:nvPr/>
          </p:nvSpPr>
          <p:spPr>
            <a:xfrm>
              <a:off x="6590286" y="4869160"/>
              <a:ext cx="155588" cy="21082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432000" rtl="0">
                <a:defRPr/>
              </a:pPr>
              <a:r>
                <a:rPr lang="en-US" sz="1200" b="1" dirty="0" err="1">
                  <a:solidFill>
                    <a:srgbClr val="00B050"/>
                  </a:solidFill>
                  <a:cs typeface="David" pitchFamily="34" charset="-79"/>
                </a:rPr>
                <a:t>i</a:t>
              </a:r>
              <a:endParaRPr lang="en-US" sz="1200" b="1" dirty="0">
                <a:solidFill>
                  <a:srgbClr val="00B050"/>
                </a:solidFill>
                <a:cs typeface="David" pitchFamily="34" charset="-79"/>
              </a:endParaRPr>
            </a:p>
          </p:txBody>
        </p:sp>
        <p:grpSp>
          <p:nvGrpSpPr>
            <p:cNvPr id="11303" name="קבוצה 90"/>
            <p:cNvGrpSpPr>
              <a:grpSpLocks/>
            </p:cNvGrpSpPr>
            <p:nvPr/>
          </p:nvGrpSpPr>
          <p:grpSpPr bwMode="auto">
            <a:xfrm>
              <a:off x="5664696" y="5187219"/>
              <a:ext cx="3240359" cy="360372"/>
              <a:chOff x="5580112" y="3860715"/>
              <a:chExt cx="3240359" cy="360372"/>
            </a:xfrm>
          </p:grpSpPr>
          <p:grpSp>
            <p:nvGrpSpPr>
              <p:cNvPr id="11305" name="קבוצה 5"/>
              <p:cNvGrpSpPr>
                <a:grpSpLocks/>
              </p:cNvGrpSpPr>
              <p:nvPr/>
            </p:nvGrpSpPr>
            <p:grpSpPr bwMode="auto">
              <a:xfrm>
                <a:off x="5580112" y="3860715"/>
                <a:ext cx="1444625" cy="360372"/>
                <a:chOff x="2124075" y="4581980"/>
                <a:chExt cx="1444769" cy="360014"/>
              </a:xfrm>
            </p:grpSpPr>
            <p:sp>
              <p:nvSpPr>
                <p:cNvPr id="98" name="תיבת טקסט 1"/>
                <p:cNvSpPr txBox="1"/>
                <p:nvPr/>
              </p:nvSpPr>
              <p:spPr>
                <a:xfrm>
                  <a:off x="2124075" y="4582529"/>
                  <a:ext cx="503330" cy="35946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>
                      <a:solidFill>
                        <a:schemeClr val="tx1"/>
                      </a:solidFill>
                      <a:cs typeface="David" pitchFamily="34" charset="-79"/>
                    </a:rPr>
                    <a:t>S</a:t>
                  </a:r>
                </a:p>
              </p:txBody>
            </p:sp>
            <p:sp>
              <p:nvSpPr>
                <p:cNvPr id="99" name="תיבת טקסט 1"/>
                <p:cNvSpPr txBox="1"/>
                <p:nvPr/>
              </p:nvSpPr>
              <p:spPr>
                <a:xfrm>
                  <a:off x="2914795" y="4582529"/>
                  <a:ext cx="654170" cy="35946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>
                      <a:solidFill>
                        <a:schemeClr val="tx1"/>
                      </a:solidFill>
                      <a:cs typeface="David" pitchFamily="34" charset="-79"/>
                    </a:rPr>
                    <a:t>Bye</a:t>
                  </a:r>
                </a:p>
              </p:txBody>
            </p:sp>
            <p:cxnSp>
              <p:nvCxnSpPr>
                <p:cNvPr id="100" name="מחבר חץ ישר 99"/>
                <p:cNvCxnSpPr>
                  <a:stCxn id="98" idx="3"/>
                </p:cNvCxnSpPr>
                <p:nvPr/>
              </p:nvCxnSpPr>
              <p:spPr>
                <a:xfrm flipV="1">
                  <a:off x="2627405" y="4763053"/>
                  <a:ext cx="288978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06" name="קבוצה 5"/>
              <p:cNvGrpSpPr>
                <a:grpSpLocks/>
              </p:cNvGrpSpPr>
              <p:nvPr/>
            </p:nvGrpSpPr>
            <p:grpSpPr bwMode="auto">
              <a:xfrm>
                <a:off x="7236297" y="3860716"/>
                <a:ext cx="1584174" cy="360369"/>
                <a:chOff x="1799075" y="4581981"/>
                <a:chExt cx="1584331" cy="360011"/>
              </a:xfrm>
            </p:grpSpPr>
            <p:sp>
              <p:nvSpPr>
                <p:cNvPr id="95" name="תיבת טקסט 1"/>
                <p:cNvSpPr txBox="1"/>
                <p:nvPr/>
              </p:nvSpPr>
              <p:spPr>
                <a:xfrm>
                  <a:off x="1798792" y="4582529"/>
                  <a:ext cx="828826" cy="35946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>
                      <a:solidFill>
                        <a:schemeClr val="tx1"/>
                      </a:solidFill>
                      <a:cs typeface="David" pitchFamily="34" charset="-79"/>
                    </a:rPr>
                    <a:t>temp</a:t>
                  </a:r>
                </a:p>
              </p:txBody>
            </p:sp>
            <p:sp>
              <p:nvSpPr>
                <p:cNvPr id="96" name="תיבת טקסט 1"/>
                <p:cNvSpPr txBox="1"/>
                <p:nvPr/>
              </p:nvSpPr>
              <p:spPr>
                <a:xfrm>
                  <a:off x="2915008" y="4582529"/>
                  <a:ext cx="468398" cy="35946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 err="1">
                      <a:solidFill>
                        <a:schemeClr val="tx1"/>
                      </a:solidFill>
                      <a:cs typeface="David" pitchFamily="34" charset="-79"/>
                    </a:rPr>
                    <a:t>yB</a:t>
                  </a:r>
                  <a:endParaRPr lang="en-US" b="1" dirty="0">
                    <a:solidFill>
                      <a:schemeClr val="tx1"/>
                    </a:solidFill>
                    <a:cs typeface="David" pitchFamily="34" charset="-79"/>
                  </a:endParaRPr>
                </a:p>
              </p:txBody>
            </p:sp>
            <p:cxnSp>
              <p:nvCxnSpPr>
                <p:cNvPr id="97" name="מחבר חץ ישר 96"/>
                <p:cNvCxnSpPr>
                  <a:stCxn id="95" idx="3"/>
                </p:cNvCxnSpPr>
                <p:nvPr/>
              </p:nvCxnSpPr>
              <p:spPr>
                <a:xfrm flipV="1">
                  <a:off x="2627618" y="4763053"/>
                  <a:ext cx="288978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2" name="מחבר חץ ישר 91"/>
            <p:cNvCxnSpPr/>
            <p:nvPr/>
          </p:nvCxnSpPr>
          <p:spPr>
            <a:xfrm>
              <a:off x="6744286" y="4970608"/>
              <a:ext cx="0" cy="217161"/>
            </a:xfrm>
            <a:prstGeom prst="straightConnector1">
              <a:avLst/>
            </a:prstGeom>
            <a:ln>
              <a:solidFill>
                <a:srgbClr val="00B050"/>
              </a:solidFill>
              <a:headEnd type="none" w="med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קבוצה 69"/>
          <p:cNvGrpSpPr>
            <a:grpSpLocks/>
          </p:cNvGrpSpPr>
          <p:nvPr/>
        </p:nvGrpSpPr>
        <p:grpSpPr bwMode="auto">
          <a:xfrm>
            <a:off x="5664200" y="4200525"/>
            <a:ext cx="3097213" cy="668338"/>
            <a:chOff x="5664696" y="4201200"/>
            <a:chExt cx="3096344" cy="667959"/>
          </a:xfrm>
        </p:grpSpPr>
        <p:sp>
          <p:nvSpPr>
            <p:cNvPr id="112" name="תיבת טקסט 1"/>
            <p:cNvSpPr txBox="1"/>
            <p:nvPr/>
          </p:nvSpPr>
          <p:spPr>
            <a:xfrm>
              <a:off x="6443940" y="4201200"/>
              <a:ext cx="157118" cy="18880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432000" rtl="0">
                <a:defRPr/>
              </a:pPr>
              <a:r>
                <a:rPr lang="en-US" sz="1200" b="1" dirty="0" err="1">
                  <a:solidFill>
                    <a:srgbClr val="00B050"/>
                  </a:solidFill>
                  <a:cs typeface="David" pitchFamily="34" charset="-79"/>
                </a:rPr>
                <a:t>i</a:t>
              </a:r>
              <a:endParaRPr lang="en-US" sz="1200" b="1" dirty="0">
                <a:solidFill>
                  <a:srgbClr val="00B050"/>
                </a:solidFill>
                <a:cs typeface="David" pitchFamily="34" charset="-79"/>
              </a:endParaRPr>
            </a:p>
          </p:txBody>
        </p:sp>
        <p:grpSp>
          <p:nvGrpSpPr>
            <p:cNvPr id="11292" name="קבוצה 78"/>
            <p:cNvGrpSpPr>
              <a:grpSpLocks/>
            </p:cNvGrpSpPr>
            <p:nvPr/>
          </p:nvGrpSpPr>
          <p:grpSpPr bwMode="auto">
            <a:xfrm>
              <a:off x="5664696" y="4508787"/>
              <a:ext cx="3096344" cy="360372"/>
              <a:chOff x="5580112" y="3860715"/>
              <a:chExt cx="3096344" cy="360372"/>
            </a:xfrm>
          </p:grpSpPr>
          <p:grpSp>
            <p:nvGrpSpPr>
              <p:cNvPr id="11294" name="קבוצה 5"/>
              <p:cNvGrpSpPr>
                <a:grpSpLocks/>
              </p:cNvGrpSpPr>
              <p:nvPr/>
            </p:nvGrpSpPr>
            <p:grpSpPr bwMode="auto">
              <a:xfrm>
                <a:off x="5580112" y="3860715"/>
                <a:ext cx="1444625" cy="360372"/>
                <a:chOff x="2124075" y="4581980"/>
                <a:chExt cx="1444769" cy="360014"/>
              </a:xfrm>
            </p:grpSpPr>
            <p:sp>
              <p:nvSpPr>
                <p:cNvPr id="85" name="תיבת טקסט 1"/>
                <p:cNvSpPr txBox="1"/>
                <p:nvPr/>
              </p:nvSpPr>
              <p:spPr>
                <a:xfrm>
                  <a:off x="2124075" y="4582193"/>
                  <a:ext cx="503147" cy="359801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>
                      <a:solidFill>
                        <a:schemeClr val="tx1"/>
                      </a:solidFill>
                      <a:cs typeface="David" pitchFamily="34" charset="-79"/>
                    </a:rPr>
                    <a:t>S</a:t>
                  </a:r>
                </a:p>
              </p:txBody>
            </p:sp>
            <p:cxnSp>
              <p:nvCxnSpPr>
                <p:cNvPr id="87" name="מחבר חץ ישר 86"/>
                <p:cNvCxnSpPr>
                  <a:stCxn id="85" idx="3"/>
                </p:cNvCxnSpPr>
                <p:nvPr/>
              </p:nvCxnSpPr>
              <p:spPr>
                <a:xfrm flipV="1">
                  <a:off x="2627222" y="4762886"/>
                  <a:ext cx="2888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תיבת טקסט 1"/>
                <p:cNvSpPr txBox="1"/>
                <p:nvPr/>
              </p:nvSpPr>
              <p:spPr>
                <a:xfrm>
                  <a:off x="2914507" y="4582193"/>
                  <a:ext cx="653932" cy="359801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>
                      <a:solidFill>
                        <a:schemeClr val="tx1"/>
                      </a:solidFill>
                      <a:cs typeface="David" pitchFamily="34" charset="-79"/>
                    </a:rPr>
                    <a:t>Bye</a:t>
                  </a:r>
                </a:p>
              </p:txBody>
            </p:sp>
          </p:grpSp>
          <p:grpSp>
            <p:nvGrpSpPr>
              <p:cNvPr id="11295" name="קבוצה 5"/>
              <p:cNvGrpSpPr>
                <a:grpSpLocks/>
              </p:cNvGrpSpPr>
              <p:nvPr/>
            </p:nvGrpSpPr>
            <p:grpSpPr bwMode="auto">
              <a:xfrm>
                <a:off x="7236297" y="3860716"/>
                <a:ext cx="1440159" cy="360369"/>
                <a:chOff x="1799075" y="4581981"/>
                <a:chExt cx="1440301" cy="360011"/>
              </a:xfrm>
            </p:grpSpPr>
            <p:sp>
              <p:nvSpPr>
                <p:cNvPr id="82" name="תיבת טקסט 1"/>
                <p:cNvSpPr txBox="1"/>
                <p:nvPr/>
              </p:nvSpPr>
              <p:spPr>
                <a:xfrm>
                  <a:off x="1799775" y="4582193"/>
                  <a:ext cx="828524" cy="359801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>
                      <a:solidFill>
                        <a:schemeClr val="tx1"/>
                      </a:solidFill>
                      <a:cs typeface="David" pitchFamily="34" charset="-79"/>
                    </a:rPr>
                    <a:t>temp</a:t>
                  </a:r>
                </a:p>
              </p:txBody>
            </p:sp>
            <p:sp>
              <p:nvSpPr>
                <p:cNvPr id="83" name="תיבת טקסט 1"/>
                <p:cNvSpPr txBox="1"/>
                <p:nvPr/>
              </p:nvSpPr>
              <p:spPr>
                <a:xfrm>
                  <a:off x="2915585" y="4582193"/>
                  <a:ext cx="323791" cy="359801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>
                      <a:solidFill>
                        <a:schemeClr val="tx1"/>
                      </a:solidFill>
                      <a:cs typeface="David" pitchFamily="34" charset="-79"/>
                    </a:rPr>
                    <a:t>B</a:t>
                  </a:r>
                </a:p>
              </p:txBody>
            </p:sp>
            <p:cxnSp>
              <p:nvCxnSpPr>
                <p:cNvPr id="84" name="מחבר חץ ישר 83"/>
                <p:cNvCxnSpPr>
                  <a:stCxn id="82" idx="3"/>
                </p:cNvCxnSpPr>
                <p:nvPr/>
              </p:nvCxnSpPr>
              <p:spPr>
                <a:xfrm flipV="1">
                  <a:off x="2628299" y="4762886"/>
                  <a:ext cx="28887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2" name="מחבר חץ ישר 41"/>
            <p:cNvCxnSpPr/>
            <p:nvPr/>
          </p:nvCxnSpPr>
          <p:spPr>
            <a:xfrm>
              <a:off x="6601058" y="4293223"/>
              <a:ext cx="0" cy="215778"/>
            </a:xfrm>
            <a:prstGeom prst="straightConnector1">
              <a:avLst/>
            </a:prstGeom>
            <a:ln>
              <a:solidFill>
                <a:srgbClr val="00B050"/>
              </a:solidFill>
              <a:headEnd type="none" w="med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קבוצה 34"/>
          <p:cNvGrpSpPr>
            <a:grpSpLocks/>
          </p:cNvGrpSpPr>
          <p:nvPr/>
        </p:nvGrpSpPr>
        <p:grpSpPr bwMode="auto">
          <a:xfrm>
            <a:off x="5664200" y="3851275"/>
            <a:ext cx="2817813" cy="360363"/>
            <a:chOff x="5580112" y="3860715"/>
            <a:chExt cx="2817446" cy="360372"/>
          </a:xfrm>
        </p:grpSpPr>
        <p:grpSp>
          <p:nvGrpSpPr>
            <p:cNvPr id="11283" name="קבוצה 5"/>
            <p:cNvGrpSpPr>
              <a:grpSpLocks/>
            </p:cNvGrpSpPr>
            <p:nvPr/>
          </p:nvGrpSpPr>
          <p:grpSpPr bwMode="auto">
            <a:xfrm>
              <a:off x="5580112" y="3860715"/>
              <a:ext cx="1444625" cy="360372"/>
              <a:chOff x="2124075" y="4581980"/>
              <a:chExt cx="1444769" cy="360014"/>
            </a:xfrm>
          </p:grpSpPr>
          <p:sp>
            <p:nvSpPr>
              <p:cNvPr id="52" name="תיבת טקסט 1"/>
              <p:cNvSpPr txBox="1"/>
              <p:nvPr/>
            </p:nvSpPr>
            <p:spPr>
              <a:xfrm>
                <a:off x="2124075" y="4581980"/>
                <a:ext cx="503223" cy="360014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  <a:cs typeface="David" pitchFamily="34" charset="-79"/>
                  </a:rPr>
                  <a:t>S</a:t>
                </a:r>
              </a:p>
            </p:txBody>
          </p:sp>
          <p:sp>
            <p:nvSpPr>
              <p:cNvPr id="53" name="תיבת טקסט 1"/>
              <p:cNvSpPr txBox="1"/>
              <p:nvPr/>
            </p:nvSpPr>
            <p:spPr>
              <a:xfrm>
                <a:off x="2914626" y="4581980"/>
                <a:ext cx="654030" cy="360014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  <a:cs typeface="David" pitchFamily="34" charset="-79"/>
                  </a:rPr>
                  <a:t>Bye</a:t>
                </a:r>
              </a:p>
            </p:txBody>
          </p:sp>
          <p:cxnSp>
            <p:nvCxnSpPr>
              <p:cNvPr id="5" name="מחבר חץ ישר 4"/>
              <p:cNvCxnSpPr>
                <a:stCxn id="52" idx="3"/>
              </p:cNvCxnSpPr>
              <p:nvPr/>
            </p:nvCxnSpPr>
            <p:spPr>
              <a:xfrm flipV="1">
                <a:off x="2627298" y="4762780"/>
                <a:ext cx="28891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84" name="קבוצה 5"/>
            <p:cNvGrpSpPr>
              <a:grpSpLocks/>
            </p:cNvGrpSpPr>
            <p:nvPr/>
          </p:nvGrpSpPr>
          <p:grpSpPr bwMode="auto">
            <a:xfrm>
              <a:off x="7236297" y="3860716"/>
              <a:ext cx="1161261" cy="360369"/>
              <a:chOff x="1799075" y="4581981"/>
              <a:chExt cx="1161376" cy="360011"/>
            </a:xfrm>
          </p:grpSpPr>
          <p:sp>
            <p:nvSpPr>
              <p:cNvPr id="66" name="תיבת טקסט 1"/>
              <p:cNvSpPr txBox="1"/>
              <p:nvPr/>
            </p:nvSpPr>
            <p:spPr>
              <a:xfrm>
                <a:off x="1798437" y="4581980"/>
                <a:ext cx="828649" cy="360014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  <a:cs typeface="David" pitchFamily="34" charset="-79"/>
                  </a:rPr>
                  <a:t>temp</a:t>
                </a:r>
              </a:p>
            </p:txBody>
          </p:sp>
          <p:sp>
            <p:nvSpPr>
              <p:cNvPr id="67" name="תיבת טקסט 1"/>
              <p:cNvSpPr txBox="1"/>
              <p:nvPr/>
            </p:nvSpPr>
            <p:spPr>
              <a:xfrm>
                <a:off x="2914414" y="4581980"/>
                <a:ext cx="46037" cy="360014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endParaRPr lang="en-US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cxnSp>
            <p:nvCxnSpPr>
              <p:cNvPr id="68" name="מחבר חץ ישר 67"/>
              <p:cNvCxnSpPr>
                <a:stCxn id="66" idx="3"/>
              </p:cNvCxnSpPr>
              <p:nvPr/>
            </p:nvCxnSpPr>
            <p:spPr>
              <a:xfrm flipV="1">
                <a:off x="2627086" y="4762780"/>
                <a:ext cx="28891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73" grpId="0" animBg="1"/>
      <p:bldP spid="47" grpId="0" animBg="1"/>
      <p:bldP spid="57" grpId="0" animBg="1"/>
      <p:bldP spid="58" grpId="0" animBg="1"/>
      <p:bldP spid="59" grpId="0" animBg="1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-36512" y="1129528"/>
            <a:ext cx="9216454" cy="57332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public  static  String  </a:t>
            </a:r>
            <a:r>
              <a:rPr lang="en-US" sz="2000" b="1" dirty="0" smtClean="0">
                <a:solidFill>
                  <a:srgbClr val="FF0000"/>
                </a:solidFill>
                <a:latin typeface="Constantia" pitchFamily="18" charset="0"/>
                <a:cs typeface="David" pitchFamily="34" charset="-79"/>
              </a:rPr>
              <a:t>insert 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( String  S , String  sub , </a:t>
            </a:r>
            <a:r>
              <a:rPr lang="en-US" sz="2000" b="1" dirty="0" err="1" smtClean="0">
                <a:latin typeface="Constantia" pitchFamily="18" charset="0"/>
                <a:cs typeface="David" pitchFamily="34" charset="-79"/>
              </a:rPr>
              <a:t>int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  index )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{ </a:t>
            </a: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//                                                         .index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ומיקום </a:t>
            </a: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sub 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, תת-מחרוזת</a:t>
            </a: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S 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טענת כניסה: הפעולה מקבלת מחרוזת</a:t>
            </a:r>
            <a:endParaRPr lang="en-US" sz="1600" b="1" dirty="0" smtClean="0">
              <a:solidFill>
                <a:srgbClr val="00B050"/>
              </a:solidFill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  // .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</a:t>
            </a:r>
            <a:r>
              <a:rPr lang="he-IL" sz="14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ומחזירה אותה </a:t>
            </a: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index</a:t>
            </a:r>
            <a:r>
              <a:rPr lang="he-IL" sz="14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מהמיקום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S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</a:t>
            </a:r>
            <a:r>
              <a:rPr lang="he-IL" sz="14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בתוך המחרוזת </a:t>
            </a: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sub  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טענת יציאה: הפעולה יוצרת מחרוזת </a:t>
            </a:r>
            <a:r>
              <a:rPr lang="he-IL" sz="14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המכילה את תת-המחרוזת</a:t>
            </a:r>
            <a:endParaRPr lang="en-US" sz="1400" b="1" dirty="0" smtClean="0">
              <a:solidFill>
                <a:srgbClr val="00B050"/>
              </a:solidFill>
              <a:latin typeface="Constantia" pitchFamily="18" charset="0"/>
              <a:cs typeface="David" pitchFamily="34" charset="-79"/>
            </a:endParaRPr>
          </a:p>
          <a:p>
            <a:pPr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	</a:t>
            </a: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}</a:t>
            </a:r>
          </a:p>
          <a:p>
            <a:pPr algn="l" rtl="0" eaLnBrk="1" hangingPunct="1">
              <a:defRPr/>
            </a:pPr>
            <a:endParaRPr lang="en-US" sz="2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public  static  void  main  ( String [ ]  </a:t>
            </a:r>
            <a:r>
              <a:rPr lang="en-US" sz="2000" b="1" dirty="0" err="1" smtClean="0">
                <a:latin typeface="Constantia" pitchFamily="18" charset="0"/>
                <a:cs typeface="David" pitchFamily="34" charset="-79"/>
              </a:rPr>
              <a:t>args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 )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{</a:t>
            </a:r>
          </a:p>
          <a:p>
            <a:pPr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</a:t>
            </a: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1000" b="1" dirty="0" smtClean="0">
                <a:latin typeface="Constantia" pitchFamily="18" charset="0"/>
                <a:cs typeface="David" pitchFamily="34" charset="-79"/>
              </a:rPr>
              <a:t>	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}</a:t>
            </a:r>
          </a:p>
          <a:p>
            <a:pPr algn="l" rtl="0" eaLnBrk="1" hangingPunct="1">
              <a:defRPr/>
            </a:pPr>
            <a:endParaRPr lang="en-US" sz="2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1000" b="1" dirty="0" smtClean="0">
                <a:latin typeface="Constantia" pitchFamily="18" charset="0"/>
                <a:cs typeface="David" pitchFamily="34" charset="-79"/>
              </a:rPr>
              <a:t>	</a:t>
            </a:r>
          </a:p>
        </p:txBody>
      </p:sp>
      <p:sp>
        <p:nvSpPr>
          <p:cNvPr id="72" name="תיבת טקסט 1"/>
          <p:cNvSpPr txBox="1"/>
          <p:nvPr/>
        </p:nvSpPr>
        <p:spPr>
          <a:xfrm>
            <a:off x="323528" y="2780606"/>
            <a:ext cx="4752529" cy="36036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rtl="0"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temp</a:t>
            </a:r>
            <a:r>
              <a:rPr lang="en-US" sz="2400" b="1" dirty="0" smtClean="0">
                <a:solidFill>
                  <a:schemeClr val="tx1"/>
                </a:solidFill>
                <a:cs typeface="David" pitchFamily="34" charset="-79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=  </a:t>
            </a: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S.substring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( index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) ; </a:t>
            </a:r>
          </a:p>
        </p:txBody>
      </p:sp>
      <p:sp>
        <p:nvSpPr>
          <p:cNvPr id="73" name="תיבת טקסט 1"/>
          <p:cNvSpPr txBox="1"/>
          <p:nvPr/>
        </p:nvSpPr>
        <p:spPr>
          <a:xfrm>
            <a:off x="6224909" y="4724822"/>
            <a:ext cx="2595563" cy="36036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ctr" defTabSz="432000" rtl="0">
              <a:defRPr/>
            </a:pPr>
            <a:r>
              <a:rPr lang="he-IL" sz="2000" b="1" dirty="0">
                <a:solidFill>
                  <a:srgbClr val="FF6600"/>
                </a:solidFill>
              </a:rPr>
              <a:t>מעקב אחר המחרוזות</a:t>
            </a:r>
            <a:endParaRPr lang="en-US" sz="2000" b="1" dirty="0">
              <a:solidFill>
                <a:srgbClr val="FF6600"/>
              </a:solidFill>
              <a:cs typeface="David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373812" cy="576263"/>
          </a:xfrm>
        </p:spPr>
        <p:txBody>
          <a:bodyPr/>
          <a:lstStyle/>
          <a:p>
            <a:pPr algn="ctr">
              <a:defRPr/>
            </a:pPr>
            <a:r>
              <a:rPr lang="he-IL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David" pitchFamily="2" charset="-79"/>
              </a:rPr>
              <a:t>הוספה למחרוזת</a:t>
            </a:r>
            <a:endParaRPr lang="he-IL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70" name="קבוצה 8"/>
          <p:cNvGrpSpPr>
            <a:grpSpLocks/>
          </p:cNvGrpSpPr>
          <p:nvPr/>
        </p:nvGrpSpPr>
        <p:grpSpPr bwMode="auto">
          <a:xfrm>
            <a:off x="-50800" y="20638"/>
            <a:ext cx="9302750" cy="671512"/>
            <a:chOff x="-180528" y="0"/>
            <a:chExt cx="9302849" cy="764704"/>
          </a:xfrm>
        </p:grpSpPr>
        <p:grpSp>
          <p:nvGrpSpPr>
            <p:cNvPr id="11330" name="קבוצה 6"/>
            <p:cNvGrpSpPr>
              <a:grpSpLocks/>
            </p:cNvGrpSpPr>
            <p:nvPr/>
          </p:nvGrpSpPr>
          <p:grpSpPr bwMode="auto">
            <a:xfrm>
              <a:off x="4467985" y="0"/>
              <a:ext cx="4654336" cy="715888"/>
              <a:chOff x="4246174" y="1533600"/>
              <a:chExt cx="4654336" cy="715888"/>
            </a:xfrm>
          </p:grpSpPr>
          <p:pic>
            <p:nvPicPr>
              <p:cNvPr id="11334" name="תמונה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5" name="תמונה 2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331" name="קבוצה 29"/>
            <p:cNvGrpSpPr>
              <a:grpSpLocks/>
            </p:cNvGrpSpPr>
            <p:nvPr/>
          </p:nvGrpSpPr>
          <p:grpSpPr bwMode="auto">
            <a:xfrm>
              <a:off x="-180528" y="48816"/>
              <a:ext cx="4654336" cy="715888"/>
              <a:chOff x="4246174" y="1533600"/>
              <a:chExt cx="4654336" cy="715888"/>
            </a:xfrm>
          </p:grpSpPr>
          <p:pic>
            <p:nvPicPr>
              <p:cNvPr id="11332" name="תמונה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3" name="תמונה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7" name="תיבת טקסט 1"/>
          <p:cNvSpPr txBox="1"/>
          <p:nvPr/>
        </p:nvSpPr>
        <p:spPr>
          <a:xfrm>
            <a:off x="323528" y="5875759"/>
            <a:ext cx="4969619" cy="793601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 err="1" smtClean="0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( 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cs typeface="David" pitchFamily="34" charset="-79"/>
              </a:rPr>
              <a:t>	 </a:t>
            </a:r>
            <a:r>
              <a:rPr lang="en-US" sz="2000" b="1" dirty="0" smtClean="0">
                <a:solidFill>
                  <a:srgbClr val="FF0000"/>
                </a:solidFill>
                <a:cs typeface="David" pitchFamily="34" charset="-79"/>
              </a:rPr>
              <a:t>insert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( S , sub , 2 )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+ “ </a:t>
            </a:r>
            <a:r>
              <a:rPr lang="he-IL" sz="2000" b="1" dirty="0">
                <a:solidFill>
                  <a:schemeClr val="tx1"/>
                </a:solidFill>
              </a:rPr>
              <a:t> </a:t>
            </a:r>
            <a:r>
              <a:rPr lang="he-IL" sz="2000" b="1" dirty="0" smtClean="0">
                <a:solidFill>
                  <a:schemeClr val="tx1"/>
                </a:solidFill>
              </a:rPr>
              <a:t>המחרוזת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”)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;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953124" y="692150"/>
            <a:ext cx="3155379" cy="4000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he-IL" sz="2000" b="1" dirty="0">
                <a:solidFill>
                  <a:srgbClr val="FF6600"/>
                </a:solidFill>
                <a:cs typeface="+mn-cs"/>
              </a:rPr>
              <a:t>מה יהיה פלט התכנית הבאה </a:t>
            </a:r>
            <a:r>
              <a:rPr lang="he-IL" sz="2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he-IL" sz="2000" b="1" dirty="0">
                <a:solidFill>
                  <a:srgbClr val="FF6600"/>
                </a:solidFill>
                <a:cs typeface="+mn-cs"/>
              </a:rPr>
              <a:t> </a:t>
            </a:r>
            <a:endParaRPr lang="en-US" sz="2000" b="1" dirty="0">
              <a:solidFill>
                <a:srgbClr val="FF6600"/>
              </a:solidFill>
              <a:cs typeface="+mn-cs"/>
            </a:endParaRPr>
          </a:p>
        </p:txBody>
      </p:sp>
      <p:sp>
        <p:nvSpPr>
          <p:cNvPr id="78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403600" y="6549851"/>
            <a:ext cx="2176463" cy="263525"/>
          </a:xfrm>
        </p:spPr>
        <p:txBody>
          <a:bodyPr/>
          <a:lstStyle/>
          <a:p>
            <a:pPr>
              <a:defRPr/>
            </a:pPr>
            <a:r>
              <a:rPr lang="he-IL" dirty="0"/>
              <a:t>© </a:t>
            </a:r>
            <a:r>
              <a:rPr lang="he-IL" b="1" dirty="0" smtClean="0"/>
              <a:t>כל </a:t>
            </a:r>
            <a:r>
              <a:rPr lang="he-IL" b="1" dirty="0"/>
              <a:t>הזכויות שמורות לדפנה </a:t>
            </a:r>
            <a:r>
              <a:rPr lang="he-IL" b="1" dirty="0" err="1"/>
              <a:t>מינסטר</a:t>
            </a:r>
            <a:endParaRPr lang="he-IL" b="1" dirty="0"/>
          </a:p>
        </p:txBody>
      </p:sp>
      <p:sp>
        <p:nvSpPr>
          <p:cNvPr id="57" name="תיבת טקסט 1"/>
          <p:cNvSpPr txBox="1"/>
          <p:nvPr/>
        </p:nvSpPr>
        <p:spPr>
          <a:xfrm>
            <a:off x="323528" y="2132856"/>
            <a:ext cx="5269557" cy="36036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rtl="0"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temp</a:t>
            </a:r>
            <a:r>
              <a:rPr lang="en-US" sz="2400" b="1" dirty="0" smtClean="0">
                <a:solidFill>
                  <a:schemeClr val="tx1"/>
                </a:solidFill>
                <a:cs typeface="David" pitchFamily="34" charset="-79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=  </a:t>
            </a:r>
            <a:r>
              <a:rPr lang="en-US" sz="2000" b="1" dirty="0" err="1" smtClean="0">
                <a:solidFill>
                  <a:schemeClr val="tx1"/>
                </a:solidFill>
                <a:cs typeface="David" pitchFamily="34" charset="-79"/>
              </a:rPr>
              <a:t>S.substring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(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, index ) ; </a:t>
            </a: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</p:txBody>
      </p:sp>
      <p:sp>
        <p:nvSpPr>
          <p:cNvPr id="59" name="תיבת טקסט 1"/>
          <p:cNvSpPr txBox="1"/>
          <p:nvPr/>
        </p:nvSpPr>
        <p:spPr>
          <a:xfrm>
            <a:off x="323528" y="3500685"/>
            <a:ext cx="4625975" cy="36036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return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( temp</a:t>
            </a:r>
            <a:r>
              <a:rPr lang="en-US" sz="2400" b="1" dirty="0" smtClean="0">
                <a:solidFill>
                  <a:schemeClr val="tx1"/>
                </a:solidFill>
                <a:cs typeface="David" pitchFamily="34" charset="-79"/>
              </a:rPr>
              <a:t>1 + sub +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temp</a:t>
            </a:r>
            <a:r>
              <a:rPr lang="en-US" sz="2400" b="1" dirty="0" smtClean="0">
                <a:solidFill>
                  <a:schemeClr val="tx1"/>
                </a:solidFill>
                <a:cs typeface="David" pitchFamily="34" charset="-79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) ;</a:t>
            </a: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</p:txBody>
      </p:sp>
      <p:sp>
        <p:nvSpPr>
          <p:cNvPr id="60" name="תיבת טקסט 1"/>
          <p:cNvSpPr txBox="1"/>
          <p:nvPr/>
        </p:nvSpPr>
        <p:spPr bwMode="auto">
          <a:xfrm>
            <a:off x="323528" y="4963442"/>
            <a:ext cx="2736850" cy="4540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540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S  =  “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going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“ ;</a:t>
            </a:r>
          </a:p>
        </p:txBody>
      </p:sp>
      <p:grpSp>
        <p:nvGrpSpPr>
          <p:cNvPr id="11314" name="קבוצה 101"/>
          <p:cNvGrpSpPr>
            <a:grpSpLocks/>
          </p:cNvGrpSpPr>
          <p:nvPr/>
        </p:nvGrpSpPr>
        <p:grpSpPr bwMode="auto">
          <a:xfrm>
            <a:off x="4716011" y="5732927"/>
            <a:ext cx="4032452" cy="360368"/>
            <a:chOff x="5580110" y="3860382"/>
            <a:chExt cx="3218880" cy="360701"/>
          </a:xfrm>
        </p:grpSpPr>
        <p:grpSp>
          <p:nvGrpSpPr>
            <p:cNvPr id="11316" name="קבוצה 5"/>
            <p:cNvGrpSpPr>
              <a:grpSpLocks/>
            </p:cNvGrpSpPr>
            <p:nvPr/>
          </p:nvGrpSpPr>
          <p:grpSpPr bwMode="auto">
            <a:xfrm>
              <a:off x="5580110" y="3860382"/>
              <a:ext cx="1437003" cy="360701"/>
              <a:chOff x="2124073" y="4581651"/>
              <a:chExt cx="1437147" cy="360343"/>
            </a:xfrm>
          </p:grpSpPr>
          <p:sp>
            <p:nvSpPr>
              <p:cNvPr id="109" name="תיבת טקסט 1"/>
              <p:cNvSpPr txBox="1"/>
              <p:nvPr/>
            </p:nvSpPr>
            <p:spPr>
              <a:xfrm>
                <a:off x="2124073" y="4581651"/>
                <a:ext cx="683971" cy="36033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b="1" dirty="0" smtClean="0">
                    <a:solidFill>
                      <a:schemeClr val="tx1"/>
                    </a:solidFill>
                    <a:cs typeface="David" pitchFamily="34" charset="-79"/>
                  </a:rPr>
                  <a:t>temp1</a:t>
                </a:r>
                <a:endParaRPr lang="en-US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sp>
            <p:nvSpPr>
              <p:cNvPr id="110" name="תיבת טקסט 1"/>
              <p:cNvSpPr txBox="1"/>
              <p:nvPr/>
            </p:nvSpPr>
            <p:spPr>
              <a:xfrm>
                <a:off x="3202146" y="4581656"/>
                <a:ext cx="359074" cy="36033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b="1" dirty="0" smtClean="0">
                    <a:solidFill>
                      <a:schemeClr val="tx1"/>
                    </a:solidFill>
                    <a:cs typeface="David" pitchFamily="34" charset="-79"/>
                  </a:rPr>
                  <a:t>go</a:t>
                </a:r>
                <a:endParaRPr lang="en-US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cxnSp>
            <p:nvCxnSpPr>
              <p:cNvPr id="111" name="מחבר חץ ישר 110"/>
              <p:cNvCxnSpPr>
                <a:stCxn id="109" idx="3"/>
                <a:endCxn id="110" idx="1"/>
              </p:cNvCxnSpPr>
              <p:nvPr/>
            </p:nvCxnSpPr>
            <p:spPr>
              <a:xfrm>
                <a:off x="2808044" y="4761821"/>
                <a:ext cx="394102" cy="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17" name="קבוצה 5"/>
            <p:cNvGrpSpPr>
              <a:grpSpLocks/>
            </p:cNvGrpSpPr>
            <p:nvPr/>
          </p:nvGrpSpPr>
          <p:grpSpPr bwMode="auto">
            <a:xfrm>
              <a:off x="7235849" y="3860387"/>
              <a:ext cx="1563141" cy="360696"/>
              <a:chOff x="1798627" y="4581656"/>
              <a:chExt cx="1563296" cy="360338"/>
            </a:xfrm>
          </p:grpSpPr>
          <p:sp>
            <p:nvSpPr>
              <p:cNvPr id="106" name="תיבת טקסט 1"/>
              <p:cNvSpPr txBox="1"/>
              <p:nvPr/>
            </p:nvSpPr>
            <p:spPr>
              <a:xfrm>
                <a:off x="1798627" y="4581656"/>
                <a:ext cx="701011" cy="36033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b="1" dirty="0" smtClean="0">
                    <a:solidFill>
                      <a:schemeClr val="tx1"/>
                    </a:solidFill>
                    <a:cs typeface="David" pitchFamily="34" charset="-79"/>
                  </a:rPr>
                  <a:t>temp2</a:t>
                </a:r>
                <a:endParaRPr lang="en-US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sp>
            <p:nvSpPr>
              <p:cNvPr id="107" name="תיבת טקסט 1"/>
              <p:cNvSpPr txBox="1"/>
              <p:nvPr/>
            </p:nvSpPr>
            <p:spPr>
              <a:xfrm>
                <a:off x="2914734" y="4581656"/>
                <a:ext cx="447189" cy="36033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b="1" dirty="0" err="1" smtClean="0">
                    <a:solidFill>
                      <a:schemeClr val="tx1"/>
                    </a:solidFill>
                    <a:cs typeface="David" pitchFamily="34" charset="-79"/>
                  </a:rPr>
                  <a:t>ing</a:t>
                </a:r>
                <a:endParaRPr lang="en-US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cxnSp>
            <p:nvCxnSpPr>
              <p:cNvPr id="108" name="מחבר חץ ישר 107"/>
              <p:cNvCxnSpPr>
                <a:stCxn id="106" idx="3"/>
              </p:cNvCxnSpPr>
              <p:nvPr/>
            </p:nvCxnSpPr>
            <p:spPr>
              <a:xfrm>
                <a:off x="2499638" y="4761825"/>
                <a:ext cx="416684" cy="79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קבוצה 69"/>
          <p:cNvGrpSpPr>
            <a:grpSpLocks/>
          </p:cNvGrpSpPr>
          <p:nvPr/>
        </p:nvGrpSpPr>
        <p:grpSpPr bwMode="auto">
          <a:xfrm>
            <a:off x="4716015" y="4896274"/>
            <a:ext cx="4224024" cy="692972"/>
            <a:chOff x="5664696" y="4176583"/>
            <a:chExt cx="2787324" cy="692579"/>
          </a:xfrm>
        </p:grpSpPr>
        <p:sp>
          <p:nvSpPr>
            <p:cNvPr id="112" name="תיבת טקסט 1"/>
            <p:cNvSpPr txBox="1"/>
            <p:nvPr/>
          </p:nvSpPr>
          <p:spPr>
            <a:xfrm>
              <a:off x="6187375" y="4176583"/>
              <a:ext cx="617711" cy="18880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432000" rtl="0">
                <a:defRPr/>
              </a:pPr>
              <a:r>
                <a:rPr lang="en-US" sz="1200" b="1" dirty="0" smtClean="0">
                  <a:solidFill>
                    <a:srgbClr val="00B050"/>
                  </a:solidFill>
                  <a:cs typeface="David" pitchFamily="34" charset="-79"/>
                </a:rPr>
                <a:t>index   = 2</a:t>
              </a:r>
              <a:endParaRPr lang="en-US" sz="1200" b="1" dirty="0">
                <a:solidFill>
                  <a:srgbClr val="00B050"/>
                </a:solidFill>
                <a:cs typeface="David" pitchFamily="34" charset="-79"/>
              </a:endParaRPr>
            </a:p>
          </p:txBody>
        </p:sp>
        <p:grpSp>
          <p:nvGrpSpPr>
            <p:cNvPr id="11292" name="קבוצה 78"/>
            <p:cNvGrpSpPr>
              <a:grpSpLocks/>
            </p:cNvGrpSpPr>
            <p:nvPr/>
          </p:nvGrpSpPr>
          <p:grpSpPr bwMode="auto">
            <a:xfrm>
              <a:off x="5664696" y="4509000"/>
              <a:ext cx="2787324" cy="360162"/>
              <a:chOff x="5580112" y="3860928"/>
              <a:chExt cx="2787324" cy="360162"/>
            </a:xfrm>
          </p:grpSpPr>
          <p:grpSp>
            <p:nvGrpSpPr>
              <p:cNvPr id="11294" name="קבוצה 5"/>
              <p:cNvGrpSpPr>
                <a:grpSpLocks/>
              </p:cNvGrpSpPr>
              <p:nvPr/>
            </p:nvGrpSpPr>
            <p:grpSpPr bwMode="auto">
              <a:xfrm>
                <a:off x="5580112" y="3860929"/>
                <a:ext cx="1192388" cy="360159"/>
                <a:chOff x="2124075" y="4582190"/>
                <a:chExt cx="1192507" cy="359801"/>
              </a:xfrm>
            </p:grpSpPr>
            <p:sp>
              <p:nvSpPr>
                <p:cNvPr id="85" name="תיבת טקסט 1"/>
                <p:cNvSpPr txBox="1"/>
                <p:nvPr/>
              </p:nvSpPr>
              <p:spPr>
                <a:xfrm>
                  <a:off x="2124075" y="4582190"/>
                  <a:ext cx="332648" cy="359801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>
                      <a:solidFill>
                        <a:schemeClr val="tx1"/>
                      </a:solidFill>
                      <a:cs typeface="David" pitchFamily="34" charset="-79"/>
                    </a:rPr>
                    <a:t>S</a:t>
                  </a:r>
                </a:p>
              </p:txBody>
            </p:sp>
            <p:cxnSp>
              <p:nvCxnSpPr>
                <p:cNvPr id="87" name="מחבר חץ ישר 86"/>
                <p:cNvCxnSpPr>
                  <a:stCxn id="85" idx="3"/>
                  <a:endCxn id="86" idx="1"/>
                </p:cNvCxnSpPr>
                <p:nvPr/>
              </p:nvCxnSpPr>
              <p:spPr>
                <a:xfrm>
                  <a:off x="2456724" y="4762091"/>
                  <a:ext cx="28512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תיבת טקסט 1"/>
                <p:cNvSpPr txBox="1"/>
                <p:nvPr/>
              </p:nvSpPr>
              <p:spPr>
                <a:xfrm>
                  <a:off x="2741847" y="4582190"/>
                  <a:ext cx="574735" cy="359801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 smtClean="0">
                      <a:solidFill>
                        <a:schemeClr val="tx1"/>
                      </a:solidFill>
                      <a:cs typeface="David" pitchFamily="34" charset="-79"/>
                    </a:rPr>
                    <a:t>going</a:t>
                  </a:r>
                  <a:endParaRPr lang="en-US" b="1" dirty="0">
                    <a:solidFill>
                      <a:schemeClr val="tx1"/>
                    </a:solidFill>
                    <a:cs typeface="David" pitchFamily="34" charset="-79"/>
                  </a:endParaRPr>
                </a:p>
              </p:txBody>
            </p:sp>
          </p:grpSp>
          <p:grpSp>
            <p:nvGrpSpPr>
              <p:cNvPr id="11295" name="קבוצה 5"/>
              <p:cNvGrpSpPr>
                <a:grpSpLocks/>
              </p:cNvGrpSpPr>
              <p:nvPr/>
            </p:nvGrpSpPr>
            <p:grpSpPr bwMode="auto">
              <a:xfrm>
                <a:off x="6958085" y="3860928"/>
                <a:ext cx="1409351" cy="360162"/>
                <a:chOff x="1520839" y="4582190"/>
                <a:chExt cx="1409490" cy="359804"/>
              </a:xfrm>
            </p:grpSpPr>
            <p:sp>
              <p:nvSpPr>
                <p:cNvPr id="82" name="תיבת טקסט 1"/>
                <p:cNvSpPr txBox="1"/>
                <p:nvPr/>
              </p:nvSpPr>
              <p:spPr>
                <a:xfrm>
                  <a:off x="1520839" y="4582190"/>
                  <a:ext cx="394044" cy="359801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 smtClean="0">
                      <a:solidFill>
                        <a:schemeClr val="tx1"/>
                      </a:solidFill>
                      <a:cs typeface="David" pitchFamily="34" charset="-79"/>
                    </a:rPr>
                    <a:t>sub</a:t>
                  </a:r>
                  <a:endParaRPr lang="en-US" b="1" dirty="0">
                    <a:solidFill>
                      <a:schemeClr val="tx1"/>
                    </a:solidFill>
                    <a:cs typeface="David" pitchFamily="34" charset="-79"/>
                  </a:endParaRPr>
                </a:p>
              </p:txBody>
            </p:sp>
            <p:sp>
              <p:nvSpPr>
                <p:cNvPr id="83" name="תיבת טקסט 1"/>
                <p:cNvSpPr txBox="1"/>
                <p:nvPr/>
              </p:nvSpPr>
              <p:spPr>
                <a:xfrm>
                  <a:off x="2193829" y="4582193"/>
                  <a:ext cx="736500" cy="359801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1"/>
                <a:lstStyle/>
                <a:p>
                  <a:pPr algn="l" defTabSz="540000" rtl="0">
                    <a:spcAft>
                      <a:spcPts val="0"/>
                    </a:spcAft>
                    <a:defRPr/>
                  </a:pPr>
                  <a:r>
                    <a:rPr lang="en-US" b="1" dirty="0" smtClean="0">
                      <a:solidFill>
                        <a:schemeClr val="tx1"/>
                      </a:solidFill>
                      <a:cs typeface="David" pitchFamily="34" charset="-79"/>
                    </a:rPr>
                    <a:t>od morn</a:t>
                  </a:r>
                  <a:endParaRPr lang="en-US" b="1" dirty="0">
                    <a:solidFill>
                      <a:schemeClr val="tx1"/>
                    </a:solidFill>
                    <a:cs typeface="David" pitchFamily="34" charset="-79"/>
                  </a:endParaRPr>
                </a:p>
              </p:txBody>
            </p:sp>
            <p:cxnSp>
              <p:nvCxnSpPr>
                <p:cNvPr id="84" name="מחבר חץ ישר 83"/>
                <p:cNvCxnSpPr>
                  <a:stCxn id="82" idx="3"/>
                </p:cNvCxnSpPr>
                <p:nvPr/>
              </p:nvCxnSpPr>
              <p:spPr>
                <a:xfrm>
                  <a:off x="1914883" y="4762091"/>
                  <a:ext cx="278945" cy="79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2" name="מחבר חץ ישר 41"/>
            <p:cNvCxnSpPr/>
            <p:nvPr/>
          </p:nvCxnSpPr>
          <p:spPr>
            <a:xfrm>
              <a:off x="6536512" y="4293223"/>
              <a:ext cx="0" cy="215778"/>
            </a:xfrm>
            <a:prstGeom prst="straightConnector1">
              <a:avLst/>
            </a:prstGeom>
            <a:ln>
              <a:solidFill>
                <a:srgbClr val="00B050"/>
              </a:solidFill>
              <a:headEnd type="none" w="med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קבוצה 42"/>
          <p:cNvGrpSpPr/>
          <p:nvPr/>
        </p:nvGrpSpPr>
        <p:grpSpPr>
          <a:xfrm>
            <a:off x="3102322" y="2132856"/>
            <a:ext cx="5933727" cy="1295400"/>
            <a:chOff x="3102322" y="2132856"/>
            <a:chExt cx="5933727" cy="1295400"/>
          </a:xfrm>
        </p:grpSpPr>
        <p:cxnSp>
          <p:nvCxnSpPr>
            <p:cNvPr id="30" name="מחבר חץ ישר 29"/>
            <p:cNvCxnSpPr/>
            <p:nvPr/>
          </p:nvCxnSpPr>
          <p:spPr bwMode="auto">
            <a:xfrm flipV="1">
              <a:off x="3102322" y="2565028"/>
              <a:ext cx="0" cy="2159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מחבר ישר 48"/>
            <p:cNvCxnSpPr/>
            <p:nvPr/>
          </p:nvCxnSpPr>
          <p:spPr bwMode="auto">
            <a:xfrm>
              <a:off x="3102322" y="2780556"/>
              <a:ext cx="2658913" cy="3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מלבן מעוגל 79"/>
            <p:cNvSpPr/>
            <p:nvPr/>
          </p:nvSpPr>
          <p:spPr bwMode="auto">
            <a:xfrm>
              <a:off x="5761235" y="2132856"/>
              <a:ext cx="3274814" cy="1295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defRPr/>
              </a:pPr>
              <a:r>
                <a:rPr lang="he-IL" dirty="0"/>
                <a:t>הפעולה </a:t>
              </a:r>
              <a:r>
                <a:rPr lang="en-US" b="1" dirty="0" smtClean="0">
                  <a:solidFill>
                    <a:schemeClr val="bg1"/>
                  </a:solidFill>
                  <a:cs typeface="David" pitchFamily="34" charset="-79"/>
                </a:rPr>
                <a:t>substring ( i1 , i2 ) </a:t>
              </a:r>
              <a:endParaRPr lang="he-IL" b="1" dirty="0" smtClean="0">
                <a:solidFill>
                  <a:schemeClr val="bg1"/>
                </a:solidFill>
                <a:cs typeface="David" pitchFamily="34" charset="-79"/>
              </a:endParaRPr>
            </a:p>
            <a:p>
              <a:pPr lvl="0" algn="ctr">
                <a:spcBef>
                  <a:spcPct val="20000"/>
                </a:spcBef>
                <a:buClr>
                  <a:schemeClr val="hlink"/>
                </a:buClr>
                <a:buSzPct val="70000"/>
              </a:pPr>
              <a:r>
                <a:rPr lang="he-IL" dirty="0" smtClean="0"/>
                <a:t>מחזירה </a:t>
              </a:r>
              <a:r>
                <a:rPr lang="he-IL" dirty="0"/>
                <a:t>את  ערך </a:t>
              </a:r>
              <a:r>
                <a:rPr lang="he-IL" dirty="0" smtClean="0"/>
                <a:t>תת-המחרוזת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he-IL" dirty="0"/>
                <a:t> החל ממקום </a:t>
              </a:r>
              <a:r>
                <a:rPr lang="en-US" dirty="0" smtClean="0"/>
                <a:t>i1</a:t>
              </a:r>
              <a:r>
                <a:rPr lang="he-IL" dirty="0" smtClean="0"/>
                <a:t> </a:t>
              </a:r>
              <a:r>
                <a:rPr lang="he-IL" dirty="0"/>
                <a:t>עד </a:t>
              </a:r>
              <a:r>
                <a:rPr lang="he-IL" dirty="0" smtClean="0"/>
                <a:t>ל- </a:t>
              </a:r>
              <a:r>
                <a:rPr lang="en-US" dirty="0" smtClean="0"/>
                <a:t>i2</a:t>
              </a:r>
              <a:r>
                <a:rPr lang="he-IL" dirty="0" smtClean="0"/>
                <a:t> </a:t>
              </a:r>
              <a:r>
                <a:rPr lang="he-IL" dirty="0"/>
                <a:t>(לא כולל</a:t>
              </a:r>
              <a:r>
                <a:rPr lang="en-US" dirty="0"/>
                <a:t> (</a:t>
              </a:r>
              <a:r>
                <a:rPr lang="he-IL" dirty="0"/>
                <a:t> במחרוזת </a:t>
              </a:r>
              <a:r>
                <a:rPr lang="he-IL" dirty="0" smtClean="0"/>
                <a:t>המופעלת</a:t>
              </a:r>
              <a:endParaRPr lang="en-US" dirty="0"/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3102769" y="3212976"/>
            <a:ext cx="5933727" cy="1368773"/>
            <a:chOff x="3102322" y="3212356"/>
            <a:chExt cx="5933727" cy="1368773"/>
          </a:xfrm>
        </p:grpSpPr>
        <p:sp>
          <p:nvSpPr>
            <p:cNvPr id="6" name="מלבן מעוגל 5"/>
            <p:cNvSpPr/>
            <p:nvPr/>
          </p:nvSpPr>
          <p:spPr bwMode="auto">
            <a:xfrm>
              <a:off x="5761234" y="3501753"/>
              <a:ext cx="3274815" cy="10793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defRPr/>
              </a:pPr>
              <a:r>
                <a:rPr lang="he-IL" dirty="0"/>
                <a:t>הפעולה </a:t>
              </a:r>
              <a:r>
                <a:rPr lang="en-US" b="1" dirty="0" smtClean="0">
                  <a:solidFill>
                    <a:schemeClr val="bg1"/>
                  </a:solidFill>
                  <a:cs typeface="David" pitchFamily="34" charset="-79"/>
                </a:rPr>
                <a:t>substring ( </a:t>
              </a:r>
              <a:r>
                <a:rPr lang="en-US" b="1" dirty="0" err="1" smtClean="0">
                  <a:solidFill>
                    <a:schemeClr val="bg1"/>
                  </a:solidFill>
                  <a:cs typeface="David" pitchFamily="34" charset="-79"/>
                </a:rPr>
                <a:t>i</a:t>
              </a:r>
              <a:r>
                <a:rPr lang="en-US" b="1" dirty="0" smtClean="0">
                  <a:solidFill>
                    <a:schemeClr val="bg1"/>
                  </a:solidFill>
                  <a:cs typeface="David" pitchFamily="34" charset="-79"/>
                </a:rPr>
                <a:t> ) </a:t>
              </a:r>
              <a:endParaRPr lang="he-IL" b="1" dirty="0" smtClean="0">
                <a:solidFill>
                  <a:schemeClr val="bg1"/>
                </a:solidFill>
                <a:cs typeface="David" pitchFamily="34" charset="-79"/>
              </a:endParaRPr>
            </a:p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defRPr/>
              </a:pPr>
              <a:r>
                <a:rPr lang="he-IL" dirty="0" smtClean="0"/>
                <a:t>מחזירה את  ערך תת-המחרוזת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he-IL" dirty="0" smtClean="0"/>
                <a:t> החל ממקום  </a:t>
              </a:r>
              <a:r>
                <a:rPr lang="en-US" dirty="0" err="1" smtClean="0"/>
                <a:t>i</a:t>
              </a:r>
              <a:r>
                <a:rPr lang="he-IL" dirty="0" smtClean="0"/>
                <a:t> במחרוזת המופעלת</a:t>
              </a:r>
              <a:endParaRPr lang="en-US" dirty="0"/>
            </a:p>
          </p:txBody>
        </p:sp>
        <p:cxnSp>
          <p:nvCxnSpPr>
            <p:cNvPr id="32" name="מחבר ישר 31"/>
            <p:cNvCxnSpPr/>
            <p:nvPr/>
          </p:nvCxnSpPr>
          <p:spPr bwMode="auto">
            <a:xfrm>
              <a:off x="4935215" y="4041441"/>
              <a:ext cx="827146" cy="815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מחבר ישר 47"/>
            <p:cNvCxnSpPr/>
            <p:nvPr/>
          </p:nvCxnSpPr>
          <p:spPr bwMode="auto">
            <a:xfrm>
              <a:off x="4924505" y="3428256"/>
              <a:ext cx="10710" cy="6213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מחבר ישר 87"/>
            <p:cNvCxnSpPr/>
            <p:nvPr/>
          </p:nvCxnSpPr>
          <p:spPr bwMode="auto">
            <a:xfrm>
              <a:off x="3102322" y="3428256"/>
              <a:ext cx="182218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מחבר חץ ישר 88"/>
            <p:cNvCxnSpPr/>
            <p:nvPr/>
          </p:nvCxnSpPr>
          <p:spPr bwMode="auto">
            <a:xfrm flipV="1">
              <a:off x="3102322" y="3212356"/>
              <a:ext cx="0" cy="2159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תיבת טקסט 1"/>
          <p:cNvSpPr txBox="1"/>
          <p:nvPr/>
        </p:nvSpPr>
        <p:spPr bwMode="auto">
          <a:xfrm>
            <a:off x="323528" y="5423024"/>
            <a:ext cx="3744962" cy="4540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540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sub 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=  “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od morn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“ ;</a:t>
            </a:r>
          </a:p>
        </p:txBody>
      </p:sp>
      <p:grpSp>
        <p:nvGrpSpPr>
          <p:cNvPr id="41" name="קבוצה 40"/>
          <p:cNvGrpSpPr/>
          <p:nvPr/>
        </p:nvGrpSpPr>
        <p:grpSpPr>
          <a:xfrm>
            <a:off x="5351748" y="6165304"/>
            <a:ext cx="3396716" cy="367563"/>
            <a:chOff x="5572771" y="6300000"/>
            <a:chExt cx="3396716" cy="367563"/>
          </a:xfrm>
        </p:grpSpPr>
        <p:sp>
          <p:nvSpPr>
            <p:cNvPr id="115" name="תיבת טקסט 1"/>
            <p:cNvSpPr txBox="1"/>
            <p:nvPr/>
          </p:nvSpPr>
          <p:spPr>
            <a:xfrm>
              <a:off x="5572771" y="6307200"/>
              <a:ext cx="1217467" cy="36036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432000" rtl="0"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cs typeface="David" pitchFamily="34" charset="-79"/>
                </a:rPr>
                <a:t>return (</a:t>
              </a:r>
              <a:endParaRPr lang="en-US" sz="2000" b="1" dirty="0">
                <a:solidFill>
                  <a:schemeClr val="tx1"/>
                </a:solidFill>
                <a:cs typeface="David" pitchFamily="34" charset="-79"/>
              </a:endParaRPr>
            </a:p>
          </p:txBody>
        </p:sp>
        <p:sp>
          <p:nvSpPr>
            <p:cNvPr id="119" name="תיבת טקסט 1"/>
            <p:cNvSpPr txBox="1"/>
            <p:nvPr/>
          </p:nvSpPr>
          <p:spPr>
            <a:xfrm>
              <a:off x="8676456" y="6300000"/>
              <a:ext cx="293031" cy="36036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432000" rtl="0"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cs typeface="David" pitchFamily="34" charset="-79"/>
                </a:rPr>
                <a:t>)</a:t>
              </a:r>
              <a:endParaRPr lang="en-US" sz="2000" b="1" dirty="0">
                <a:solidFill>
                  <a:schemeClr val="tx1"/>
                </a:solidFill>
                <a:cs typeface="David" pitchFamily="34" charset="-79"/>
              </a:endParaRPr>
            </a:p>
          </p:txBody>
        </p:sp>
        <p:sp>
          <p:nvSpPr>
            <p:cNvPr id="120" name="תיבת טקסט 1"/>
            <p:cNvSpPr txBox="1"/>
            <p:nvPr/>
          </p:nvSpPr>
          <p:spPr>
            <a:xfrm>
              <a:off x="6588223" y="6300000"/>
              <a:ext cx="2160239" cy="36036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432000" rtl="0"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cs typeface="David" pitchFamily="34" charset="-79"/>
                </a:rPr>
                <a:t>“good  morning”</a:t>
              </a:r>
              <a:endParaRPr lang="en-US" sz="2000" b="1" dirty="0">
                <a:solidFill>
                  <a:schemeClr val="tx1"/>
                </a:solidFill>
                <a:cs typeface="David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772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47" grpId="0" animBg="1"/>
      <p:bldP spid="57" grpId="0" animBg="1"/>
      <p:bldP spid="59" grpId="0" animBg="1"/>
      <p:bldP spid="60" grpId="0"/>
      <p:bldP spid="1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1"/>
          <p:cNvSpPr txBox="1"/>
          <p:nvPr/>
        </p:nvSpPr>
        <p:spPr>
          <a:xfrm>
            <a:off x="-36512" y="1152128"/>
            <a:ext cx="9216454" cy="57332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318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31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public  static  String  </a:t>
            </a:r>
            <a:r>
              <a:rPr lang="en-US" sz="2000" b="1" dirty="0" smtClean="0">
                <a:solidFill>
                  <a:srgbClr val="FF0000"/>
                </a:solidFill>
                <a:latin typeface="Constantia" pitchFamily="18" charset="0"/>
                <a:cs typeface="David" pitchFamily="34" charset="-79"/>
              </a:rPr>
              <a:t>delete 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( String  S , </a:t>
            </a:r>
            <a:r>
              <a:rPr lang="en-US" sz="2000" b="1" dirty="0" err="1" smtClean="0">
                <a:latin typeface="Constantia" pitchFamily="18" charset="0"/>
                <a:cs typeface="David" pitchFamily="34" charset="-79"/>
              </a:rPr>
              <a:t>int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  index</a:t>
            </a:r>
            <a:r>
              <a:rPr lang="en-US" sz="2400" b="1" dirty="0">
                <a:latin typeface="+mn-lt"/>
                <a:cs typeface="David" pitchFamily="34" charset="-79"/>
              </a:rPr>
              <a:t>1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 , </a:t>
            </a:r>
            <a:r>
              <a:rPr lang="en-US" sz="2000" b="1" dirty="0" err="1" smtClean="0">
                <a:latin typeface="Constantia" pitchFamily="18" charset="0"/>
                <a:cs typeface="David" pitchFamily="34" charset="-79"/>
              </a:rPr>
              <a:t>int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  index</a:t>
            </a:r>
            <a:r>
              <a:rPr lang="en-US" sz="2400" b="1" dirty="0">
                <a:latin typeface="+mn-lt"/>
                <a:cs typeface="David" pitchFamily="34" charset="-79"/>
              </a:rPr>
              <a:t>2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 )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{ </a:t>
            </a: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//                                         .index</a:t>
            </a:r>
            <a:r>
              <a:rPr lang="en-US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2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ומיקום סופי </a:t>
            </a: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index</a:t>
            </a:r>
            <a:r>
              <a:rPr lang="en-US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1</a:t>
            </a: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, מיקום התחלתי</a:t>
            </a: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S 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טענת כניסה: הפעולה מקבלת מחרוזת</a:t>
            </a:r>
            <a:endParaRPr lang="en-US" sz="1600" b="1" dirty="0" smtClean="0">
              <a:solidFill>
                <a:srgbClr val="00B050"/>
              </a:solidFill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  //.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</a:t>
            </a:r>
            <a:r>
              <a:rPr lang="he-IL" sz="1400" b="1" dirty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ומחזירה</a:t>
            </a:r>
            <a:r>
              <a:rPr lang="he-IL" sz="1600" b="1" dirty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</a:t>
            </a:r>
            <a:r>
              <a:rPr lang="he-IL" sz="14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אותה</a:t>
            </a: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index2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</a:t>
            </a:r>
            <a:r>
              <a:rPr lang="he-IL" sz="14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עד למיקום </a:t>
            </a:r>
            <a:r>
              <a:rPr lang="en-US" sz="1600" b="1" dirty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index1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</a:t>
            </a:r>
            <a:r>
              <a:rPr lang="he-IL" sz="1400" b="1" u="sng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ללא</a:t>
            </a:r>
            <a:r>
              <a:rPr lang="he-IL" sz="14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 התווים מהמיקום </a:t>
            </a:r>
            <a:r>
              <a:rPr lang="en-US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S</a:t>
            </a:r>
            <a:r>
              <a:rPr lang="he-IL" sz="16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טענת יציאה: </a:t>
            </a:r>
            <a:r>
              <a:rPr lang="he-IL" sz="1400" b="1" dirty="0" smtClean="0">
                <a:solidFill>
                  <a:srgbClr val="00B050"/>
                </a:solidFill>
                <a:latin typeface="Constantia" pitchFamily="18" charset="0"/>
                <a:cs typeface="David" pitchFamily="34" charset="-79"/>
              </a:rPr>
              <a:t>הפעולה יוצרת מחרוזת המכילה את המחרוזת </a:t>
            </a:r>
            <a:endParaRPr lang="en-US" sz="14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8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800" b="1" dirty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he-IL" sz="1000" b="1" dirty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}</a:t>
            </a:r>
          </a:p>
          <a:p>
            <a:pPr algn="l" rtl="0" eaLnBrk="1" hangingPunct="1">
              <a:defRPr/>
            </a:pPr>
            <a:endParaRPr lang="en-US" sz="2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public  static  void  main  ( String [ ]  </a:t>
            </a:r>
            <a:r>
              <a:rPr lang="en-US" sz="2000" b="1" dirty="0" err="1" smtClean="0">
                <a:latin typeface="Constantia" pitchFamily="18" charset="0"/>
                <a:cs typeface="David" pitchFamily="34" charset="-79"/>
              </a:rPr>
              <a:t>args</a:t>
            </a: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 )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{</a:t>
            </a:r>
          </a:p>
          <a:p>
            <a:pPr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	</a:t>
            </a: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endParaRPr lang="en-US" sz="1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1000" b="1" dirty="0" smtClean="0">
                <a:latin typeface="Constantia" pitchFamily="18" charset="0"/>
                <a:cs typeface="David" pitchFamily="34" charset="-79"/>
              </a:rPr>
              <a:t>	</a:t>
            </a:r>
          </a:p>
          <a:p>
            <a:pPr algn="l" rtl="0" eaLnBrk="1" hangingPunct="1">
              <a:defRPr/>
            </a:pPr>
            <a:r>
              <a:rPr lang="en-US" sz="2000" b="1" dirty="0" smtClean="0">
                <a:latin typeface="Constantia" pitchFamily="18" charset="0"/>
                <a:cs typeface="David" pitchFamily="34" charset="-79"/>
              </a:rPr>
              <a:t>}</a:t>
            </a:r>
          </a:p>
          <a:p>
            <a:pPr algn="l" rtl="0" eaLnBrk="1" hangingPunct="1">
              <a:defRPr/>
            </a:pPr>
            <a:endParaRPr lang="en-US" sz="2000" b="1" dirty="0" smtClean="0">
              <a:latin typeface="Constantia" pitchFamily="18" charset="0"/>
              <a:cs typeface="David" pitchFamily="34" charset="-79"/>
            </a:endParaRPr>
          </a:p>
          <a:p>
            <a:pPr algn="l" rtl="0" eaLnBrk="1" hangingPunct="1">
              <a:defRPr/>
            </a:pPr>
            <a:r>
              <a:rPr lang="en-US" sz="1000" b="1" dirty="0" smtClean="0">
                <a:latin typeface="Constantia" pitchFamily="18" charset="0"/>
                <a:cs typeface="David" pitchFamily="34" charset="-79"/>
              </a:rPr>
              <a:t>	</a:t>
            </a:r>
          </a:p>
        </p:txBody>
      </p:sp>
      <p:sp>
        <p:nvSpPr>
          <p:cNvPr id="72" name="תיבת טקסט 1"/>
          <p:cNvSpPr txBox="1"/>
          <p:nvPr/>
        </p:nvSpPr>
        <p:spPr>
          <a:xfrm>
            <a:off x="323528" y="2780606"/>
            <a:ext cx="4969619" cy="36036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rtl="0"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temp</a:t>
            </a:r>
            <a:r>
              <a:rPr lang="en-US" sz="2400" b="1" dirty="0" smtClean="0">
                <a:solidFill>
                  <a:schemeClr val="tx1"/>
                </a:solidFill>
                <a:cs typeface="David" pitchFamily="34" charset="-79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=  </a:t>
            </a:r>
            <a:r>
              <a:rPr lang="en-US" sz="2000" b="1" dirty="0" err="1">
                <a:solidFill>
                  <a:schemeClr val="tx1"/>
                </a:solidFill>
                <a:cs typeface="David" pitchFamily="34" charset="-79"/>
              </a:rPr>
              <a:t>S.substring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( index</a:t>
            </a:r>
            <a:r>
              <a:rPr lang="en-US" sz="2400" b="1" dirty="0" smtClean="0">
                <a:solidFill>
                  <a:schemeClr val="tx1"/>
                </a:solidFill>
                <a:cs typeface="David" pitchFamily="34" charset="-79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) ;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30436" y="620688"/>
            <a:ext cx="6373812" cy="576263"/>
          </a:xfrm>
        </p:spPr>
        <p:txBody>
          <a:bodyPr/>
          <a:lstStyle/>
          <a:p>
            <a:pPr algn="ctr">
              <a:defRPr/>
            </a:pPr>
            <a:r>
              <a:rPr lang="he-IL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David" pitchFamily="2" charset="-79"/>
              </a:rPr>
              <a:t>ביטול ממחרוזת</a:t>
            </a:r>
            <a:endParaRPr lang="he-IL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70" name="קבוצה 8"/>
          <p:cNvGrpSpPr>
            <a:grpSpLocks/>
          </p:cNvGrpSpPr>
          <p:nvPr/>
        </p:nvGrpSpPr>
        <p:grpSpPr bwMode="auto">
          <a:xfrm>
            <a:off x="-50800" y="20638"/>
            <a:ext cx="9302750" cy="671512"/>
            <a:chOff x="-180528" y="0"/>
            <a:chExt cx="9302849" cy="764704"/>
          </a:xfrm>
        </p:grpSpPr>
        <p:grpSp>
          <p:nvGrpSpPr>
            <p:cNvPr id="11330" name="קבוצה 6"/>
            <p:cNvGrpSpPr>
              <a:grpSpLocks/>
            </p:cNvGrpSpPr>
            <p:nvPr/>
          </p:nvGrpSpPr>
          <p:grpSpPr bwMode="auto">
            <a:xfrm>
              <a:off x="4467985" y="0"/>
              <a:ext cx="4654336" cy="715888"/>
              <a:chOff x="4246174" y="1533600"/>
              <a:chExt cx="4654336" cy="715888"/>
            </a:xfrm>
          </p:grpSpPr>
          <p:pic>
            <p:nvPicPr>
              <p:cNvPr id="11334" name="תמונה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5" name="תמונה 2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331" name="קבוצה 29"/>
            <p:cNvGrpSpPr>
              <a:grpSpLocks/>
            </p:cNvGrpSpPr>
            <p:nvPr/>
          </p:nvGrpSpPr>
          <p:grpSpPr bwMode="auto">
            <a:xfrm>
              <a:off x="-180528" y="48816"/>
              <a:ext cx="4654336" cy="715888"/>
              <a:chOff x="4246174" y="1533600"/>
              <a:chExt cx="4654336" cy="715888"/>
            </a:xfrm>
          </p:grpSpPr>
          <p:pic>
            <p:nvPicPr>
              <p:cNvPr id="11332" name="תמונה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3342" y="1533600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333" name="תמונה 3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174" y="1556792"/>
                <a:ext cx="2327168" cy="692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7" name="תיבת טקסט 1"/>
          <p:cNvSpPr txBox="1"/>
          <p:nvPr/>
        </p:nvSpPr>
        <p:spPr>
          <a:xfrm>
            <a:off x="323528" y="5659735"/>
            <a:ext cx="4969619" cy="793601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 err="1" smtClean="0">
                <a:solidFill>
                  <a:schemeClr val="tx1"/>
                </a:solidFill>
                <a:cs typeface="David" pitchFamily="34" charset="-79"/>
              </a:rPr>
              <a:t>System.out.println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( </a:t>
            </a:r>
          </a:p>
          <a:p>
            <a:pPr algn="l" defTabSz="432000" rtl="0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cs typeface="David" pitchFamily="34" charset="-79"/>
              </a:rPr>
              <a:t>	 </a:t>
            </a:r>
            <a:r>
              <a:rPr lang="en-US" sz="2000" b="1" dirty="0" smtClean="0">
                <a:solidFill>
                  <a:srgbClr val="FF0000"/>
                </a:solidFill>
                <a:cs typeface="David" pitchFamily="34" charset="-79"/>
              </a:rPr>
              <a:t>delete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( S , </a:t>
            </a:r>
            <a:r>
              <a:rPr lang="en-US" sz="2400" b="1" dirty="0" smtClean="0">
                <a:solidFill>
                  <a:schemeClr val="tx1"/>
                </a:solidFill>
                <a:cs typeface="David" pitchFamily="34" charset="-79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, 9 )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+ “ </a:t>
            </a:r>
            <a:r>
              <a:rPr lang="he-IL" sz="2000" b="1" dirty="0">
                <a:solidFill>
                  <a:schemeClr val="tx1"/>
                </a:solidFill>
              </a:rPr>
              <a:t> </a:t>
            </a:r>
            <a:r>
              <a:rPr lang="he-IL" sz="2000" b="1" dirty="0" smtClean="0">
                <a:solidFill>
                  <a:schemeClr val="tx1"/>
                </a:solidFill>
              </a:rPr>
              <a:t>המחרוזת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”)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;</a:t>
            </a:r>
          </a:p>
          <a:p>
            <a:pPr algn="l" defTabSz="432000" rtl="0"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953124" y="692150"/>
            <a:ext cx="3155379" cy="4000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he-IL" sz="2000" b="1" dirty="0">
                <a:solidFill>
                  <a:srgbClr val="FF6600"/>
                </a:solidFill>
                <a:cs typeface="+mn-cs"/>
              </a:rPr>
              <a:t>מה יהיה פלט התכנית הבאה </a:t>
            </a:r>
            <a:r>
              <a:rPr lang="he-IL" sz="20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he-IL" sz="2000" b="1" dirty="0">
                <a:solidFill>
                  <a:srgbClr val="FF6600"/>
                </a:solidFill>
                <a:cs typeface="+mn-cs"/>
              </a:rPr>
              <a:t> </a:t>
            </a:r>
            <a:endParaRPr lang="en-US" sz="2000" b="1" dirty="0">
              <a:solidFill>
                <a:srgbClr val="FF6600"/>
              </a:solidFill>
              <a:cs typeface="+mn-cs"/>
            </a:endParaRPr>
          </a:p>
        </p:txBody>
      </p:sp>
      <p:sp>
        <p:nvSpPr>
          <p:cNvPr id="78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403600" y="6549851"/>
            <a:ext cx="2176463" cy="263525"/>
          </a:xfrm>
        </p:spPr>
        <p:txBody>
          <a:bodyPr/>
          <a:lstStyle/>
          <a:p>
            <a:pPr>
              <a:defRPr/>
            </a:pPr>
            <a:r>
              <a:rPr lang="he-IL" dirty="0"/>
              <a:t>© </a:t>
            </a:r>
            <a:r>
              <a:rPr lang="he-IL" b="1" dirty="0" smtClean="0"/>
              <a:t>כל </a:t>
            </a:r>
            <a:r>
              <a:rPr lang="he-IL" b="1" dirty="0"/>
              <a:t>הזכויות שמורות לדפנה </a:t>
            </a:r>
            <a:r>
              <a:rPr lang="he-IL" b="1" dirty="0" err="1"/>
              <a:t>מינסטר</a:t>
            </a:r>
            <a:endParaRPr lang="he-IL" b="1" dirty="0"/>
          </a:p>
        </p:txBody>
      </p:sp>
      <p:sp>
        <p:nvSpPr>
          <p:cNvPr id="57" name="תיבת טקסט 1"/>
          <p:cNvSpPr txBox="1"/>
          <p:nvPr/>
        </p:nvSpPr>
        <p:spPr>
          <a:xfrm>
            <a:off x="323528" y="2132856"/>
            <a:ext cx="5269557" cy="36036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rtl="0"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temp</a:t>
            </a:r>
            <a:r>
              <a:rPr lang="en-US" sz="2400" b="1" dirty="0" smtClean="0">
                <a:solidFill>
                  <a:schemeClr val="tx1"/>
                </a:solidFill>
                <a:cs typeface="David" pitchFamily="34" charset="-79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=  </a:t>
            </a:r>
            <a:r>
              <a:rPr lang="en-US" sz="2000" b="1" dirty="0" err="1" smtClean="0">
                <a:solidFill>
                  <a:schemeClr val="tx1"/>
                </a:solidFill>
                <a:cs typeface="David" pitchFamily="34" charset="-79"/>
              </a:rPr>
              <a:t>S.substring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(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, index</a:t>
            </a:r>
            <a:r>
              <a:rPr lang="en-US" sz="2400" b="1" dirty="0" smtClean="0">
                <a:solidFill>
                  <a:schemeClr val="tx1"/>
                </a:solidFill>
                <a:cs typeface="David" pitchFamily="34" charset="-79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) ; </a:t>
            </a: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</p:txBody>
      </p:sp>
      <p:sp>
        <p:nvSpPr>
          <p:cNvPr id="59" name="תיבת טקסט 1"/>
          <p:cNvSpPr txBox="1"/>
          <p:nvPr/>
        </p:nvSpPr>
        <p:spPr>
          <a:xfrm>
            <a:off x="323528" y="3429000"/>
            <a:ext cx="4625975" cy="36036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432000" rtl="0"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return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( temp</a:t>
            </a:r>
            <a:r>
              <a:rPr lang="en-US" sz="2400" b="1" dirty="0" smtClean="0">
                <a:solidFill>
                  <a:schemeClr val="tx1"/>
                </a:solidFill>
                <a:cs typeface="David" pitchFamily="34" charset="-79"/>
              </a:rPr>
              <a:t>1 +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temp</a:t>
            </a:r>
            <a:r>
              <a:rPr lang="en-US" sz="2400" b="1" dirty="0" smtClean="0">
                <a:solidFill>
                  <a:schemeClr val="tx1"/>
                </a:solidFill>
                <a:cs typeface="David" pitchFamily="34" charset="-79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 ) ;</a:t>
            </a:r>
            <a:endParaRPr lang="en-US" sz="2000" b="1" dirty="0">
              <a:solidFill>
                <a:schemeClr val="tx1"/>
              </a:solidFill>
              <a:cs typeface="David" pitchFamily="34" charset="-79"/>
            </a:endParaRPr>
          </a:p>
        </p:txBody>
      </p:sp>
      <p:sp>
        <p:nvSpPr>
          <p:cNvPr id="60" name="תיבת טקסט 1"/>
          <p:cNvSpPr txBox="1"/>
          <p:nvPr/>
        </p:nvSpPr>
        <p:spPr bwMode="auto">
          <a:xfrm>
            <a:off x="323527" y="5135215"/>
            <a:ext cx="3960441" cy="4540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l" defTabSz="540000" rtl="0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String  S  =  “ </a:t>
            </a:r>
            <a:r>
              <a:rPr lang="en-US" sz="2000" b="1" dirty="0" smtClean="0">
                <a:solidFill>
                  <a:schemeClr val="tx1"/>
                </a:solidFill>
                <a:cs typeface="David" pitchFamily="34" charset="-79"/>
              </a:rPr>
              <a:t>good morning </a:t>
            </a:r>
            <a:r>
              <a:rPr lang="en-US" sz="2000" b="1" dirty="0">
                <a:solidFill>
                  <a:schemeClr val="tx1"/>
                </a:solidFill>
                <a:cs typeface="David" pitchFamily="34" charset="-79"/>
              </a:rPr>
              <a:t>“ ;</a:t>
            </a:r>
          </a:p>
        </p:txBody>
      </p:sp>
      <p:grpSp>
        <p:nvGrpSpPr>
          <p:cNvPr id="11314" name="קבוצה 101"/>
          <p:cNvGrpSpPr>
            <a:grpSpLocks/>
          </p:cNvGrpSpPr>
          <p:nvPr/>
        </p:nvGrpSpPr>
        <p:grpSpPr bwMode="auto">
          <a:xfrm>
            <a:off x="4716011" y="5732927"/>
            <a:ext cx="4032452" cy="360368"/>
            <a:chOff x="5580110" y="3860382"/>
            <a:chExt cx="3218880" cy="360701"/>
          </a:xfrm>
        </p:grpSpPr>
        <p:grpSp>
          <p:nvGrpSpPr>
            <p:cNvPr id="11316" name="קבוצה 5"/>
            <p:cNvGrpSpPr>
              <a:grpSpLocks/>
            </p:cNvGrpSpPr>
            <p:nvPr/>
          </p:nvGrpSpPr>
          <p:grpSpPr bwMode="auto">
            <a:xfrm>
              <a:off x="5580110" y="3860382"/>
              <a:ext cx="1437003" cy="360701"/>
              <a:chOff x="2124073" y="4581651"/>
              <a:chExt cx="1437147" cy="360343"/>
            </a:xfrm>
          </p:grpSpPr>
          <p:sp>
            <p:nvSpPr>
              <p:cNvPr id="109" name="תיבת טקסט 1"/>
              <p:cNvSpPr txBox="1"/>
              <p:nvPr/>
            </p:nvSpPr>
            <p:spPr>
              <a:xfrm>
                <a:off x="2124073" y="4581651"/>
                <a:ext cx="683971" cy="36033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b="1" dirty="0" smtClean="0">
                    <a:solidFill>
                      <a:schemeClr val="tx1"/>
                    </a:solidFill>
                    <a:cs typeface="David" pitchFamily="34" charset="-79"/>
                  </a:rPr>
                  <a:t>temp</a:t>
                </a:r>
                <a:r>
                  <a:rPr lang="en-US" sz="2000" b="1" dirty="0" smtClean="0">
                    <a:solidFill>
                      <a:schemeClr val="tx1"/>
                    </a:solidFill>
                    <a:cs typeface="David" pitchFamily="34" charset="-79"/>
                  </a:rPr>
                  <a:t>1</a:t>
                </a:r>
                <a:endParaRPr lang="en-US" sz="2000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sp>
            <p:nvSpPr>
              <p:cNvPr id="110" name="תיבת טקסט 1"/>
              <p:cNvSpPr txBox="1"/>
              <p:nvPr/>
            </p:nvSpPr>
            <p:spPr>
              <a:xfrm>
                <a:off x="3202146" y="4581656"/>
                <a:ext cx="359074" cy="36033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b="1" dirty="0" smtClean="0">
                    <a:solidFill>
                      <a:schemeClr val="tx1"/>
                    </a:solidFill>
                    <a:cs typeface="David" pitchFamily="34" charset="-79"/>
                  </a:rPr>
                  <a:t>go</a:t>
                </a:r>
                <a:endParaRPr lang="en-US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cxnSp>
            <p:nvCxnSpPr>
              <p:cNvPr id="111" name="מחבר חץ ישר 110"/>
              <p:cNvCxnSpPr>
                <a:stCxn id="109" idx="3"/>
                <a:endCxn id="110" idx="1"/>
              </p:cNvCxnSpPr>
              <p:nvPr/>
            </p:nvCxnSpPr>
            <p:spPr>
              <a:xfrm>
                <a:off x="2808044" y="4761821"/>
                <a:ext cx="394102" cy="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17" name="קבוצה 5"/>
            <p:cNvGrpSpPr>
              <a:grpSpLocks/>
            </p:cNvGrpSpPr>
            <p:nvPr/>
          </p:nvGrpSpPr>
          <p:grpSpPr bwMode="auto">
            <a:xfrm>
              <a:off x="7235849" y="3860387"/>
              <a:ext cx="1563141" cy="360696"/>
              <a:chOff x="1798627" y="4581656"/>
              <a:chExt cx="1563296" cy="360338"/>
            </a:xfrm>
          </p:grpSpPr>
          <p:sp>
            <p:nvSpPr>
              <p:cNvPr id="106" name="תיבת טקסט 1"/>
              <p:cNvSpPr txBox="1"/>
              <p:nvPr/>
            </p:nvSpPr>
            <p:spPr>
              <a:xfrm>
                <a:off x="1798627" y="4581656"/>
                <a:ext cx="701011" cy="36033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b="1" dirty="0" smtClean="0">
                    <a:solidFill>
                      <a:schemeClr val="tx1"/>
                    </a:solidFill>
                    <a:cs typeface="David" pitchFamily="34" charset="-79"/>
                  </a:rPr>
                  <a:t>temp</a:t>
                </a:r>
                <a:r>
                  <a:rPr lang="en-US" sz="2000" b="1" dirty="0" smtClean="0">
                    <a:solidFill>
                      <a:schemeClr val="tx1"/>
                    </a:solidFill>
                    <a:cs typeface="David" pitchFamily="34" charset="-79"/>
                  </a:rPr>
                  <a:t>2</a:t>
                </a:r>
                <a:endParaRPr lang="en-US" sz="2000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sp>
            <p:nvSpPr>
              <p:cNvPr id="107" name="תיבת טקסט 1"/>
              <p:cNvSpPr txBox="1"/>
              <p:nvPr/>
            </p:nvSpPr>
            <p:spPr>
              <a:xfrm>
                <a:off x="2914734" y="4581656"/>
                <a:ext cx="447189" cy="360338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b="1" dirty="0" err="1" smtClean="0">
                    <a:solidFill>
                      <a:schemeClr val="tx1"/>
                    </a:solidFill>
                    <a:cs typeface="David" pitchFamily="34" charset="-79"/>
                  </a:rPr>
                  <a:t>ing</a:t>
                </a:r>
                <a:endParaRPr lang="en-US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  <p:cxnSp>
            <p:nvCxnSpPr>
              <p:cNvPr id="108" name="מחבר חץ ישר 107"/>
              <p:cNvCxnSpPr>
                <a:stCxn id="106" idx="3"/>
              </p:cNvCxnSpPr>
              <p:nvPr/>
            </p:nvCxnSpPr>
            <p:spPr>
              <a:xfrm>
                <a:off x="2499638" y="4761825"/>
                <a:ext cx="416684" cy="79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קבוצה 69"/>
          <p:cNvGrpSpPr>
            <a:grpSpLocks/>
          </p:cNvGrpSpPr>
          <p:nvPr/>
        </p:nvGrpSpPr>
        <p:grpSpPr bwMode="auto">
          <a:xfrm>
            <a:off x="4716017" y="4896273"/>
            <a:ext cx="3312368" cy="692971"/>
            <a:chOff x="5664696" y="4176582"/>
            <a:chExt cx="2185745" cy="692578"/>
          </a:xfrm>
        </p:grpSpPr>
        <p:sp>
          <p:nvSpPr>
            <p:cNvPr id="61" name="תיבת טקסט 1"/>
            <p:cNvSpPr txBox="1"/>
            <p:nvPr/>
          </p:nvSpPr>
          <p:spPr>
            <a:xfrm>
              <a:off x="7137697" y="4176582"/>
              <a:ext cx="712744" cy="25185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432000" rtl="0">
                <a:defRPr/>
              </a:pPr>
              <a:r>
                <a:rPr lang="en-US" sz="1200" b="1" dirty="0" smtClean="0">
                  <a:solidFill>
                    <a:srgbClr val="00B050"/>
                  </a:solidFill>
                  <a:cs typeface="David" pitchFamily="34" charset="-79"/>
                </a:rPr>
                <a:t>index</a:t>
              </a:r>
              <a:r>
                <a:rPr lang="en-US" sz="1400" b="1" dirty="0" smtClean="0">
                  <a:solidFill>
                    <a:srgbClr val="00B050"/>
                  </a:solidFill>
                  <a:cs typeface="David" pitchFamily="34" charset="-79"/>
                </a:rPr>
                <a:t>2</a:t>
              </a:r>
              <a:r>
                <a:rPr lang="en-US" sz="1200" b="1" dirty="0" smtClean="0">
                  <a:solidFill>
                    <a:srgbClr val="00B050"/>
                  </a:solidFill>
                  <a:cs typeface="David" pitchFamily="34" charset="-79"/>
                </a:rPr>
                <a:t> = 9</a:t>
              </a:r>
              <a:endParaRPr lang="en-US" sz="1200" b="1" dirty="0">
                <a:solidFill>
                  <a:srgbClr val="00B050"/>
                </a:solidFill>
                <a:cs typeface="David" pitchFamily="34" charset="-79"/>
              </a:endParaRPr>
            </a:p>
          </p:txBody>
        </p:sp>
        <p:sp>
          <p:nvSpPr>
            <p:cNvPr id="112" name="תיבת טקסט 1"/>
            <p:cNvSpPr txBox="1"/>
            <p:nvPr/>
          </p:nvSpPr>
          <p:spPr>
            <a:xfrm>
              <a:off x="5997307" y="4176582"/>
              <a:ext cx="712744" cy="25185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432000" rtl="0">
                <a:defRPr/>
              </a:pPr>
              <a:r>
                <a:rPr lang="en-US" sz="1200" b="1" dirty="0" smtClean="0">
                  <a:solidFill>
                    <a:srgbClr val="00B050"/>
                  </a:solidFill>
                  <a:cs typeface="David" pitchFamily="34" charset="-79"/>
                </a:rPr>
                <a:t>index</a:t>
              </a:r>
              <a:r>
                <a:rPr lang="en-US" sz="1400" b="1" dirty="0" smtClean="0">
                  <a:solidFill>
                    <a:srgbClr val="00B050"/>
                  </a:solidFill>
                  <a:cs typeface="David" pitchFamily="34" charset="-79"/>
                </a:rPr>
                <a:t>1</a:t>
              </a:r>
              <a:r>
                <a:rPr lang="en-US" sz="1200" b="1" dirty="0" smtClean="0">
                  <a:solidFill>
                    <a:srgbClr val="00B050"/>
                  </a:solidFill>
                  <a:cs typeface="David" pitchFamily="34" charset="-79"/>
                </a:rPr>
                <a:t> = </a:t>
              </a:r>
              <a:r>
                <a:rPr lang="en-US" sz="1400" b="1" dirty="0" smtClean="0">
                  <a:solidFill>
                    <a:srgbClr val="00B050"/>
                  </a:solidFill>
                  <a:cs typeface="David" pitchFamily="34" charset="-79"/>
                </a:rPr>
                <a:t>2</a:t>
              </a:r>
              <a:endParaRPr lang="en-US" sz="1400" b="1" dirty="0">
                <a:solidFill>
                  <a:srgbClr val="00B050"/>
                </a:solidFill>
                <a:cs typeface="David" pitchFamily="34" charset="-79"/>
              </a:endParaRPr>
            </a:p>
          </p:txBody>
        </p:sp>
        <p:grpSp>
          <p:nvGrpSpPr>
            <p:cNvPr id="11294" name="קבוצה 5"/>
            <p:cNvGrpSpPr>
              <a:grpSpLocks/>
            </p:cNvGrpSpPr>
            <p:nvPr/>
          </p:nvGrpSpPr>
          <p:grpSpPr bwMode="auto">
            <a:xfrm>
              <a:off x="5664696" y="4509001"/>
              <a:ext cx="1770196" cy="360159"/>
              <a:chOff x="2124075" y="4582190"/>
              <a:chExt cx="1770373" cy="359801"/>
            </a:xfrm>
          </p:grpSpPr>
          <p:sp>
            <p:nvSpPr>
              <p:cNvPr id="85" name="תיבת טקסט 1"/>
              <p:cNvSpPr txBox="1"/>
              <p:nvPr/>
            </p:nvSpPr>
            <p:spPr>
              <a:xfrm>
                <a:off x="2124075" y="4582190"/>
                <a:ext cx="332648" cy="359801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  <a:cs typeface="David" pitchFamily="34" charset="-79"/>
                  </a:rPr>
                  <a:t>S</a:t>
                </a:r>
              </a:p>
            </p:txBody>
          </p:sp>
          <p:cxnSp>
            <p:nvCxnSpPr>
              <p:cNvPr id="87" name="מחבר חץ ישר 86"/>
              <p:cNvCxnSpPr>
                <a:stCxn id="85" idx="3"/>
                <a:endCxn id="86" idx="1"/>
              </p:cNvCxnSpPr>
              <p:nvPr/>
            </p:nvCxnSpPr>
            <p:spPr>
              <a:xfrm>
                <a:off x="2456723" y="4762091"/>
                <a:ext cx="28512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תיבת טקסט 1"/>
              <p:cNvSpPr txBox="1"/>
              <p:nvPr/>
            </p:nvSpPr>
            <p:spPr>
              <a:xfrm>
                <a:off x="2741846" y="4582190"/>
                <a:ext cx="1152602" cy="359801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/>
              <a:lstStyle/>
              <a:p>
                <a:pPr algn="l" defTabSz="540000" rtl="0">
                  <a:spcAft>
                    <a:spcPts val="0"/>
                  </a:spcAft>
                  <a:defRPr/>
                </a:pPr>
                <a:r>
                  <a:rPr lang="en-US" b="1" dirty="0" smtClean="0">
                    <a:solidFill>
                      <a:schemeClr val="tx1"/>
                    </a:solidFill>
                    <a:cs typeface="David" pitchFamily="34" charset="-79"/>
                  </a:rPr>
                  <a:t>good morning</a:t>
                </a:r>
                <a:endParaRPr lang="en-US" b="1" dirty="0">
                  <a:solidFill>
                    <a:schemeClr val="tx1"/>
                  </a:solidFill>
                  <a:cs typeface="David" pitchFamily="34" charset="-79"/>
                </a:endParaRPr>
              </a:p>
            </p:txBody>
          </p:sp>
        </p:grpSp>
        <p:cxnSp>
          <p:nvCxnSpPr>
            <p:cNvPr id="42" name="מחבר חץ ישר 41"/>
            <p:cNvCxnSpPr/>
            <p:nvPr/>
          </p:nvCxnSpPr>
          <p:spPr>
            <a:xfrm>
              <a:off x="6562643" y="4293223"/>
              <a:ext cx="0" cy="215778"/>
            </a:xfrm>
            <a:prstGeom prst="straightConnector1">
              <a:avLst/>
            </a:prstGeom>
            <a:ln>
              <a:solidFill>
                <a:srgbClr val="00B050"/>
              </a:solidFill>
              <a:headEnd type="none" w="med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מחבר חץ ישר 57"/>
            <p:cNvCxnSpPr/>
            <p:nvPr/>
          </p:nvCxnSpPr>
          <p:spPr>
            <a:xfrm>
              <a:off x="7137697" y="4293419"/>
              <a:ext cx="0" cy="215778"/>
            </a:xfrm>
            <a:prstGeom prst="straightConnector1">
              <a:avLst/>
            </a:prstGeom>
            <a:ln>
              <a:solidFill>
                <a:srgbClr val="00B050"/>
              </a:solidFill>
              <a:headEnd type="none" w="med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קבוצה 42"/>
          <p:cNvGrpSpPr/>
          <p:nvPr/>
        </p:nvGrpSpPr>
        <p:grpSpPr>
          <a:xfrm>
            <a:off x="3102322" y="2155456"/>
            <a:ext cx="5933727" cy="1295400"/>
            <a:chOff x="3102322" y="2132856"/>
            <a:chExt cx="5933727" cy="1295400"/>
          </a:xfrm>
        </p:grpSpPr>
        <p:cxnSp>
          <p:nvCxnSpPr>
            <p:cNvPr id="30" name="מחבר חץ ישר 29"/>
            <p:cNvCxnSpPr/>
            <p:nvPr/>
          </p:nvCxnSpPr>
          <p:spPr bwMode="auto">
            <a:xfrm flipV="1">
              <a:off x="3102322" y="2565028"/>
              <a:ext cx="0" cy="2159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מחבר ישר 48"/>
            <p:cNvCxnSpPr/>
            <p:nvPr/>
          </p:nvCxnSpPr>
          <p:spPr bwMode="auto">
            <a:xfrm>
              <a:off x="3102322" y="2780556"/>
              <a:ext cx="2658913" cy="3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מלבן מעוגל 79"/>
            <p:cNvSpPr/>
            <p:nvPr/>
          </p:nvSpPr>
          <p:spPr bwMode="auto">
            <a:xfrm>
              <a:off x="5761235" y="2132856"/>
              <a:ext cx="3274814" cy="1295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defRPr/>
              </a:pPr>
              <a:r>
                <a:rPr lang="he-IL" dirty="0"/>
                <a:t>הפעולה </a:t>
              </a:r>
              <a:r>
                <a:rPr lang="en-US" b="1" dirty="0" smtClean="0">
                  <a:solidFill>
                    <a:schemeClr val="bg1"/>
                  </a:solidFill>
                  <a:cs typeface="David" pitchFamily="34" charset="-79"/>
                </a:rPr>
                <a:t>substring ( i1 , i2 ) </a:t>
              </a:r>
              <a:endParaRPr lang="he-IL" b="1" dirty="0" smtClean="0">
                <a:solidFill>
                  <a:schemeClr val="bg1"/>
                </a:solidFill>
                <a:cs typeface="David" pitchFamily="34" charset="-79"/>
              </a:endParaRPr>
            </a:p>
            <a:p>
              <a:pPr lvl="0" algn="ctr">
                <a:spcBef>
                  <a:spcPct val="20000"/>
                </a:spcBef>
                <a:buClr>
                  <a:schemeClr val="hlink"/>
                </a:buClr>
                <a:buSzPct val="70000"/>
              </a:pPr>
              <a:r>
                <a:rPr lang="he-IL" dirty="0" smtClean="0"/>
                <a:t>מחזירה </a:t>
              </a:r>
              <a:r>
                <a:rPr lang="he-IL" dirty="0"/>
                <a:t>את  ערך </a:t>
              </a:r>
              <a:r>
                <a:rPr lang="he-IL" dirty="0" smtClean="0"/>
                <a:t>תת-המחרוזת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he-IL" dirty="0"/>
                <a:t> החל ממקום </a:t>
              </a:r>
              <a:r>
                <a:rPr lang="en-US" dirty="0" smtClean="0"/>
                <a:t>i1</a:t>
              </a:r>
              <a:r>
                <a:rPr lang="he-IL" dirty="0" smtClean="0"/>
                <a:t> </a:t>
              </a:r>
              <a:r>
                <a:rPr lang="he-IL" dirty="0"/>
                <a:t>עד </a:t>
              </a:r>
              <a:r>
                <a:rPr lang="he-IL" dirty="0" smtClean="0"/>
                <a:t>ל- </a:t>
              </a:r>
              <a:r>
                <a:rPr lang="en-US" dirty="0" smtClean="0"/>
                <a:t>i2</a:t>
              </a:r>
              <a:r>
                <a:rPr lang="he-IL" dirty="0" smtClean="0"/>
                <a:t> </a:t>
              </a:r>
              <a:r>
                <a:rPr lang="he-IL" dirty="0"/>
                <a:t>(לא כולל</a:t>
              </a:r>
              <a:r>
                <a:rPr lang="en-US" dirty="0"/>
                <a:t> (</a:t>
              </a:r>
              <a:r>
                <a:rPr lang="he-IL" dirty="0"/>
                <a:t> במחרוזת </a:t>
              </a:r>
              <a:r>
                <a:rPr lang="he-IL" dirty="0" smtClean="0"/>
                <a:t>המופעלת</a:t>
              </a:r>
              <a:endParaRPr lang="en-US" dirty="0"/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3102769" y="3235576"/>
            <a:ext cx="5933727" cy="1368773"/>
            <a:chOff x="3102322" y="3212356"/>
            <a:chExt cx="5933727" cy="1368773"/>
          </a:xfrm>
        </p:grpSpPr>
        <p:sp>
          <p:nvSpPr>
            <p:cNvPr id="6" name="מלבן מעוגל 5"/>
            <p:cNvSpPr/>
            <p:nvPr/>
          </p:nvSpPr>
          <p:spPr bwMode="auto">
            <a:xfrm>
              <a:off x="5761234" y="3501753"/>
              <a:ext cx="3274815" cy="10793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defRPr/>
              </a:pPr>
              <a:r>
                <a:rPr lang="he-IL" dirty="0"/>
                <a:t>הפעולה </a:t>
              </a:r>
              <a:r>
                <a:rPr lang="en-US" b="1" dirty="0" smtClean="0">
                  <a:solidFill>
                    <a:schemeClr val="bg1"/>
                  </a:solidFill>
                  <a:cs typeface="David" pitchFamily="34" charset="-79"/>
                </a:rPr>
                <a:t>substring ( </a:t>
              </a:r>
              <a:r>
                <a:rPr lang="en-US" b="1" dirty="0" err="1" smtClean="0">
                  <a:solidFill>
                    <a:schemeClr val="bg1"/>
                  </a:solidFill>
                  <a:cs typeface="David" pitchFamily="34" charset="-79"/>
                </a:rPr>
                <a:t>i</a:t>
              </a:r>
              <a:r>
                <a:rPr lang="en-US" b="1" dirty="0" smtClean="0">
                  <a:solidFill>
                    <a:schemeClr val="bg1"/>
                  </a:solidFill>
                  <a:cs typeface="David" pitchFamily="34" charset="-79"/>
                </a:rPr>
                <a:t> ) </a:t>
              </a:r>
              <a:endParaRPr lang="he-IL" b="1" dirty="0" smtClean="0">
                <a:solidFill>
                  <a:schemeClr val="bg1"/>
                </a:solidFill>
                <a:cs typeface="David" pitchFamily="34" charset="-79"/>
              </a:endParaRPr>
            </a:p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defRPr/>
              </a:pPr>
              <a:r>
                <a:rPr lang="he-IL" dirty="0" smtClean="0"/>
                <a:t>מחזירה את  ערך תת-המחרוזת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he-IL" dirty="0" smtClean="0"/>
                <a:t> החל ממקום  </a:t>
              </a:r>
              <a:r>
                <a:rPr lang="en-US" dirty="0" err="1" smtClean="0"/>
                <a:t>i</a:t>
              </a:r>
              <a:r>
                <a:rPr lang="he-IL" dirty="0" smtClean="0"/>
                <a:t> במחרוזת המופעלת</a:t>
              </a:r>
              <a:endParaRPr lang="en-US" dirty="0"/>
            </a:p>
          </p:txBody>
        </p:sp>
        <p:cxnSp>
          <p:nvCxnSpPr>
            <p:cNvPr id="32" name="מחבר ישר 31"/>
            <p:cNvCxnSpPr/>
            <p:nvPr/>
          </p:nvCxnSpPr>
          <p:spPr bwMode="auto">
            <a:xfrm>
              <a:off x="4935215" y="4041441"/>
              <a:ext cx="827146" cy="815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מחבר ישר 47"/>
            <p:cNvCxnSpPr/>
            <p:nvPr/>
          </p:nvCxnSpPr>
          <p:spPr bwMode="auto">
            <a:xfrm>
              <a:off x="4924505" y="3428256"/>
              <a:ext cx="10710" cy="6213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מחבר ישר 87"/>
            <p:cNvCxnSpPr/>
            <p:nvPr/>
          </p:nvCxnSpPr>
          <p:spPr bwMode="auto">
            <a:xfrm>
              <a:off x="3102322" y="3428256"/>
              <a:ext cx="182218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מחבר חץ ישר 88"/>
            <p:cNvCxnSpPr/>
            <p:nvPr/>
          </p:nvCxnSpPr>
          <p:spPr bwMode="auto">
            <a:xfrm flipV="1">
              <a:off x="3102322" y="3212356"/>
              <a:ext cx="0" cy="2159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קבוצה 40"/>
          <p:cNvGrpSpPr/>
          <p:nvPr/>
        </p:nvGrpSpPr>
        <p:grpSpPr>
          <a:xfrm>
            <a:off x="5351748" y="6165304"/>
            <a:ext cx="2244588" cy="367563"/>
            <a:chOff x="5572771" y="6300000"/>
            <a:chExt cx="2244588" cy="367563"/>
          </a:xfrm>
        </p:grpSpPr>
        <p:sp>
          <p:nvSpPr>
            <p:cNvPr id="115" name="תיבת טקסט 1"/>
            <p:cNvSpPr txBox="1"/>
            <p:nvPr/>
          </p:nvSpPr>
          <p:spPr>
            <a:xfrm>
              <a:off x="5572771" y="6307200"/>
              <a:ext cx="1217467" cy="36036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432000" rtl="0"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cs typeface="David" pitchFamily="34" charset="-79"/>
                </a:rPr>
                <a:t>return (</a:t>
              </a:r>
              <a:endParaRPr lang="en-US" sz="2000" b="1" dirty="0">
                <a:solidFill>
                  <a:schemeClr val="tx1"/>
                </a:solidFill>
                <a:cs typeface="David" pitchFamily="34" charset="-79"/>
              </a:endParaRPr>
            </a:p>
          </p:txBody>
        </p:sp>
        <p:sp>
          <p:nvSpPr>
            <p:cNvPr id="119" name="תיבת טקסט 1"/>
            <p:cNvSpPr txBox="1"/>
            <p:nvPr/>
          </p:nvSpPr>
          <p:spPr>
            <a:xfrm>
              <a:off x="7575184" y="6300000"/>
              <a:ext cx="242175" cy="36036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432000" rtl="0"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cs typeface="David" pitchFamily="34" charset="-79"/>
                </a:rPr>
                <a:t>)</a:t>
              </a:r>
              <a:endParaRPr lang="en-US" sz="2000" b="1" dirty="0">
                <a:solidFill>
                  <a:schemeClr val="tx1"/>
                </a:solidFill>
                <a:cs typeface="David" pitchFamily="34" charset="-79"/>
              </a:endParaRPr>
            </a:p>
          </p:txBody>
        </p:sp>
        <p:sp>
          <p:nvSpPr>
            <p:cNvPr id="120" name="תיבת טקסט 1"/>
            <p:cNvSpPr txBox="1"/>
            <p:nvPr/>
          </p:nvSpPr>
          <p:spPr>
            <a:xfrm>
              <a:off x="6588223" y="6300000"/>
              <a:ext cx="1080119" cy="36036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/>
            <a:lstStyle/>
            <a:p>
              <a:pPr algn="l" defTabSz="432000" rtl="0"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cs typeface="David" pitchFamily="34" charset="-79"/>
                </a:rPr>
                <a:t>“going”                                                            </a:t>
              </a:r>
              <a:endParaRPr lang="en-US" sz="2000" b="1" dirty="0">
                <a:solidFill>
                  <a:schemeClr val="tx1"/>
                </a:solidFill>
                <a:cs typeface="David" pitchFamily="34" charset="-79"/>
              </a:endParaRPr>
            </a:p>
          </p:txBody>
        </p:sp>
      </p:grpSp>
      <p:sp>
        <p:nvSpPr>
          <p:cNvPr id="73" name="תיבת טקסט 1"/>
          <p:cNvSpPr txBox="1"/>
          <p:nvPr/>
        </p:nvSpPr>
        <p:spPr>
          <a:xfrm>
            <a:off x="6224909" y="4653136"/>
            <a:ext cx="2595563" cy="36036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algn="ctr" defTabSz="432000" rtl="0">
              <a:defRPr/>
            </a:pPr>
            <a:r>
              <a:rPr lang="he-IL" sz="2000" b="1" dirty="0">
                <a:solidFill>
                  <a:srgbClr val="FF6600"/>
                </a:solidFill>
              </a:rPr>
              <a:t>מעקב אחר המחרוזות</a:t>
            </a:r>
            <a:endParaRPr lang="en-US" sz="2000" b="1" dirty="0">
              <a:solidFill>
                <a:srgbClr val="FF6600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51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47" grpId="0" animBg="1"/>
      <p:bldP spid="57" grpId="0" animBg="1"/>
      <p:bldP spid="59" grpId="0" animBg="1"/>
      <p:bldP spid="60" grpId="0"/>
      <p:bldP spid="7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4323</TotalTime>
  <Words>865</Words>
  <Application>Microsoft Office PowerPoint</Application>
  <PresentationFormat>‫הצגה על המסך (4:3)</PresentationFormat>
  <Paragraphs>414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7" baseType="lpstr">
      <vt:lpstr>Arial</vt:lpstr>
      <vt:lpstr>Calibri</vt:lpstr>
      <vt:lpstr>Constantia</vt:lpstr>
      <vt:lpstr>David</vt:lpstr>
      <vt:lpstr>Tahoma</vt:lpstr>
      <vt:lpstr>Times New Roman</vt:lpstr>
      <vt:lpstr>Wingdings 2</vt:lpstr>
      <vt:lpstr>זרימה</vt:lpstr>
      <vt:lpstr>מחרוזות</vt:lpstr>
      <vt:lpstr>אתחול מחרוזת ריקה String -</vt:lpstr>
      <vt:lpstr>אתחול מחרוזות בצורות שונות</vt:lpstr>
      <vt:lpstr>תכנית עם השוואת מחרוזות – דוגמה 1</vt:lpstr>
      <vt:lpstr>תכנית עם השוואת מחרוזות – דוגמה 2</vt:lpstr>
      <vt:lpstr>שרשור מחרוזות</vt:lpstr>
      <vt:lpstr>היפוך מחרוזת</vt:lpstr>
      <vt:lpstr>הוספה למחרוזת</vt:lpstr>
      <vt:lpstr>ביטול ממחרוזת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רקורסיה</dc:title>
  <dc:creator>user</dc:creator>
  <cp:lastModifiedBy>User</cp:lastModifiedBy>
  <cp:revision>204</cp:revision>
  <dcterms:created xsi:type="dcterms:W3CDTF">2014-10-18T15:30:53Z</dcterms:created>
  <dcterms:modified xsi:type="dcterms:W3CDTF">2019-06-16T08:10:46Z</dcterms:modified>
</cp:coreProperties>
</file>