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61" r:id="rId6"/>
    <p:sldId id="267" r:id="rId7"/>
    <p:sldId id="292" r:id="rId8"/>
    <p:sldId id="293" r:id="rId9"/>
    <p:sldId id="263" r:id="rId10"/>
    <p:sldId id="264" r:id="rId11"/>
    <p:sldId id="259" r:id="rId12"/>
    <p:sldId id="265" r:id="rId13"/>
    <p:sldId id="266" r:id="rId14"/>
    <p:sldId id="272" r:id="rId15"/>
    <p:sldId id="271" r:id="rId16"/>
    <p:sldId id="270" r:id="rId17"/>
    <p:sldId id="273" r:id="rId18"/>
    <p:sldId id="274" r:id="rId19"/>
    <p:sldId id="275" r:id="rId20"/>
    <p:sldId id="295" r:id="rId21"/>
    <p:sldId id="296" r:id="rId22"/>
    <p:sldId id="297" r:id="rId23"/>
    <p:sldId id="298" r:id="rId24"/>
    <p:sldId id="299" r:id="rId25"/>
    <p:sldId id="300" r:id="rId26"/>
    <p:sldId id="276" r:id="rId27"/>
    <p:sldId id="301" r:id="rId28"/>
    <p:sldId id="277" r:id="rId29"/>
    <p:sldId id="278" r:id="rId30"/>
    <p:sldId id="287" r:id="rId31"/>
    <p:sldId id="288" r:id="rId32"/>
    <p:sldId id="289" r:id="rId33"/>
    <p:sldId id="290" r:id="rId34"/>
    <p:sldId id="291" r:id="rId35"/>
    <p:sldId id="281" r:id="rId36"/>
    <p:sldId id="282" r:id="rId37"/>
    <p:sldId id="268" r:id="rId38"/>
    <p:sldId id="269" r:id="rId39"/>
    <p:sldId id="279" r:id="rId40"/>
    <p:sldId id="294" r:id="rId41"/>
    <p:sldId id="280" r:id="rId42"/>
    <p:sldId id="283" r:id="rId43"/>
    <p:sldId id="284" r:id="rId44"/>
    <p:sldId id="285" r:id="rId45"/>
    <p:sldId id="286" r:id="rId46"/>
    <p:sldId id="302" r:id="rId4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8E4CD47-CE09-44D1-877B-C3003956D048}" type="datetimeFigureOut">
              <a:rPr lang="he-IL" smtClean="0"/>
              <a:t>י"ד/סיון/תשע"ט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9255AF9-CCBE-4104-98BF-D1C10E4060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101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43BA-216A-4B49-B73E-298F344E9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A6F03-489E-459F-A364-7E9414AD8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ED773-B130-4D33-ABEE-F828C15F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31C2-0EC5-4376-9A80-E5B813808815}" type="datetime8">
              <a:rPr lang="he-IL" smtClean="0"/>
              <a:t>17 יוני 19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1F450-F60C-472D-8BF3-5E48AAC9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FF50D-F5FA-4DB8-9870-3E8FA3A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87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CA79-6764-4C80-B27A-EC2C0CF6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A567A-A9B0-4D13-9DEA-BF26CC8CD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4BC4F-0803-43B0-B0D8-FB2024D8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7CB-D60F-4BE8-8E95-E6653E79BD92}" type="datetime8">
              <a:rPr lang="he-IL" smtClean="0"/>
              <a:t>17 יוני 19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2C8E-0C40-4535-BDD3-87777EDB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BFE2-7BDA-429D-AAE3-B5E615B8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0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DA680-8A5D-4CC7-A84C-9E0DA2343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731EF-2E3F-4D34-A282-D944FF51C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1FE79-B044-4592-9374-3FAC0957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F1D3-3C88-4656-A3D8-09754964B904}" type="datetime8">
              <a:rPr lang="he-IL" smtClean="0"/>
              <a:t>17 יוני 19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D4D4-8482-423E-BD20-3DE57221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3677-A0C5-4022-AF0B-4A492A1A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87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D4AE-0E97-4157-BDF1-5E04F03A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0242-1F22-4523-A18D-E3AEA3C3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B9F5A-DC10-41AC-8C8D-A7941456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4F83-EB96-405A-B59F-9234F3084A28}" type="datetime8">
              <a:rPr lang="he-IL" smtClean="0"/>
              <a:t>17 יוני 19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F7E9E-9239-43D5-A80B-4D014920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2892C-B82B-4E9C-98FF-5EB00B71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42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7785-44EE-4FA3-8227-36E6DC2B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13426-A21D-441D-8C80-DD258894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1038F-8D0D-479F-A91C-C976A7A7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86-D08F-4127-BD1F-318EC3B15939}" type="datetime8">
              <a:rPr lang="he-IL" smtClean="0"/>
              <a:t>17 יוני 19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AB93E-CBFD-4F40-B95B-6547C59F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9CC6-5683-468D-90C2-40ED9E37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9B45-0967-4481-BED4-2794DA84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B30F9-B99E-4CBD-B90C-E69231CAA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F3B69-D6CE-446D-93BF-1BD345A8D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71DB7-387F-48A7-B704-FB1E641A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A3EE-90E0-449F-99F7-10B596454967}" type="datetime8">
              <a:rPr lang="he-IL" smtClean="0"/>
              <a:t>17 יוני 19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2AD67-6D02-441F-8BE4-1060890D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02C75-A329-443D-91C3-AFBCB87C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529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A9D8-85D1-44F9-9D7F-97350D21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59CF-1E67-45A5-82E1-606281ED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AE7F5-D058-473B-B9CB-15D27C22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8BF8-F158-488D-B1A8-595E6D0BE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C15AB-3DCD-4C33-AFBA-AB5B0FA27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63DE8-42FE-4FF7-B057-A0121820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FF61-139F-4B1D-911A-0F3A947AD6B9}" type="datetime8">
              <a:rPr lang="he-IL" smtClean="0"/>
              <a:t>17 יוני 19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78CF4-5E80-4FBA-B1FC-99909281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0EA1B-39BC-4EE2-961E-D67D8A7C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6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43D9-7B88-41EF-87D9-FF29C5A1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CE996-8F45-4446-B682-4F0C0DB3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937-FE72-4F30-827A-8FE528A9C1D1}" type="datetime8">
              <a:rPr lang="he-IL" smtClean="0"/>
              <a:t>17 יוני 19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DAFC6-98BB-41E0-AD69-775B6D28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8A2D1-1FC2-45CD-BADD-72C22E52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97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12039-B5A0-4F62-A1A9-D30FEE55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EB9F-CF6A-493D-8442-79A34DA402D4}" type="datetime8">
              <a:rPr lang="he-IL" smtClean="0"/>
              <a:t>17 יוני 19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B2341-34A8-4D23-AA5A-0F1741C4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DD276-0F88-4C4F-913B-881F48F8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6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30AF-BE3B-4AAD-A17F-26CBF58A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9370-60F0-4FE7-8670-1C5EFCF8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1B057-87B3-43D4-AB73-013298E36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C5E59-1FA0-4C6E-98BB-4035EF4E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F9D2-8DCF-4FD6-9E35-F28E6F3408C4}" type="datetime8">
              <a:rPr lang="he-IL" smtClean="0"/>
              <a:t>17 יוני 19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1181D-4C91-44C9-9B90-4BB1DCA7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EB52B-9975-4911-9469-3CD7712B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406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6C8C-C414-4563-870A-9D48D2F2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4B5EC-805B-41D8-901D-07E04FA0E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B103-57BD-4426-A5A3-287765FDC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44639-CE85-4C16-89B6-1F2D9331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3D31-FF32-45EE-9DFB-CDF37D0A4554}" type="datetime8">
              <a:rPr lang="he-IL" smtClean="0"/>
              <a:t>17 יוני 19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9EA71-9A06-40BA-B058-27AF1B55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ABDAA-4766-413E-BF9C-8B163146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4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270BD-28E1-4310-871B-B08DF855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37B6-260C-43DE-B0F3-AED592F9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BA3F8-C087-4577-8EA0-C20538E07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D421-670B-416F-AED7-FD117C017154}" type="datetime8">
              <a:rPr lang="he-IL" smtClean="0"/>
              <a:t>17 יוני 19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3CD71-6AB7-4EF1-B71E-C138DEEAC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C211A-1DA2-4558-AF86-D9558D280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28A5-A34D-4F07-A765-CED358877A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2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7179-648E-499C-BB8D-A9343ED34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he-IL" dirty="0"/>
              <a:t>תגיות </a:t>
            </a:r>
            <a:r>
              <a:rPr lang="en-US" dirty="0"/>
              <a:t>HTML</a:t>
            </a:r>
            <a:r>
              <a:rPr lang="he-IL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A6380-FB32-4CC4-B97C-7724E1A69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טקסט, תמונה, קישור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1C7E7-8592-485C-9304-2BF291B8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134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F29BD-6197-480D-B8E2-C3ED4BB2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27" y="1249327"/>
            <a:ext cx="10854341" cy="3247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9C862-6661-4A59-A6D3-C8214011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200" dirty="0"/>
              <a:t>ומה אם נעטוף את כל השורות בתגית </a:t>
            </a:r>
            <a:r>
              <a:rPr lang="en-US" sz="3200" dirty="0"/>
              <a:t>h1</a:t>
            </a:r>
            <a:r>
              <a:rPr lang="he-IL" sz="3200" dirty="0"/>
              <a:t> 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98D-2A93-4AC9-B23A-AF53841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6970F-536F-4EAE-A978-05FF5247E272}"/>
              </a:ext>
            </a:extLst>
          </p:cNvPr>
          <p:cNvSpPr txBox="1"/>
          <p:nvPr/>
        </p:nvSpPr>
        <p:spPr>
          <a:xfrm>
            <a:off x="2761915" y="4287270"/>
            <a:ext cx="88485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ובעמוד האתר שלנו נראה כתוב: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5104A-B280-4C14-BDA1-360E622330FF}"/>
              </a:ext>
            </a:extLst>
          </p:cNvPr>
          <p:cNvSpPr/>
          <p:nvPr/>
        </p:nvSpPr>
        <p:spPr>
          <a:xfrm>
            <a:off x="11353800" y="2731168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4D9-848E-431E-B74C-A96B2D46924B}"/>
              </a:ext>
            </a:extLst>
          </p:cNvPr>
          <p:cNvSpPr/>
          <p:nvPr/>
        </p:nvSpPr>
        <p:spPr>
          <a:xfrm>
            <a:off x="11057021" y="3220452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8E25AD-5CF5-4009-AC90-7F2ECFE30625}"/>
              </a:ext>
            </a:extLst>
          </p:cNvPr>
          <p:cNvSpPr/>
          <p:nvPr/>
        </p:nvSpPr>
        <p:spPr>
          <a:xfrm>
            <a:off x="1111627" y="3220452"/>
            <a:ext cx="865563" cy="48928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F3119-A39C-4D3B-806F-DAA35D063190}"/>
              </a:ext>
            </a:extLst>
          </p:cNvPr>
          <p:cNvSpPr/>
          <p:nvPr/>
        </p:nvSpPr>
        <p:spPr>
          <a:xfrm>
            <a:off x="991331" y="2009502"/>
            <a:ext cx="800643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7B10D-DD34-4405-A393-96EDE9292E05}"/>
              </a:ext>
            </a:extLst>
          </p:cNvPr>
          <p:cNvSpPr/>
          <p:nvPr/>
        </p:nvSpPr>
        <p:spPr>
          <a:xfrm>
            <a:off x="10567737" y="2772410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DFF149-B0EF-4F8A-9ECF-9C3457EE3921}"/>
              </a:ext>
            </a:extLst>
          </p:cNvPr>
          <p:cNvSpPr/>
          <p:nvPr/>
        </p:nvSpPr>
        <p:spPr>
          <a:xfrm>
            <a:off x="10270958" y="3136798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374DD-E993-484C-A183-412B60469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915" y="3937125"/>
            <a:ext cx="5980531" cy="23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3A49-A733-49EC-9731-7A3B6A82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ואם נרצה שהמשפט השני ייכתב מימין לשמאל?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55185-1309-4576-9688-EC85B5DD5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31" y="1600961"/>
            <a:ext cx="10515600" cy="27312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D4827-B157-420C-98CE-ADBFA1AE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00755-33CF-466C-8014-9F916200BF67}"/>
              </a:ext>
            </a:extLst>
          </p:cNvPr>
          <p:cNvSpPr/>
          <p:nvPr/>
        </p:nvSpPr>
        <p:spPr>
          <a:xfrm>
            <a:off x="4191731" y="2926524"/>
            <a:ext cx="1366858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4EC707-68B0-495C-B64C-FD4A414ECF9B}"/>
              </a:ext>
            </a:extLst>
          </p:cNvPr>
          <p:cNvGrpSpPr/>
          <p:nvPr/>
        </p:nvGrpSpPr>
        <p:grpSpPr>
          <a:xfrm>
            <a:off x="3415647" y="3226239"/>
            <a:ext cx="2816209" cy="2459709"/>
            <a:chOff x="1906640" y="3176337"/>
            <a:chExt cx="2816209" cy="2459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B63DEC-81DB-4C90-BD45-C49193277A87}"/>
                </a:ext>
              </a:extLst>
            </p:cNvPr>
            <p:cNvSpPr txBox="1"/>
            <p:nvPr/>
          </p:nvSpPr>
          <p:spPr>
            <a:xfrm>
              <a:off x="1906640" y="4712716"/>
              <a:ext cx="1149383" cy="92333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dir</a:t>
              </a:r>
              <a:r>
                <a:rPr lang="en-US" dirty="0"/>
                <a:t> = </a:t>
              </a:r>
            </a:p>
            <a:p>
              <a:r>
                <a:rPr lang="en-US" dirty="0"/>
                <a:t>direction = </a:t>
              </a:r>
              <a:r>
                <a:rPr lang="he-IL" dirty="0"/>
                <a:t>כיוון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138B12-1BC0-4D49-B16D-236D1AA261DB}"/>
                </a:ext>
              </a:extLst>
            </p:cNvPr>
            <p:cNvSpPr txBox="1"/>
            <p:nvPr/>
          </p:nvSpPr>
          <p:spPr>
            <a:xfrm>
              <a:off x="3205230" y="3976477"/>
              <a:ext cx="1517619" cy="92333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rtl</a:t>
              </a:r>
              <a:r>
                <a:rPr lang="en-US" dirty="0"/>
                <a:t>=</a:t>
              </a:r>
            </a:p>
            <a:p>
              <a:r>
                <a:rPr lang="en-US" dirty="0"/>
                <a:t>Right to left=</a:t>
              </a:r>
            </a:p>
            <a:p>
              <a:r>
                <a:rPr lang="he-IL" dirty="0"/>
                <a:t>מימין לשמאל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681641-8E5B-4CA7-98EC-D171382BF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665" y="3176337"/>
              <a:ext cx="381407" cy="1536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6D63CB-CC7C-4F3F-A994-E04323939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6630" y="3248526"/>
              <a:ext cx="225910" cy="727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13B36E8-EF67-4A9D-A00E-765D80117806}"/>
              </a:ext>
            </a:extLst>
          </p:cNvPr>
          <p:cNvSpPr/>
          <p:nvPr/>
        </p:nvSpPr>
        <p:spPr>
          <a:xfrm>
            <a:off x="10315073" y="3226239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38E323-1DF6-4A12-822A-C51C01587FD5}"/>
              </a:ext>
            </a:extLst>
          </p:cNvPr>
          <p:cNvSpPr/>
          <p:nvPr/>
        </p:nvSpPr>
        <p:spPr>
          <a:xfrm>
            <a:off x="9060510" y="2867061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47254-E26C-45D2-82F2-411AF42B7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4273808"/>
            <a:ext cx="55149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295C-DD1C-4279-A539-17E5510C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-126707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נעשה שהמשפט השני יהיה בפסקה נפרדת.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458D6-EB02-40F7-8CDD-73176F5E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21CA3-8AC1-46F1-B824-5707A459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856"/>
            <a:ext cx="12192000" cy="4460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9DD942-392D-4153-9BED-ADAFBECD8C29}"/>
              </a:ext>
            </a:extLst>
          </p:cNvPr>
          <p:cNvSpPr/>
          <p:nvPr/>
        </p:nvSpPr>
        <p:spPr>
          <a:xfrm>
            <a:off x="553450" y="3206953"/>
            <a:ext cx="800643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93DA3-F796-4B8F-9660-1F098FA735CF}"/>
              </a:ext>
            </a:extLst>
          </p:cNvPr>
          <p:cNvSpPr/>
          <p:nvPr/>
        </p:nvSpPr>
        <p:spPr>
          <a:xfrm>
            <a:off x="572038" y="3982401"/>
            <a:ext cx="800643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4B676-A434-430B-B1D1-90A5ACE6783B}"/>
              </a:ext>
            </a:extLst>
          </p:cNvPr>
          <p:cNvSpPr txBox="1"/>
          <p:nvPr/>
        </p:nvSpPr>
        <p:spPr>
          <a:xfrm>
            <a:off x="465220" y="5805832"/>
            <a:ext cx="22378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p= paragraph=</a:t>
            </a:r>
            <a:r>
              <a:rPr lang="he-IL" dirty="0"/>
              <a:t>פסקה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751021-1E37-4950-9231-859614CCB93A}"/>
              </a:ext>
            </a:extLst>
          </p:cNvPr>
          <p:cNvCxnSpPr>
            <a:cxnSpLocks/>
          </p:cNvCxnSpPr>
          <p:nvPr/>
        </p:nvCxnSpPr>
        <p:spPr>
          <a:xfrm flipH="1" flipV="1">
            <a:off x="1106905" y="4307305"/>
            <a:ext cx="1263316" cy="1502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E2B58D-63ED-4DFF-B607-9F9040BA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3" y="4193963"/>
            <a:ext cx="6017699" cy="22351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85E494-3CEA-4FE4-A5F1-B4A276EAFFC4}"/>
              </a:ext>
            </a:extLst>
          </p:cNvPr>
          <p:cNvSpPr/>
          <p:nvPr/>
        </p:nvSpPr>
        <p:spPr>
          <a:xfrm>
            <a:off x="10182727" y="2680891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CC1DE-7E13-44D7-A4A4-F248A2FAD78F}"/>
              </a:ext>
            </a:extLst>
          </p:cNvPr>
          <p:cNvSpPr/>
          <p:nvPr/>
        </p:nvSpPr>
        <p:spPr>
          <a:xfrm>
            <a:off x="11586411" y="3862086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4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295C-DD1C-4279-A539-17E5510C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-126707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נדגיש רק מילה אחת: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458D6-EB02-40F7-8CDD-73176F5E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7FA28-1C88-44AC-AE72-E2F66554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197"/>
            <a:ext cx="12192000" cy="40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E931A-D8B9-406F-AF25-FF2004D2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57" y="3907294"/>
            <a:ext cx="6070373" cy="25493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323953-EF2F-4530-8CE2-B9723AB42F4F}"/>
              </a:ext>
            </a:extLst>
          </p:cNvPr>
          <p:cNvSpPr/>
          <p:nvPr/>
        </p:nvSpPr>
        <p:spPr>
          <a:xfrm>
            <a:off x="7654530" y="3042443"/>
            <a:ext cx="534966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1681-B5AE-44A7-A788-6F7A8A30FAA5}"/>
              </a:ext>
            </a:extLst>
          </p:cNvPr>
          <p:cNvSpPr/>
          <p:nvPr/>
        </p:nvSpPr>
        <p:spPr>
          <a:xfrm>
            <a:off x="8669292" y="3042443"/>
            <a:ext cx="63112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A4F40-115E-4AE2-B35E-CCBF6BFA1D49}"/>
              </a:ext>
            </a:extLst>
          </p:cNvPr>
          <p:cNvSpPr txBox="1"/>
          <p:nvPr/>
        </p:nvSpPr>
        <p:spPr>
          <a:xfrm>
            <a:off x="9512968" y="3820622"/>
            <a:ext cx="22378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b= bold=</a:t>
            </a:r>
            <a:r>
              <a:rPr lang="he-IL" dirty="0"/>
              <a:t>עבה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F54EB3-2857-4296-A3EB-FA4CE758C5BD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7922013" y="3486537"/>
            <a:ext cx="1733989" cy="334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3E67BFE-4293-439B-B716-31082DA854AF}"/>
              </a:ext>
            </a:extLst>
          </p:cNvPr>
          <p:cNvSpPr/>
          <p:nvPr/>
        </p:nvSpPr>
        <p:spPr>
          <a:xfrm>
            <a:off x="9300412" y="2318757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713E4-1504-4AA0-A4CA-E8A033F6F22E}"/>
              </a:ext>
            </a:extLst>
          </p:cNvPr>
          <p:cNvSpPr/>
          <p:nvPr/>
        </p:nvSpPr>
        <p:spPr>
          <a:xfrm>
            <a:off x="11581668" y="3437011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6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A1458-B3C2-43A7-AB92-6A6B918E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044"/>
            <a:ext cx="12192000" cy="396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6295C-DD1C-4279-A539-17E5510C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-126707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נדגיש טקסט: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458D6-EB02-40F7-8CDD-73176F5E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23953-EF2F-4530-8CE2-B9723AB42F4F}"/>
              </a:ext>
            </a:extLst>
          </p:cNvPr>
          <p:cNvSpPr/>
          <p:nvPr/>
        </p:nvSpPr>
        <p:spPr>
          <a:xfrm>
            <a:off x="6456215" y="3020510"/>
            <a:ext cx="534966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1681-B5AE-44A7-A788-6F7A8A30FAA5}"/>
              </a:ext>
            </a:extLst>
          </p:cNvPr>
          <p:cNvSpPr/>
          <p:nvPr/>
        </p:nvSpPr>
        <p:spPr>
          <a:xfrm>
            <a:off x="9343844" y="3034865"/>
            <a:ext cx="63112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E67BFE-4293-439B-B716-31082DA854AF}"/>
              </a:ext>
            </a:extLst>
          </p:cNvPr>
          <p:cNvSpPr/>
          <p:nvPr/>
        </p:nvSpPr>
        <p:spPr>
          <a:xfrm>
            <a:off x="9300412" y="2318757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713E4-1504-4AA0-A4CA-E8A033F6F22E}"/>
              </a:ext>
            </a:extLst>
          </p:cNvPr>
          <p:cNvSpPr/>
          <p:nvPr/>
        </p:nvSpPr>
        <p:spPr>
          <a:xfrm>
            <a:off x="11581668" y="3437011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F4AFC-416F-4001-9058-38B4CA78F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3664885"/>
            <a:ext cx="6002564" cy="26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8D4B-41FD-4CDB-9F4A-41F9FAF5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הערות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0A0B-E251-449A-8AD4-1F6D1C954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מה זה הערות בטקסט?</a:t>
            </a:r>
          </a:p>
          <a:p>
            <a:pPr algn="r" rtl="1"/>
            <a:r>
              <a:rPr lang="he-IL" dirty="0"/>
              <a:t>דוגמה: הערות בנאום.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512BD-9B93-4F50-B75A-88D9D25C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4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C8D3A-DF6F-4AF9-83A4-C7DB69A3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544"/>
            <a:ext cx="12192000" cy="4731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6295C-DD1C-4279-A539-17E5510C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-126707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הערות בקובץ שלנו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458D6-EB02-40F7-8CDD-73176F5E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5E931A-D8B9-406F-AF25-FF2004D2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57" y="3907294"/>
            <a:ext cx="6070373" cy="25493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E67BFE-4293-439B-B716-31082DA854AF}"/>
              </a:ext>
            </a:extLst>
          </p:cNvPr>
          <p:cNvSpPr/>
          <p:nvPr/>
        </p:nvSpPr>
        <p:spPr>
          <a:xfrm>
            <a:off x="9300412" y="2318757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713E4-1504-4AA0-A4CA-E8A033F6F22E}"/>
              </a:ext>
            </a:extLst>
          </p:cNvPr>
          <p:cNvSpPr/>
          <p:nvPr/>
        </p:nvSpPr>
        <p:spPr>
          <a:xfrm>
            <a:off x="11569636" y="3412947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90585C-9605-45AB-9FF6-B9A6E7D9054A}"/>
              </a:ext>
            </a:extLst>
          </p:cNvPr>
          <p:cNvSpPr/>
          <p:nvPr/>
        </p:nvSpPr>
        <p:spPr>
          <a:xfrm>
            <a:off x="9304424" y="1971720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BA9A8-30B5-449E-8A27-A52E9975B69C}"/>
              </a:ext>
            </a:extLst>
          </p:cNvPr>
          <p:cNvSpPr/>
          <p:nvPr/>
        </p:nvSpPr>
        <p:spPr>
          <a:xfrm>
            <a:off x="526601" y="908792"/>
            <a:ext cx="534966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C80B8D-6CF5-4478-9661-9D623AB80485}"/>
              </a:ext>
            </a:extLst>
          </p:cNvPr>
          <p:cNvSpPr/>
          <p:nvPr/>
        </p:nvSpPr>
        <p:spPr>
          <a:xfrm>
            <a:off x="6373998" y="880011"/>
            <a:ext cx="63112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C0CF38-0842-405B-AF84-5A80B80E75A9}"/>
              </a:ext>
            </a:extLst>
          </p:cNvPr>
          <p:cNvSpPr/>
          <p:nvPr/>
        </p:nvSpPr>
        <p:spPr>
          <a:xfrm>
            <a:off x="605783" y="2398355"/>
            <a:ext cx="534966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B6298-308E-4AB9-A54E-663C0CA99672}"/>
              </a:ext>
            </a:extLst>
          </p:cNvPr>
          <p:cNvSpPr/>
          <p:nvPr/>
        </p:nvSpPr>
        <p:spPr>
          <a:xfrm>
            <a:off x="6058438" y="2390946"/>
            <a:ext cx="63112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10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0802-F3B5-4366-BAE5-829525F1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8902"/>
            <a:ext cx="7886700" cy="768349"/>
          </a:xfrm>
        </p:spPr>
        <p:txBody>
          <a:bodyPr/>
          <a:lstStyle/>
          <a:p>
            <a:pPr algn="r" rtl="1"/>
            <a:r>
              <a:rPr lang="he-IL" dirty="0"/>
              <a:t>דוגמה של גופן </a:t>
            </a:r>
            <a:r>
              <a:rPr lang="en-US" dirty="0" err="1"/>
              <a:t>verdana</a:t>
            </a:r>
            <a:r>
              <a:rPr lang="he-IL" dirty="0"/>
              <a:t> וגופן</a:t>
            </a:r>
            <a:r>
              <a:rPr lang="en-US" dirty="0"/>
              <a:t> courier 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96DB-1B85-41B0-B422-1F773801D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96552-D976-41FF-A2A3-0A8CFE38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77" y="628651"/>
            <a:ext cx="8972548" cy="344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62C53-1B10-43DE-AA24-1991798B5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858" y="4257676"/>
            <a:ext cx="6927266" cy="2600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9756B5-3478-4F64-9FAF-3097613E7A9E}"/>
              </a:ext>
            </a:extLst>
          </p:cNvPr>
          <p:cNvSpPr/>
          <p:nvPr/>
        </p:nvSpPr>
        <p:spPr>
          <a:xfrm>
            <a:off x="1590676" y="4038601"/>
            <a:ext cx="9077325" cy="2792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8CFD6C-B1B7-43B2-A6C1-D8C9A02197D6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71445-0911-415B-A95A-B23EE88B988B}"/>
              </a:ext>
            </a:extLst>
          </p:cNvPr>
          <p:cNvSpPr/>
          <p:nvPr/>
        </p:nvSpPr>
        <p:spPr>
          <a:xfrm>
            <a:off x="1654877" y="773029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D4DDF-C760-4A60-9162-3255090DA43E}"/>
              </a:ext>
            </a:extLst>
          </p:cNvPr>
          <p:cNvSpPr/>
          <p:nvPr/>
        </p:nvSpPr>
        <p:spPr>
          <a:xfrm>
            <a:off x="4718919" y="4076700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05E87-AB75-44D6-82BD-071B736ABB2A}"/>
              </a:ext>
            </a:extLst>
          </p:cNvPr>
          <p:cNvSpPr/>
          <p:nvPr/>
        </p:nvSpPr>
        <p:spPr>
          <a:xfrm>
            <a:off x="2361904" y="2054225"/>
            <a:ext cx="4279528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6A054-C223-416F-A095-F11BABBB65B7}"/>
              </a:ext>
            </a:extLst>
          </p:cNvPr>
          <p:cNvSpPr/>
          <p:nvPr/>
        </p:nvSpPr>
        <p:spPr>
          <a:xfrm>
            <a:off x="2203316" y="2504872"/>
            <a:ext cx="4279528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9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1182-9D7D-4219-81B0-4D63635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68A423-C53C-47AF-9483-53167812F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163" y="0"/>
            <a:ext cx="8998219" cy="37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F7678-388E-4F42-8BA9-351BC98D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552950"/>
            <a:ext cx="6469011" cy="23050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54C5BA-F89C-4404-99D2-3054896D1D68}"/>
              </a:ext>
            </a:extLst>
          </p:cNvPr>
          <p:cNvSpPr txBox="1">
            <a:spLocks/>
          </p:cNvSpPr>
          <p:nvPr/>
        </p:nvSpPr>
        <p:spPr>
          <a:xfrm>
            <a:off x="2624138" y="-29765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למרכוז טקסט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473ED-5442-4952-AA99-401A03750E12}"/>
              </a:ext>
            </a:extLst>
          </p:cNvPr>
          <p:cNvSpPr/>
          <p:nvPr/>
        </p:nvSpPr>
        <p:spPr>
          <a:xfrm>
            <a:off x="1590676" y="4038601"/>
            <a:ext cx="9077325" cy="2792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E40955B-57F7-44E1-83F2-AB06517683AC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5B8697-160F-43E2-95EF-167621389487}"/>
              </a:ext>
            </a:extLst>
          </p:cNvPr>
          <p:cNvSpPr/>
          <p:nvPr/>
        </p:nvSpPr>
        <p:spPr>
          <a:xfrm>
            <a:off x="1681163" y="-21390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7E230-38E2-417B-A5DA-CEE968932E6D}"/>
              </a:ext>
            </a:extLst>
          </p:cNvPr>
          <p:cNvSpPr/>
          <p:nvPr/>
        </p:nvSpPr>
        <p:spPr>
          <a:xfrm>
            <a:off x="1590675" y="2413197"/>
            <a:ext cx="9406187" cy="45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29AD1-9C81-4A18-A720-B02E532A044C}"/>
              </a:ext>
            </a:extLst>
          </p:cNvPr>
          <p:cNvSpPr/>
          <p:nvPr/>
        </p:nvSpPr>
        <p:spPr>
          <a:xfrm>
            <a:off x="1633035" y="5976670"/>
            <a:ext cx="5886702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87920-5498-4F29-94E9-4A92FDACD72C}"/>
              </a:ext>
            </a:extLst>
          </p:cNvPr>
          <p:cNvSpPr/>
          <p:nvPr/>
        </p:nvSpPr>
        <p:spPr>
          <a:xfrm>
            <a:off x="1681163" y="1525978"/>
            <a:ext cx="1134226" cy="298963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50A32-7D2A-45D2-982F-ACD9561121EE}"/>
              </a:ext>
            </a:extLst>
          </p:cNvPr>
          <p:cNvSpPr/>
          <p:nvPr/>
        </p:nvSpPr>
        <p:spPr>
          <a:xfrm>
            <a:off x="7023809" y="1535964"/>
            <a:ext cx="1217822" cy="298963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A910-B75C-44B9-8C65-74D32357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726"/>
            <a:ext cx="10515600" cy="5900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&lt;html&gt; </a:t>
            </a:r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he-IL" sz="2000" dirty="0">
                <a:solidFill>
                  <a:srgbClr val="0070C0"/>
                </a:solidFill>
              </a:rPr>
              <a:t>תגית האומרת "זה יהיה דף האתר שלי". תגית </a:t>
            </a:r>
            <a:r>
              <a:rPr lang="he-IL" sz="2000" u="sng" dirty="0">
                <a:solidFill>
                  <a:srgbClr val="FF0000"/>
                </a:solidFill>
              </a:rPr>
              <a:t>חובה</a:t>
            </a:r>
            <a:r>
              <a:rPr lang="he-IL" sz="20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ighlight>
                  <a:srgbClr val="C0C0C0"/>
                </a:highlight>
              </a:rPr>
              <a:t>&lt;head&gt;                               </a:t>
            </a:r>
            <a:r>
              <a:rPr lang="he-IL" sz="2000" dirty="0">
                <a:solidFill>
                  <a:srgbClr val="0070C0"/>
                </a:solidFill>
                <a:highlight>
                  <a:srgbClr val="C0C0C0"/>
                </a:highlight>
              </a:rPr>
              <a:t>הגדרות כלליות                                              </a:t>
            </a:r>
          </a:p>
          <a:p>
            <a:pPr marL="0" indent="0" rtl="1">
              <a:buNone/>
            </a:pPr>
            <a:r>
              <a:rPr lang="he-IL" sz="2000" dirty="0">
                <a:solidFill>
                  <a:srgbClr val="0070C0"/>
                </a:solidFill>
                <a:highlight>
                  <a:srgbClr val="C0C0C0"/>
                </a:highlight>
              </a:rPr>
              <a:t>  של דף האתר שלי. </a:t>
            </a:r>
            <a:r>
              <a:rPr lang="he-IL" sz="2000" u="sng" dirty="0">
                <a:solidFill>
                  <a:srgbClr val="0070C0"/>
                </a:solidFill>
                <a:highlight>
                  <a:srgbClr val="C0C0C0"/>
                </a:highlight>
              </a:rPr>
              <a:t>לא חובה</a:t>
            </a:r>
            <a:r>
              <a:rPr lang="he-IL" sz="2000" dirty="0">
                <a:solidFill>
                  <a:srgbClr val="0070C0"/>
                </a:solidFill>
                <a:highlight>
                  <a:srgbClr val="C0C0C0"/>
                </a:highlight>
              </a:rPr>
              <a:t>.                                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</a:rPr>
              <a:t>                                   </a:t>
            </a:r>
            <a:r>
              <a:rPr lang="en-US" dirty="0">
                <a:highlight>
                  <a:srgbClr val="C0C0C0"/>
                </a:highlight>
              </a:rPr>
              <a:t>&lt;title&gt; &lt;/title&gt;</a:t>
            </a:r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	&lt;/head&gt;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&lt;body&gt; </a:t>
            </a:r>
            <a:r>
              <a:rPr lang="en-US" dirty="0"/>
              <a:t>             </a:t>
            </a:r>
            <a:r>
              <a:rPr lang="en-US" sz="2000" dirty="0">
                <a:solidFill>
                  <a:srgbClr val="0070C0"/>
                </a:solidFill>
              </a:rPr>
              <a:t>- </a:t>
            </a:r>
            <a:r>
              <a:rPr lang="he-IL" sz="2000" dirty="0">
                <a:solidFill>
                  <a:srgbClr val="0070C0"/>
                </a:solidFill>
              </a:rPr>
              <a:t>תגית האומרת "זה יהיה דף האתר שלי". תגית </a:t>
            </a:r>
            <a:r>
              <a:rPr lang="he-IL" sz="2000" u="sng" dirty="0">
                <a:solidFill>
                  <a:srgbClr val="FF0000"/>
                </a:solidFill>
              </a:rPr>
              <a:t>חובה</a:t>
            </a:r>
            <a:r>
              <a:rPr lang="he-IL" sz="2000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  <a:endParaRPr lang="he-IL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C259DFC-13D6-4BB5-8F50-083E8CDB82AA}"/>
              </a:ext>
            </a:extLst>
          </p:cNvPr>
          <p:cNvSpPr/>
          <p:nvPr/>
        </p:nvSpPr>
        <p:spPr>
          <a:xfrm>
            <a:off x="4981074" y="794084"/>
            <a:ext cx="445168" cy="1227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BD87EBB-C216-4809-940A-AB5BE7FAFEAA}"/>
              </a:ext>
            </a:extLst>
          </p:cNvPr>
          <p:cNvSpPr/>
          <p:nvPr/>
        </p:nvSpPr>
        <p:spPr>
          <a:xfrm>
            <a:off x="2923673" y="3068053"/>
            <a:ext cx="1118937" cy="18528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2C0C-503A-4CDD-8EB9-D4924FDDCD7F}"/>
              </a:ext>
            </a:extLst>
          </p:cNvPr>
          <p:cNvSpPr txBox="1"/>
          <p:nvPr/>
        </p:nvSpPr>
        <p:spPr>
          <a:xfrm>
            <a:off x="4085723" y="3453064"/>
            <a:ext cx="43373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בין </a:t>
            </a:r>
            <a:r>
              <a:rPr lang="en-US" dirty="0"/>
              <a:t>&lt;body&gt; </a:t>
            </a:r>
            <a:r>
              <a:rPr lang="he-IL" dirty="0"/>
              <a:t> ל-</a:t>
            </a:r>
            <a:r>
              <a:rPr lang="en-US" dirty="0"/>
              <a:t>&lt;/body&gt;</a:t>
            </a:r>
            <a:r>
              <a:rPr lang="he-IL" dirty="0"/>
              <a:t> אנחנו מכניסים את כל מה שנרצה שיהיה על הדף של האתר שלנו: </a:t>
            </a:r>
          </a:p>
          <a:p>
            <a:pPr algn="r" rtl="1"/>
            <a:r>
              <a:rPr lang="he-IL" dirty="0"/>
              <a:t>טקסטים, תמונות, קישורים, טבלאות – </a:t>
            </a:r>
            <a:r>
              <a:rPr lang="he-IL" dirty="0" err="1"/>
              <a:t>הכל</a:t>
            </a:r>
            <a:r>
              <a:rPr lang="he-IL" dirty="0"/>
              <a:t> </a:t>
            </a:r>
            <a:r>
              <a:rPr lang="he-IL" dirty="0">
                <a:sym typeface="Wingdings" panose="05000000000000000000" pitchFamily="2" charset="2"/>
              </a:rPr>
              <a:t></a:t>
            </a:r>
            <a:endParaRPr lang="he-IL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F1F735-5822-4098-A929-2F7EB401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23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D9A-C7E1-46C8-B051-BBE7C3A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BC926-CC45-43A0-9222-F46C1B315C19}"/>
              </a:ext>
            </a:extLst>
          </p:cNvPr>
          <p:cNvSpPr/>
          <p:nvPr/>
        </p:nvSpPr>
        <p:spPr>
          <a:xfrm>
            <a:off x="1771051" y="3443289"/>
            <a:ext cx="404257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235DC-3DE4-40DB-99D2-642E34EDA18D}"/>
              </a:ext>
            </a:extLst>
          </p:cNvPr>
          <p:cNvSpPr txBox="1"/>
          <p:nvPr/>
        </p:nvSpPr>
        <p:spPr>
          <a:xfrm>
            <a:off x="4061143" y="2291317"/>
            <a:ext cx="1149383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תגית </a:t>
            </a:r>
            <a:r>
              <a:rPr lang="en-US" dirty="0"/>
              <a:t>a 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21181-6F24-41D5-95DA-BDE686F7B236}"/>
              </a:ext>
            </a:extLst>
          </p:cNvPr>
          <p:cNvSpPr txBox="1"/>
          <p:nvPr/>
        </p:nvSpPr>
        <p:spPr>
          <a:xfrm>
            <a:off x="8524137" y="2397934"/>
            <a:ext cx="1517619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סגירת תגית </a:t>
            </a:r>
            <a:r>
              <a:rPr lang="en-US" dirty="0"/>
              <a:t>a</a:t>
            </a:r>
            <a:endParaRPr lang="he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D964E-B1DB-4AFA-8DE7-CD257A9DCB2F}"/>
              </a:ext>
            </a:extLst>
          </p:cNvPr>
          <p:cNvCxnSpPr>
            <a:cxnSpLocks/>
          </p:cNvCxnSpPr>
          <p:nvPr/>
        </p:nvCxnSpPr>
        <p:spPr>
          <a:xfrm flipH="1">
            <a:off x="2072915" y="2677868"/>
            <a:ext cx="2233388" cy="78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4BAEAE-2712-4DBA-AA08-37440AD361A3}"/>
              </a:ext>
            </a:extLst>
          </p:cNvPr>
          <p:cNvCxnSpPr>
            <a:cxnSpLocks/>
          </p:cNvCxnSpPr>
          <p:nvPr/>
        </p:nvCxnSpPr>
        <p:spPr>
          <a:xfrm>
            <a:off x="9601141" y="2796005"/>
            <a:ext cx="438210" cy="545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545390-D5DE-4F1D-A585-EEC3D7C48F1A}"/>
              </a:ext>
            </a:extLst>
          </p:cNvPr>
          <p:cNvSpPr/>
          <p:nvPr/>
        </p:nvSpPr>
        <p:spPr>
          <a:xfrm>
            <a:off x="9885973" y="3341678"/>
            <a:ext cx="65369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2A6996-35C0-4662-B04F-6A85C6E38CB9}"/>
              </a:ext>
            </a:extLst>
          </p:cNvPr>
          <p:cNvSpPr/>
          <p:nvPr/>
        </p:nvSpPr>
        <p:spPr>
          <a:xfrm>
            <a:off x="6833937" y="3420186"/>
            <a:ext cx="171649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839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D9A-C7E1-46C8-B051-BBE7C3A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BC926-CC45-43A0-9222-F46C1B315C19}"/>
              </a:ext>
            </a:extLst>
          </p:cNvPr>
          <p:cNvSpPr/>
          <p:nvPr/>
        </p:nvSpPr>
        <p:spPr>
          <a:xfrm>
            <a:off x="2188739" y="3392501"/>
            <a:ext cx="610905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235DC-3DE4-40DB-99D2-642E34EDA18D}"/>
              </a:ext>
            </a:extLst>
          </p:cNvPr>
          <p:cNvSpPr txBox="1"/>
          <p:nvPr/>
        </p:nvSpPr>
        <p:spPr>
          <a:xfrm>
            <a:off x="3883379" y="2291317"/>
            <a:ext cx="132714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תכונה </a:t>
            </a:r>
            <a:r>
              <a:rPr lang="en-US" dirty="0" err="1"/>
              <a:t>href</a:t>
            </a:r>
            <a:r>
              <a:rPr lang="en-US" dirty="0"/>
              <a:t> </a:t>
            </a:r>
            <a:endParaRPr lang="he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D964E-B1DB-4AFA-8DE7-CD257A9DCB2F}"/>
              </a:ext>
            </a:extLst>
          </p:cNvPr>
          <p:cNvCxnSpPr>
            <a:cxnSpLocks/>
          </p:cNvCxnSpPr>
          <p:nvPr/>
        </p:nvCxnSpPr>
        <p:spPr>
          <a:xfrm flipH="1">
            <a:off x="2596444" y="2677868"/>
            <a:ext cx="1709859" cy="71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76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D9A-C7E1-46C8-B051-BBE7C3A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BC926-CC45-43A0-9222-F46C1B315C19}"/>
              </a:ext>
            </a:extLst>
          </p:cNvPr>
          <p:cNvSpPr/>
          <p:nvPr/>
        </p:nvSpPr>
        <p:spPr>
          <a:xfrm>
            <a:off x="3057983" y="3392501"/>
            <a:ext cx="3670195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235DC-3DE4-40DB-99D2-642E34EDA18D}"/>
              </a:ext>
            </a:extLst>
          </p:cNvPr>
          <p:cNvSpPr txBox="1"/>
          <p:nvPr/>
        </p:nvSpPr>
        <p:spPr>
          <a:xfrm>
            <a:off x="3883379" y="2291317"/>
            <a:ext cx="132714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ערך</a:t>
            </a:r>
            <a:r>
              <a:rPr lang="he-IL" dirty="0"/>
              <a:t> של תכונה </a:t>
            </a:r>
            <a:r>
              <a:rPr lang="en-US" dirty="0" err="1"/>
              <a:t>href</a:t>
            </a:r>
            <a:r>
              <a:rPr lang="en-US" dirty="0"/>
              <a:t> </a:t>
            </a:r>
            <a:endParaRPr lang="he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D964E-B1DB-4AFA-8DE7-CD257A9DCB2F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489141" y="2937648"/>
            <a:ext cx="57812" cy="454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80CF94-D4DD-4F00-87D2-D5E31BFA532B}"/>
              </a:ext>
            </a:extLst>
          </p:cNvPr>
          <p:cNvSpPr txBox="1"/>
          <p:nvPr/>
        </p:nvSpPr>
        <p:spPr>
          <a:xfrm>
            <a:off x="6096001" y="1746428"/>
            <a:ext cx="578163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/>
              <a:t>ערך של כל תכונה </a:t>
            </a:r>
            <a:r>
              <a:rPr lang="he-IL" sz="3200" b="1" dirty="0">
                <a:solidFill>
                  <a:srgbClr val="FF0000"/>
                </a:solidFill>
              </a:rPr>
              <a:t>תמיד</a:t>
            </a:r>
            <a:r>
              <a:rPr lang="he-IL" sz="3200" dirty="0"/>
              <a:t> בגרשיים!!</a:t>
            </a:r>
            <a:r>
              <a:rPr lang="en-US" sz="3200" dirty="0"/>
              <a:t>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39032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D9A-C7E1-46C8-B051-BBE7C3A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BC926-CC45-43A0-9222-F46C1B315C19}"/>
              </a:ext>
            </a:extLst>
          </p:cNvPr>
          <p:cNvSpPr/>
          <p:nvPr/>
        </p:nvSpPr>
        <p:spPr>
          <a:xfrm>
            <a:off x="7021511" y="3392501"/>
            <a:ext cx="2890134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235DC-3DE4-40DB-99D2-642E34EDA18D}"/>
              </a:ext>
            </a:extLst>
          </p:cNvPr>
          <p:cNvSpPr txBox="1"/>
          <p:nvPr/>
        </p:nvSpPr>
        <p:spPr>
          <a:xfrm>
            <a:off x="7639050" y="2069594"/>
            <a:ext cx="1327148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טקסט </a:t>
            </a:r>
          </a:p>
          <a:p>
            <a:pPr algn="r" rtl="1"/>
            <a:r>
              <a:rPr lang="he-IL" b="1" dirty="0"/>
              <a:t>אותו נראה בדפדפן</a:t>
            </a:r>
            <a:endParaRPr lang="he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D964E-B1DB-4AFA-8DE7-CD257A9DCB2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86395" y="2992924"/>
            <a:ext cx="180183" cy="39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800452-7C19-488D-81A8-0AE41CA57831}"/>
              </a:ext>
            </a:extLst>
          </p:cNvPr>
          <p:cNvCxnSpPr>
            <a:cxnSpLocks/>
          </p:cNvCxnSpPr>
          <p:nvPr/>
        </p:nvCxnSpPr>
        <p:spPr>
          <a:xfrm flipH="1">
            <a:off x="7292622" y="2987418"/>
            <a:ext cx="643467" cy="1903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8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D9A-C7E1-46C8-B051-BBE7C3A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BC926-CC45-43A0-9222-F46C1B315C19}"/>
              </a:ext>
            </a:extLst>
          </p:cNvPr>
          <p:cNvSpPr/>
          <p:nvPr/>
        </p:nvSpPr>
        <p:spPr>
          <a:xfrm>
            <a:off x="1817511" y="3392501"/>
            <a:ext cx="518160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235DC-3DE4-40DB-99D2-642E34EDA18D}"/>
              </a:ext>
            </a:extLst>
          </p:cNvPr>
          <p:cNvSpPr txBox="1"/>
          <p:nvPr/>
        </p:nvSpPr>
        <p:spPr>
          <a:xfrm>
            <a:off x="4074663" y="1794450"/>
            <a:ext cx="6977160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/>
              <a:t>כשנלחץ על הטקסט </a:t>
            </a:r>
          </a:p>
          <a:p>
            <a:pPr algn="r" rtl="1"/>
            <a:r>
              <a:rPr lang="he-IL" sz="3200" b="1" dirty="0"/>
              <a:t>הדפדפן יביא אותנו לקישור שב-</a:t>
            </a:r>
            <a:r>
              <a:rPr lang="en-US" sz="3200" b="1" dirty="0" err="1"/>
              <a:t>href</a:t>
            </a:r>
            <a:endParaRPr lang="he-IL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D964E-B1DB-4AFA-8DE7-CD257A9DCB2F}"/>
              </a:ext>
            </a:extLst>
          </p:cNvPr>
          <p:cNvCxnSpPr>
            <a:cxnSpLocks/>
          </p:cNvCxnSpPr>
          <p:nvPr/>
        </p:nvCxnSpPr>
        <p:spPr>
          <a:xfrm>
            <a:off x="8466667" y="2265100"/>
            <a:ext cx="0" cy="1027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4D8D9-35B7-49F3-9E78-2DD2E9C94162}"/>
              </a:ext>
            </a:extLst>
          </p:cNvPr>
          <p:cNvSpPr/>
          <p:nvPr/>
        </p:nvSpPr>
        <p:spPr>
          <a:xfrm>
            <a:off x="9945511" y="3302667"/>
            <a:ext cx="756356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9AC217E-D18E-417F-91F7-7BC82FFF80F2}"/>
              </a:ext>
            </a:extLst>
          </p:cNvPr>
          <p:cNvSpPr/>
          <p:nvPr/>
        </p:nvSpPr>
        <p:spPr>
          <a:xfrm rot="16200000">
            <a:off x="8396874" y="1917476"/>
            <a:ext cx="139410" cy="28901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EC7FF4-F89E-499A-9C83-8610B4B8B694}"/>
              </a:ext>
            </a:extLst>
          </p:cNvPr>
          <p:cNvCxnSpPr>
            <a:cxnSpLocks/>
          </p:cNvCxnSpPr>
          <p:nvPr/>
        </p:nvCxnSpPr>
        <p:spPr>
          <a:xfrm flipH="1">
            <a:off x="3951111" y="2765778"/>
            <a:ext cx="3070401" cy="59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98D55BD-F214-4492-9128-76904688BBF5}"/>
              </a:ext>
            </a:extLst>
          </p:cNvPr>
          <p:cNvSpPr/>
          <p:nvPr/>
        </p:nvSpPr>
        <p:spPr>
          <a:xfrm>
            <a:off x="5996813" y="2265100"/>
            <a:ext cx="5294442" cy="3337414"/>
          </a:xfrm>
          <a:custGeom>
            <a:avLst/>
            <a:gdLst>
              <a:gd name="connsiteX0" fmla="*/ 2264228 w 4324396"/>
              <a:gd name="connsiteY0" fmla="*/ 0 h 2757714"/>
              <a:gd name="connsiteX1" fmla="*/ 4078514 w 4324396"/>
              <a:gd name="connsiteY1" fmla="*/ 449943 h 2757714"/>
              <a:gd name="connsiteX2" fmla="*/ 3860800 w 4324396"/>
              <a:gd name="connsiteY2" fmla="*/ 1335314 h 2757714"/>
              <a:gd name="connsiteX3" fmla="*/ 0 w 4324396"/>
              <a:gd name="connsiteY3" fmla="*/ 2757714 h 2757714"/>
              <a:gd name="connsiteX4" fmla="*/ 0 w 4324396"/>
              <a:gd name="connsiteY4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396" h="2757714">
                <a:moveTo>
                  <a:pt x="2264228" y="0"/>
                </a:moveTo>
                <a:cubicBezTo>
                  <a:pt x="3038323" y="113695"/>
                  <a:pt x="3812419" y="227391"/>
                  <a:pt x="4078514" y="449943"/>
                </a:cubicBezTo>
                <a:cubicBezTo>
                  <a:pt x="4344609" y="672495"/>
                  <a:pt x="4540552" y="950686"/>
                  <a:pt x="3860800" y="1335314"/>
                </a:cubicBezTo>
                <a:cubicBezTo>
                  <a:pt x="3181048" y="1719943"/>
                  <a:pt x="0" y="2757714"/>
                  <a:pt x="0" y="2757714"/>
                </a:cubicBezTo>
                <a:lnTo>
                  <a:pt x="0" y="2757714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522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ED9A-C7E1-46C8-B051-BBE7C3A5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D89-6B7E-4D98-8F9B-36AC08BBE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42" y="1995489"/>
            <a:ext cx="8994458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DD3AB-E78D-4274-9128-F1937EB1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40" y="5465501"/>
            <a:ext cx="5550211" cy="25098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לאתר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CE6FF-13FC-4583-ACE6-F8391FE2450A}"/>
              </a:ext>
            </a:extLst>
          </p:cNvPr>
          <p:cNvSpPr/>
          <p:nvPr/>
        </p:nvSpPr>
        <p:spPr>
          <a:xfrm>
            <a:off x="1590676" y="4891089"/>
            <a:ext cx="9077325" cy="1939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63148-5D47-4E03-B6ED-087B012660A9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82DB08-241F-49C2-8717-20B4034F7855}"/>
              </a:ext>
            </a:extLst>
          </p:cNvPr>
          <p:cNvSpPr/>
          <p:nvPr/>
        </p:nvSpPr>
        <p:spPr>
          <a:xfrm>
            <a:off x="1590676" y="2069594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BC926-CC45-43A0-9222-F46C1B315C19}"/>
              </a:ext>
            </a:extLst>
          </p:cNvPr>
          <p:cNvSpPr/>
          <p:nvPr/>
        </p:nvSpPr>
        <p:spPr>
          <a:xfrm>
            <a:off x="1817511" y="3392501"/>
            <a:ext cx="5181600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235DC-3DE4-40DB-99D2-642E34EDA18D}"/>
              </a:ext>
            </a:extLst>
          </p:cNvPr>
          <p:cNvSpPr txBox="1"/>
          <p:nvPr/>
        </p:nvSpPr>
        <p:spPr>
          <a:xfrm>
            <a:off x="454771" y="1566555"/>
            <a:ext cx="4309051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חלק נסתר של הדף – </a:t>
            </a:r>
          </a:p>
          <a:p>
            <a:pPr algn="r" rtl="1"/>
            <a:r>
              <a:rPr lang="he-IL" sz="2400" dirty="0"/>
              <a:t>לא רואים אותו על הדף </a:t>
            </a:r>
            <a:r>
              <a:rPr lang="en-US" sz="2400" dirty="0"/>
              <a:t>HTML</a:t>
            </a:r>
            <a:r>
              <a:rPr lang="he-IL" sz="2400" dirty="0"/>
              <a:t> שלנו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D964E-B1DB-4AFA-8DE7-CD257A9DCB2F}"/>
              </a:ext>
            </a:extLst>
          </p:cNvPr>
          <p:cNvCxnSpPr>
            <a:cxnSpLocks/>
          </p:cNvCxnSpPr>
          <p:nvPr/>
        </p:nvCxnSpPr>
        <p:spPr>
          <a:xfrm flipH="1">
            <a:off x="8466667" y="2848634"/>
            <a:ext cx="169333" cy="444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4D8D9-35B7-49F3-9E78-2DD2E9C94162}"/>
              </a:ext>
            </a:extLst>
          </p:cNvPr>
          <p:cNvSpPr/>
          <p:nvPr/>
        </p:nvSpPr>
        <p:spPr>
          <a:xfrm>
            <a:off x="9945511" y="3302667"/>
            <a:ext cx="756356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9AC217E-D18E-417F-91F7-7BC82FFF80F2}"/>
              </a:ext>
            </a:extLst>
          </p:cNvPr>
          <p:cNvSpPr/>
          <p:nvPr/>
        </p:nvSpPr>
        <p:spPr>
          <a:xfrm rot="16200000">
            <a:off x="8396874" y="1917476"/>
            <a:ext cx="139410" cy="28901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EC7FF4-F89E-499A-9C83-8610B4B8B694}"/>
              </a:ext>
            </a:extLst>
          </p:cNvPr>
          <p:cNvCxnSpPr>
            <a:cxnSpLocks/>
          </p:cNvCxnSpPr>
          <p:nvPr/>
        </p:nvCxnSpPr>
        <p:spPr>
          <a:xfrm>
            <a:off x="3951111" y="2391717"/>
            <a:ext cx="1" cy="97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36F7BD-624F-4680-B5DD-1C6A86AEDD74}"/>
              </a:ext>
            </a:extLst>
          </p:cNvPr>
          <p:cNvSpPr txBox="1"/>
          <p:nvPr/>
        </p:nvSpPr>
        <p:spPr>
          <a:xfrm>
            <a:off x="6614034" y="2386969"/>
            <a:ext cx="5148988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חלק גלוי –רואים אותו על הדף </a:t>
            </a:r>
            <a:r>
              <a:rPr lang="en-US" sz="2400" dirty="0"/>
              <a:t>HTML</a:t>
            </a:r>
            <a:r>
              <a:rPr lang="he-IL" sz="2400" dirty="0"/>
              <a:t> שלנו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788E88-6091-47AC-B1C5-F109906245FA}"/>
              </a:ext>
            </a:extLst>
          </p:cNvPr>
          <p:cNvSpPr/>
          <p:nvPr/>
        </p:nvSpPr>
        <p:spPr>
          <a:xfrm>
            <a:off x="7032976" y="3350653"/>
            <a:ext cx="2871102" cy="44409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84E8B1-AD33-4862-9900-2DC44E33C1A9}"/>
              </a:ext>
            </a:extLst>
          </p:cNvPr>
          <p:cNvSpPr/>
          <p:nvPr/>
        </p:nvSpPr>
        <p:spPr>
          <a:xfrm>
            <a:off x="7445829" y="2844800"/>
            <a:ext cx="4324396" cy="2757714"/>
          </a:xfrm>
          <a:custGeom>
            <a:avLst/>
            <a:gdLst>
              <a:gd name="connsiteX0" fmla="*/ 2264228 w 4324396"/>
              <a:gd name="connsiteY0" fmla="*/ 0 h 2757714"/>
              <a:gd name="connsiteX1" fmla="*/ 4078514 w 4324396"/>
              <a:gd name="connsiteY1" fmla="*/ 449943 h 2757714"/>
              <a:gd name="connsiteX2" fmla="*/ 3860800 w 4324396"/>
              <a:gd name="connsiteY2" fmla="*/ 1335314 h 2757714"/>
              <a:gd name="connsiteX3" fmla="*/ 0 w 4324396"/>
              <a:gd name="connsiteY3" fmla="*/ 2757714 h 2757714"/>
              <a:gd name="connsiteX4" fmla="*/ 0 w 4324396"/>
              <a:gd name="connsiteY4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396" h="2757714">
                <a:moveTo>
                  <a:pt x="2264228" y="0"/>
                </a:moveTo>
                <a:cubicBezTo>
                  <a:pt x="3038323" y="113695"/>
                  <a:pt x="3812419" y="227391"/>
                  <a:pt x="4078514" y="449943"/>
                </a:cubicBezTo>
                <a:cubicBezTo>
                  <a:pt x="4344609" y="672495"/>
                  <a:pt x="4540552" y="950686"/>
                  <a:pt x="3860800" y="1335314"/>
                </a:cubicBezTo>
                <a:cubicBezTo>
                  <a:pt x="3181048" y="1719943"/>
                  <a:pt x="0" y="2757714"/>
                  <a:pt x="0" y="2757714"/>
                </a:cubicBezTo>
                <a:lnTo>
                  <a:pt x="0" y="2757714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57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609850" y="125673"/>
            <a:ext cx="7886700" cy="72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לדואר אלקטרוני </a:t>
            </a:r>
            <a:r>
              <a:rPr lang="en-US" dirty="0"/>
              <a:t>(email)</a:t>
            </a:r>
            <a:r>
              <a:rPr lang="he-IL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48C37-D49D-4C7D-A677-CA4DDB1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5" y="1138226"/>
            <a:ext cx="10953926" cy="2579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B4C617-908D-477E-A4EE-7C4CBFB0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43" y="4215448"/>
            <a:ext cx="3419475" cy="30194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1AFB8-C096-400E-832D-C3BD8A33E463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6038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E9B4EF-C72B-4901-A65B-DBE96D13DEDC}"/>
              </a:ext>
            </a:extLst>
          </p:cNvPr>
          <p:cNvSpPr txBox="1">
            <a:spLocks/>
          </p:cNvSpPr>
          <p:nvPr/>
        </p:nvSpPr>
        <p:spPr>
          <a:xfrm>
            <a:off x="2609850" y="125673"/>
            <a:ext cx="7886700" cy="72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לקישור </a:t>
            </a:r>
            <a:r>
              <a:rPr lang="he-IL" dirty="0">
                <a:highlight>
                  <a:srgbClr val="FFFF00"/>
                </a:highlight>
              </a:rPr>
              <a:t>לדואר אלקטרוני </a:t>
            </a:r>
            <a:r>
              <a:rPr lang="en-US" dirty="0"/>
              <a:t>(email)</a:t>
            </a:r>
            <a:r>
              <a:rPr lang="he-IL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48C37-D49D-4C7D-A677-CA4DDB1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5" y="1138226"/>
            <a:ext cx="10953926" cy="2579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B4C617-908D-477E-A4EE-7C4CBFB0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43" y="4215448"/>
            <a:ext cx="3419475" cy="30194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1AFB8-C096-400E-832D-C3BD8A33E463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E6311-D996-4006-845D-DD09113F4A0B}"/>
              </a:ext>
            </a:extLst>
          </p:cNvPr>
          <p:cNvSpPr/>
          <p:nvPr/>
        </p:nvSpPr>
        <p:spPr>
          <a:xfrm>
            <a:off x="2667906" y="2427991"/>
            <a:ext cx="859064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794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D59A6-8FB5-4EEA-84C7-5D5595BA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51" y="1843089"/>
            <a:ext cx="9065299" cy="2614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CE684-1779-4D3D-ADEA-9587BBFA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FFC71-CE5C-4890-BE00-040CA099A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9450" y="4609598"/>
            <a:ext cx="2235966" cy="2606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2F17B2-A6F5-4EEF-A160-C14667F5E70E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להכנסת תמונה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7B0B1-F502-43B3-A4D5-666D150253D7}"/>
              </a:ext>
            </a:extLst>
          </p:cNvPr>
          <p:cNvSpPr/>
          <p:nvPr/>
        </p:nvSpPr>
        <p:spPr>
          <a:xfrm>
            <a:off x="6278880" y="4457197"/>
            <a:ext cx="3912870" cy="2320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3B22A-6E0A-4A3E-9889-3BA3B5284F87}"/>
              </a:ext>
            </a:extLst>
          </p:cNvPr>
          <p:cNvSpPr/>
          <p:nvPr/>
        </p:nvSpPr>
        <p:spPr>
          <a:xfrm>
            <a:off x="4229100" y="3076575"/>
            <a:ext cx="204978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8F887-0BE1-4BF3-B098-1D3FAEC933F5}"/>
              </a:ext>
            </a:extLst>
          </p:cNvPr>
          <p:cNvSpPr/>
          <p:nvPr/>
        </p:nvSpPr>
        <p:spPr>
          <a:xfrm>
            <a:off x="6278880" y="3076575"/>
            <a:ext cx="4066391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DFE3A-372F-460E-9550-75C9A84C475F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A0C0A-C35A-47E3-83D3-34CA0566D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734" y="3042537"/>
            <a:ext cx="312821" cy="3388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916178-BD53-491F-8DDD-E3847F7B7856}"/>
              </a:ext>
            </a:extLst>
          </p:cNvPr>
          <p:cNvSpPr/>
          <p:nvPr/>
        </p:nvSpPr>
        <p:spPr>
          <a:xfrm>
            <a:off x="1563351" y="1830182"/>
            <a:ext cx="2483986" cy="38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51CFC-305E-47A9-ADEA-9D74B8FE6405}"/>
              </a:ext>
            </a:extLst>
          </p:cNvPr>
          <p:cNvSpPr txBox="1"/>
          <p:nvPr/>
        </p:nvSpPr>
        <p:spPr>
          <a:xfrm>
            <a:off x="5747084" y="1878436"/>
            <a:ext cx="617855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FF0000"/>
                </a:solidFill>
              </a:rPr>
              <a:t>חשוב מאוד!!!!</a:t>
            </a:r>
          </a:p>
          <a:p>
            <a:pPr algn="r" rtl="1"/>
            <a:r>
              <a:rPr lang="he-IL" dirty="0"/>
              <a:t>תמונה חייבת להיות </a:t>
            </a:r>
            <a:r>
              <a:rPr lang="he-IL" u="sng" dirty="0"/>
              <a:t>באותה תיקיה </a:t>
            </a:r>
            <a:r>
              <a:rPr lang="he-IL" dirty="0"/>
              <a:t>עם קובץ </a:t>
            </a:r>
            <a:r>
              <a:rPr lang="en-US" dirty="0"/>
              <a:t>HTML </a:t>
            </a:r>
            <a:r>
              <a:rPr lang="he-IL" dirty="0"/>
              <a:t> שאתם כותבים.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כשמעתיקים קובץ </a:t>
            </a:r>
            <a:r>
              <a:rPr lang="en-US" dirty="0"/>
              <a:t>HTML</a:t>
            </a:r>
            <a:r>
              <a:rPr lang="he-IL" dirty="0"/>
              <a:t> למקום אחר (לדוגמה, על דיסק און קי) </a:t>
            </a:r>
          </a:p>
          <a:p>
            <a:pPr algn="r" rtl="1"/>
            <a:r>
              <a:rPr lang="he-IL" dirty="0"/>
              <a:t>אז חייבים להעתיק </a:t>
            </a:r>
            <a:r>
              <a:rPr lang="he-IL" dirty="0" err="1"/>
              <a:t>איתו</a:t>
            </a:r>
            <a:r>
              <a:rPr lang="he-IL" dirty="0"/>
              <a:t> ביחד גם קובץ של התמונה.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2501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2F17B2-A6F5-4EEF-A160-C14667F5E70E}"/>
              </a:ext>
            </a:extLst>
          </p:cNvPr>
          <p:cNvSpPr txBox="1">
            <a:spLocks/>
          </p:cNvSpPr>
          <p:nvPr/>
        </p:nvSpPr>
        <p:spPr>
          <a:xfrm>
            <a:off x="2781300" y="93979"/>
            <a:ext cx="7886700" cy="33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דוגמה להכנסת תמונה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3B22A-6E0A-4A3E-9889-3BA3B5284F87}"/>
              </a:ext>
            </a:extLst>
          </p:cNvPr>
          <p:cNvSpPr/>
          <p:nvPr/>
        </p:nvSpPr>
        <p:spPr>
          <a:xfrm>
            <a:off x="4229100" y="3076575"/>
            <a:ext cx="204978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8F887-0BE1-4BF3-B098-1D3FAEC933F5}"/>
              </a:ext>
            </a:extLst>
          </p:cNvPr>
          <p:cNvSpPr/>
          <p:nvPr/>
        </p:nvSpPr>
        <p:spPr>
          <a:xfrm>
            <a:off x="6278880" y="3076575"/>
            <a:ext cx="4066391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51CFC-305E-47A9-ADEA-9D74B8FE6405}"/>
              </a:ext>
            </a:extLst>
          </p:cNvPr>
          <p:cNvSpPr txBox="1"/>
          <p:nvPr/>
        </p:nvSpPr>
        <p:spPr>
          <a:xfrm>
            <a:off x="2001520" y="93980"/>
            <a:ext cx="617855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FF0000"/>
                </a:solidFill>
              </a:rPr>
              <a:t>חשוב מאוד!!!!</a:t>
            </a:r>
          </a:p>
          <a:p>
            <a:pPr algn="r" rtl="1"/>
            <a:r>
              <a:rPr lang="he-IL" dirty="0"/>
              <a:t>תמונה חייבת להיות </a:t>
            </a:r>
            <a:r>
              <a:rPr lang="he-IL" u="sng" dirty="0"/>
              <a:t>באותה תיקיה </a:t>
            </a:r>
            <a:r>
              <a:rPr lang="he-IL" dirty="0"/>
              <a:t>עם קובץ </a:t>
            </a:r>
            <a:r>
              <a:rPr lang="en-US" dirty="0"/>
              <a:t>HTML </a:t>
            </a:r>
            <a:r>
              <a:rPr lang="he-IL" dirty="0"/>
              <a:t> שאתם כותבים.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כשמעתיקים קובץ </a:t>
            </a:r>
            <a:r>
              <a:rPr lang="en-US" dirty="0"/>
              <a:t>HTML</a:t>
            </a:r>
            <a:r>
              <a:rPr lang="he-IL" dirty="0"/>
              <a:t> למקום אחר (לדוגמה, על דיסק און קי) </a:t>
            </a:r>
          </a:p>
          <a:p>
            <a:pPr algn="r" rtl="1"/>
            <a:r>
              <a:rPr lang="he-IL" dirty="0"/>
              <a:t>אז חייבים להעתיק </a:t>
            </a:r>
            <a:r>
              <a:rPr lang="he-IL" dirty="0" err="1"/>
              <a:t>איתו</a:t>
            </a:r>
            <a:r>
              <a:rPr lang="he-IL" dirty="0"/>
              <a:t> ביחד גם קובץ של התמונה.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06669F-AE47-4EFB-B875-A43FC347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98" y="5590952"/>
            <a:ext cx="3139443" cy="966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BD47A7-2E8D-4329-A58E-BA7B66B1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43350"/>
            <a:ext cx="9144000" cy="2633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24840C-28D5-49F0-91A0-994E3AAD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76" y="3976391"/>
            <a:ext cx="7436249" cy="322912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D6B821-2A84-4292-A2B8-7C906345883B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82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C862-6661-4A59-A6D3-C8214011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80" y="-380164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קודם נכניס טקסט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1299-B1A9-4640-95DC-5FE762DBB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	&lt;body&gt;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/>
              <a:t>Today is a wonderful day! I’ll make my own site!!</a:t>
            </a:r>
          </a:p>
          <a:p>
            <a:pPr marL="0" indent="0">
              <a:buNone/>
            </a:pPr>
            <a:r>
              <a:rPr lang="en-US" dirty="0"/>
              <a:t>	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  <a:endParaRPr lang="he-IL" dirty="0"/>
          </a:p>
          <a:p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7CFA0-1A97-4E49-9CFF-092A7D831172}"/>
              </a:ext>
            </a:extLst>
          </p:cNvPr>
          <p:cNvSpPr txBox="1"/>
          <p:nvPr/>
        </p:nvSpPr>
        <p:spPr>
          <a:xfrm>
            <a:off x="4138863" y="4295274"/>
            <a:ext cx="7471611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ובעמוד האתר שלנו נראה כתוב:</a:t>
            </a:r>
          </a:p>
          <a:p>
            <a:endParaRPr lang="he-IL" dirty="0"/>
          </a:p>
          <a:p>
            <a:endParaRPr lang="he-IL" dirty="0"/>
          </a:p>
          <a:p>
            <a:r>
              <a:rPr lang="en-US" sz="2800" dirty="0"/>
              <a:t>Today is a wonderful day! I’ll make my own site!!</a:t>
            </a:r>
            <a:endParaRPr lang="he-IL" dirty="0"/>
          </a:p>
          <a:p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98D-2A93-4AC9-B23A-AF53841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F5D493-C515-4525-BF9E-726D8760A282}"/>
              </a:ext>
            </a:extLst>
          </p:cNvPr>
          <p:cNvSpPr txBox="1">
            <a:spLocks/>
          </p:cNvSpPr>
          <p:nvPr/>
        </p:nvSpPr>
        <p:spPr>
          <a:xfrm>
            <a:off x="1287380" y="2495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/>
              <a:t>כמו כל דבר, נכניס אותו בתוך הגוף של האתר.</a:t>
            </a:r>
          </a:p>
        </p:txBody>
      </p:sp>
    </p:spTree>
    <p:extLst>
      <p:ext uri="{BB962C8B-B14F-4D97-AF65-F5344CB8AC3E}">
        <p14:creationId xmlns:p14="http://schemas.microsoft.com/office/powerpoint/2010/main" val="18657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5C20C0F-D936-4337-A990-F395DCCAF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71" y="900701"/>
            <a:ext cx="8191500" cy="184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A1F0D-239D-4983-9227-6DBA9991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Alt = Alternative</a:t>
            </a:r>
            <a:endParaRPr lang="he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5B538-9F3E-40A5-8913-2133EE29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F02CD-8460-48F9-AFB0-4C1711F8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92" y="2748551"/>
            <a:ext cx="3448050" cy="37244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9C85FC-D5A3-46AB-ACEE-AF8417B3C7E1}"/>
              </a:ext>
            </a:extLst>
          </p:cNvPr>
          <p:cNvSpPr txBox="1"/>
          <p:nvPr/>
        </p:nvSpPr>
        <p:spPr>
          <a:xfrm>
            <a:off x="6841708" y="2405814"/>
            <a:ext cx="45120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אם קובץ תקין בשם </a:t>
            </a:r>
            <a:r>
              <a:rPr lang="en-US" dirty="0"/>
              <a:t>smiley.jpg</a:t>
            </a:r>
            <a:r>
              <a:rPr lang="he-IL" dirty="0"/>
              <a:t> נמצא באותה הספרייה עם הקובץ </a:t>
            </a:r>
            <a:r>
              <a:rPr lang="en-US" dirty="0"/>
              <a:t>HTML</a:t>
            </a:r>
            <a:r>
              <a:rPr lang="he-IL" dirty="0"/>
              <a:t> שלנו,</a:t>
            </a:r>
          </a:p>
          <a:p>
            <a:pPr algn="r" rtl="1"/>
            <a:r>
              <a:rPr lang="he-IL" dirty="0"/>
              <a:t>אז זה מה שנראה:</a:t>
            </a:r>
          </a:p>
        </p:txBody>
      </p:sp>
    </p:spTree>
    <p:extLst>
      <p:ext uri="{BB962C8B-B14F-4D97-AF65-F5344CB8AC3E}">
        <p14:creationId xmlns:p14="http://schemas.microsoft.com/office/powerpoint/2010/main" val="2051474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5C20C0F-D936-4337-A990-F395DCCAF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71" y="900701"/>
            <a:ext cx="8191500" cy="184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A1F0D-239D-4983-9227-6DBA9991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Alt = Alternative</a:t>
            </a:r>
            <a:endParaRPr lang="he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5B538-9F3E-40A5-8913-2133EE29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C85FC-D5A3-46AB-ACEE-AF8417B3C7E1}"/>
              </a:ext>
            </a:extLst>
          </p:cNvPr>
          <p:cNvSpPr txBox="1"/>
          <p:nvPr/>
        </p:nvSpPr>
        <p:spPr>
          <a:xfrm>
            <a:off x="6841708" y="2405814"/>
            <a:ext cx="45120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אם קובץ תקין בשם </a:t>
            </a:r>
            <a:r>
              <a:rPr lang="en-US" dirty="0"/>
              <a:t>smiley.jpg</a:t>
            </a:r>
            <a:r>
              <a:rPr lang="he-IL" dirty="0"/>
              <a:t> </a:t>
            </a:r>
            <a:r>
              <a:rPr lang="he-IL" b="1" u="sng" dirty="0"/>
              <a:t>לא נמצא </a:t>
            </a:r>
            <a:r>
              <a:rPr lang="he-IL" dirty="0"/>
              <a:t>באותה הספרייה עם הקובץ </a:t>
            </a:r>
            <a:r>
              <a:rPr lang="en-US" dirty="0"/>
              <a:t>HTML</a:t>
            </a:r>
            <a:r>
              <a:rPr lang="he-IL" dirty="0"/>
              <a:t> שלנו,</a:t>
            </a:r>
          </a:p>
          <a:p>
            <a:pPr algn="r" rtl="1"/>
            <a:r>
              <a:rPr lang="he-IL" dirty="0"/>
              <a:t>אז זה מה שנראה: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36460A-D92C-4BC1-BDF9-C0704195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2442880"/>
            <a:ext cx="3409950" cy="3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EA38-33EE-44EB-B32A-37EA168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= Alternative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179BFA-BCF0-4E20-8968-18DD87245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21" y="1521531"/>
            <a:ext cx="10515600" cy="25019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CE85E-DAC5-4212-AEFD-BD8D9434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2FDE5-4102-40FB-88E2-525B046A2262}"/>
              </a:ext>
            </a:extLst>
          </p:cNvPr>
          <p:cNvSpPr txBox="1"/>
          <p:nvPr/>
        </p:nvSpPr>
        <p:spPr>
          <a:xfrm>
            <a:off x="4604084" y="3633537"/>
            <a:ext cx="637673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אם מסיבה כלשהיא, הדפדפן לא יכול להציג את התמונה </a:t>
            </a:r>
          </a:p>
          <a:p>
            <a:pPr algn="r" rtl="1"/>
            <a:r>
              <a:rPr lang="he-IL" sz="2800" dirty="0"/>
              <a:t>(לדוגמה, הקובץ של התמונה לא נמצא),</a:t>
            </a:r>
          </a:p>
          <a:p>
            <a:pPr algn="r" rtl="1"/>
            <a:r>
              <a:rPr lang="he-IL" sz="2800" dirty="0"/>
              <a:t>אז הדפדפן יציג במקום התמונה את הטקסט של תכונה </a:t>
            </a:r>
            <a:r>
              <a:rPr lang="en-US" sz="2800" dirty="0"/>
              <a:t>alt</a:t>
            </a:r>
            <a:r>
              <a:rPr lang="he-IL" sz="28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EAB38-DC64-4FA9-8282-FD546F25C0CA}"/>
              </a:ext>
            </a:extLst>
          </p:cNvPr>
          <p:cNvSpPr/>
          <p:nvPr/>
        </p:nvSpPr>
        <p:spPr>
          <a:xfrm>
            <a:off x="4376755" y="2550477"/>
            <a:ext cx="2625624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7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F69D4-3E40-4B9E-B5DA-107A7E7A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688970"/>
            <a:ext cx="11077575" cy="191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A1F0D-239D-4983-9227-6DBA9991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Alt = Alternative </a:t>
            </a:r>
            <a:r>
              <a:rPr lang="he-IL" dirty="0"/>
              <a:t>       לדוגמה: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5B538-9F3E-40A5-8913-2133EE29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F02CD-8460-48F9-AFB0-4C1711F8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49" y="2386425"/>
            <a:ext cx="3448050" cy="4067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9C85FC-D5A3-46AB-ACEE-AF8417B3C7E1}"/>
              </a:ext>
            </a:extLst>
          </p:cNvPr>
          <p:cNvSpPr txBox="1"/>
          <p:nvPr/>
        </p:nvSpPr>
        <p:spPr>
          <a:xfrm>
            <a:off x="6841708" y="2405814"/>
            <a:ext cx="45120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אם קובץ תקין בשם </a:t>
            </a:r>
            <a:r>
              <a:rPr lang="en-US" dirty="0"/>
              <a:t>smiley.jpg</a:t>
            </a:r>
            <a:r>
              <a:rPr lang="he-IL" dirty="0"/>
              <a:t> נמצא באותה הספרייה עם הקובץ </a:t>
            </a:r>
            <a:r>
              <a:rPr lang="en-US" dirty="0"/>
              <a:t>HTML</a:t>
            </a:r>
            <a:r>
              <a:rPr lang="he-IL" dirty="0"/>
              <a:t> שלנו,</a:t>
            </a:r>
          </a:p>
          <a:p>
            <a:pPr algn="r" rtl="1"/>
            <a:r>
              <a:rPr lang="he-IL" dirty="0"/>
              <a:t>אז זה מה שנראה:</a:t>
            </a:r>
          </a:p>
        </p:txBody>
      </p:sp>
    </p:spTree>
    <p:extLst>
      <p:ext uri="{BB962C8B-B14F-4D97-AF65-F5344CB8AC3E}">
        <p14:creationId xmlns:p14="http://schemas.microsoft.com/office/powerpoint/2010/main" val="188279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F69D4-3E40-4B9E-B5DA-107A7E7A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688970"/>
            <a:ext cx="11077575" cy="191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A1F0D-239D-4983-9227-6DBA9991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Alt = Alternative </a:t>
            </a:r>
            <a:r>
              <a:rPr lang="he-IL" dirty="0"/>
              <a:t>       לדוגמה: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5E4D8-E601-4178-A046-CF01D3698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6697" y="2478545"/>
            <a:ext cx="3476625" cy="3743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5B538-9F3E-40A5-8913-2133EE29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215A7-3047-4FB2-99C3-3E0C9EB01ECF}"/>
              </a:ext>
            </a:extLst>
          </p:cNvPr>
          <p:cNvSpPr txBox="1"/>
          <p:nvPr/>
        </p:nvSpPr>
        <p:spPr>
          <a:xfrm>
            <a:off x="6336382" y="2276310"/>
            <a:ext cx="45120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אם קובץ בשם </a:t>
            </a:r>
            <a:r>
              <a:rPr lang="en-US" dirty="0"/>
              <a:t>smiley.jpg</a:t>
            </a:r>
            <a:r>
              <a:rPr lang="he-IL" dirty="0"/>
              <a:t> , לדוגמה, לא נמצא באותה הספרייה עם הקובץ </a:t>
            </a:r>
            <a:r>
              <a:rPr lang="en-US" dirty="0"/>
              <a:t>HTML</a:t>
            </a:r>
            <a:r>
              <a:rPr lang="he-IL" dirty="0"/>
              <a:t> שלנו,</a:t>
            </a:r>
          </a:p>
          <a:p>
            <a:pPr algn="r" rtl="1"/>
            <a:r>
              <a:rPr lang="he-IL" dirty="0"/>
              <a:t>אז זה מה שנראה: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52B9F-38D3-4BA4-8500-7AB7C24C8625}"/>
              </a:ext>
            </a:extLst>
          </p:cNvPr>
          <p:cNvSpPr txBox="1"/>
          <p:nvPr/>
        </p:nvSpPr>
        <p:spPr>
          <a:xfrm>
            <a:off x="7062537" y="5594684"/>
            <a:ext cx="45722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אפשר להריץ קובץ </a:t>
            </a:r>
            <a:r>
              <a:rPr lang="en-US" dirty="0"/>
              <a:t>HTML_Page5.html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723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8D72-7CBC-45C7-9AA9-733CC339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3C5F-22BD-4761-992B-703121BAF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fontAlgn="t"/>
            <a:endParaRPr lang="he-IL" dirty="0"/>
          </a:p>
          <a:p>
            <a:pPr algn="r" rtl="1" fontAlgn="t"/>
            <a:endParaRPr lang="he-IL" dirty="0"/>
          </a:p>
          <a:p>
            <a:pPr algn="r" rtl="1" fontAlgn="t"/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77E96-5E1B-4011-9EBF-6A1B753B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496698-0D07-4ECE-A6C0-A1FAD8B6B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86447"/>
              </p:ext>
            </p:extLst>
          </p:nvPr>
        </p:nvGraphicFramePr>
        <p:xfrm>
          <a:off x="1755273" y="180474"/>
          <a:ext cx="8447506" cy="60861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23753">
                  <a:extLst>
                    <a:ext uri="{9D8B030D-6E8A-4147-A177-3AD203B41FA5}">
                      <a16:colId xmlns:a16="http://schemas.microsoft.com/office/drawing/2014/main" val="1798312457"/>
                    </a:ext>
                  </a:extLst>
                </a:gridCol>
                <a:gridCol w="4223753">
                  <a:extLst>
                    <a:ext uri="{9D8B030D-6E8A-4147-A177-3AD203B41FA5}">
                      <a16:colId xmlns:a16="http://schemas.microsoft.com/office/drawing/2014/main" val="1132236731"/>
                    </a:ext>
                  </a:extLst>
                </a:gridCol>
              </a:tblGrid>
              <a:tr h="38071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תכונה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משמעות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17138"/>
                  </a:ext>
                </a:extLst>
              </a:tr>
              <a:tr h="15019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text-align</a:t>
                      </a:r>
                      <a:endParaRPr lang="he-IL" dirty="0"/>
                    </a:p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/>
                        <a:t>יישור טקסט או תמונה לצד:</a:t>
                      </a:r>
                    </a:p>
                    <a:p>
                      <a:pPr algn="r" rtl="1" fontAlgn="t"/>
                      <a:r>
                        <a:rPr lang="he-IL" dirty="0"/>
                        <a:t>ימין- </a:t>
                      </a:r>
                      <a:r>
                        <a:rPr lang="en-US" dirty="0"/>
                        <a:t>right</a:t>
                      </a:r>
                      <a:endParaRPr lang="he-IL" dirty="0"/>
                    </a:p>
                    <a:p>
                      <a:pPr algn="r" rtl="1" fontAlgn="t"/>
                      <a:r>
                        <a:rPr lang="he-IL" dirty="0"/>
                        <a:t>שמאל- </a:t>
                      </a:r>
                      <a:r>
                        <a:rPr lang="en-US" dirty="0"/>
                        <a:t>left</a:t>
                      </a:r>
                      <a:endParaRPr lang="he-IL" dirty="0"/>
                    </a:p>
                    <a:p>
                      <a:pPr algn="r" rtl="1" fontAlgn="t"/>
                      <a:r>
                        <a:rPr lang="he-IL" dirty="0"/>
                        <a:t>מרכז- </a:t>
                      </a:r>
                      <a:r>
                        <a:rPr lang="en-US" dirty="0"/>
                        <a:t>center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893130"/>
                  </a:ext>
                </a:extLst>
              </a:tr>
              <a:tr h="65712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color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צבע הטקסט</a:t>
                      </a:r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19201"/>
                  </a:ext>
                </a:extLst>
              </a:tr>
              <a:tr h="65712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font-family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סוג הגופן</a:t>
                      </a:r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11638"/>
                  </a:ext>
                </a:extLst>
              </a:tr>
              <a:tr h="65712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font-size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גודל הטקסט לדוגמא : </a:t>
                      </a:r>
                      <a:r>
                        <a:rPr lang="en-US" dirty="0"/>
                        <a:t>4px</a:t>
                      </a:r>
                      <a:endParaRPr lang="he-IL" dirty="0"/>
                    </a:p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28141"/>
                  </a:ext>
                </a:extLst>
              </a:tr>
              <a:tr h="38071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height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גובה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217219"/>
                  </a:ext>
                </a:extLst>
              </a:tr>
              <a:tr h="380712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width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רוחב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79824"/>
                  </a:ext>
                </a:extLst>
              </a:tr>
              <a:tr h="147069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dir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כיוון </a:t>
                      </a:r>
                    </a:p>
                    <a:p>
                      <a:pPr algn="r" rtl="1"/>
                      <a:r>
                        <a:rPr lang="he-IL" sz="1700" dirty="0"/>
                        <a:t>(באנגלית </a:t>
                      </a:r>
                      <a:r>
                        <a:rPr lang="en-US" sz="1700" dirty="0"/>
                        <a:t>direction</a:t>
                      </a:r>
                      <a:r>
                        <a:rPr lang="he-IL" sz="1700" dirty="0"/>
                        <a:t>, יכול להיות </a:t>
                      </a:r>
                      <a:r>
                        <a:rPr lang="en-US" sz="1700" dirty="0"/>
                        <a:t>left to right</a:t>
                      </a:r>
                      <a:r>
                        <a:rPr lang="he-IL" sz="1700" dirty="0"/>
                        <a:t>, יכול להיות </a:t>
                      </a:r>
                      <a:r>
                        <a:rPr lang="en-US" sz="1700" dirty="0"/>
                        <a:t>right to left</a:t>
                      </a:r>
                      <a:r>
                        <a:rPr lang="he-IL" sz="1700" dirty="0"/>
                        <a:t>)</a:t>
                      </a:r>
                    </a:p>
                    <a:p>
                      <a:pPr algn="r" rtl="1"/>
                      <a:r>
                        <a:rPr lang="he-IL" dirty="0"/>
                        <a:t>מימין לשמאל – </a:t>
                      </a:r>
                      <a:r>
                        <a:rPr lang="en-US" dirty="0" err="1"/>
                        <a:t>rtl</a:t>
                      </a:r>
                      <a:endParaRPr lang="he-IL" dirty="0"/>
                    </a:p>
                    <a:p>
                      <a:pPr algn="r" rtl="1"/>
                      <a:r>
                        <a:rPr lang="he-IL" dirty="0"/>
                        <a:t>משמאל לימין</a:t>
                      </a:r>
                      <a:r>
                        <a:rPr lang="en-US" dirty="0"/>
                        <a:t> </a:t>
                      </a:r>
                      <a:r>
                        <a:rPr lang="he-IL" dirty="0"/>
                        <a:t> - </a:t>
                      </a:r>
                      <a:r>
                        <a:rPr lang="en-US" dirty="0" err="1"/>
                        <a:t>ltr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58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447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9F3517-F869-4386-8A4B-4E4C0135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5" y="252929"/>
            <a:ext cx="4752975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4D24E-2F13-4812-9BC8-6F795BAC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365125"/>
            <a:ext cx="5410200" cy="1325563"/>
          </a:xfrm>
        </p:spPr>
        <p:txBody>
          <a:bodyPr/>
          <a:lstStyle/>
          <a:p>
            <a:pPr algn="r"/>
            <a:r>
              <a:rPr lang="he-IL" dirty="0"/>
              <a:t>כותרת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6D217-EE2A-4AE2-AA92-80AC31CA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4DA92-F305-4AF4-9A71-A23287AA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962" y="2200759"/>
            <a:ext cx="6955379" cy="415559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ADB9A80-747E-4875-BE58-71180D403798}"/>
              </a:ext>
            </a:extLst>
          </p:cNvPr>
          <p:cNvSpPr/>
          <p:nvPr/>
        </p:nvSpPr>
        <p:spPr>
          <a:xfrm>
            <a:off x="6197600" y="2200759"/>
            <a:ext cx="696686" cy="615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0998B-E99E-4424-BBD0-F4ABAC3C6381}"/>
              </a:ext>
            </a:extLst>
          </p:cNvPr>
          <p:cNvCxnSpPr>
            <a:cxnSpLocks/>
          </p:cNvCxnSpPr>
          <p:nvPr/>
        </p:nvCxnSpPr>
        <p:spPr>
          <a:xfrm>
            <a:off x="3410857" y="1988457"/>
            <a:ext cx="2786743" cy="34834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21CCB32-DBEA-4F3F-A8DE-8F0F9C639E44}"/>
              </a:ext>
            </a:extLst>
          </p:cNvPr>
          <p:cNvSpPr/>
          <p:nvPr/>
        </p:nvSpPr>
        <p:spPr>
          <a:xfrm rot="5400000">
            <a:off x="3158670" y="892433"/>
            <a:ext cx="377371" cy="138248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087F-1719-46E3-A8E9-01A6872D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CA92-4540-418A-8A6B-9F9B2934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6600" dirty="0">
                <a:solidFill>
                  <a:srgbClr val="0070C0"/>
                </a:solidFill>
              </a:rPr>
              <a:t>במדעי מחשב לאותה תוצאה </a:t>
            </a:r>
          </a:p>
          <a:p>
            <a:pPr marL="0" indent="0" algn="ctr" rtl="1">
              <a:buNone/>
            </a:pPr>
            <a:r>
              <a:rPr lang="he-IL" sz="6600" dirty="0">
                <a:solidFill>
                  <a:srgbClr val="0070C0"/>
                </a:solidFill>
              </a:rPr>
              <a:t>אפשר להגיע בדרכים שונות </a:t>
            </a:r>
          </a:p>
          <a:p>
            <a:pPr marL="0" indent="0" algn="ctr" rtl="1">
              <a:buNone/>
            </a:pPr>
            <a:r>
              <a:rPr lang="he-IL" sz="6600" dirty="0">
                <a:solidFill>
                  <a:srgbClr val="0070C0"/>
                </a:solidFill>
              </a:rPr>
              <a:t>(כמו במתמטיקה)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069B3-CD68-4D2F-8F94-9335ABC1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948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00E5-B2FB-4F92-B9A8-83E7922C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EA45-9F22-467C-9702-F5077695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1CC2F-7375-472D-8D32-1A0BC7CD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B8E3-9496-48D4-ACC3-8A2700C9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5" y="224744"/>
            <a:ext cx="10937035" cy="3927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230BE-1B82-477C-8D43-30D3AAFAB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86" y="3466420"/>
            <a:ext cx="6419169" cy="2922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46013F-2CE7-4C2E-B194-55F6064632E5}"/>
              </a:ext>
            </a:extLst>
          </p:cNvPr>
          <p:cNvSpPr/>
          <p:nvPr/>
        </p:nvSpPr>
        <p:spPr>
          <a:xfrm>
            <a:off x="8783070" y="1441456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A00782-CECB-4331-9563-E2EE3D6436BA}"/>
              </a:ext>
            </a:extLst>
          </p:cNvPr>
          <p:cNvSpPr/>
          <p:nvPr/>
        </p:nvSpPr>
        <p:spPr>
          <a:xfrm>
            <a:off x="10760242" y="2427366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578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0D5B-8F78-40DD-BD12-389EC10B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ומה תציג שורה הבאה?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A4D5D-A2A8-4A38-B6FB-A753B5DB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71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="red.html"&gt;&lt;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="mySchool.jpg"&gt;&lt;/a&gt;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6E243-1E38-479E-A3D7-FB16E484AB37}"/>
              </a:ext>
            </a:extLst>
          </p:cNvPr>
          <p:cNvSpPr txBox="1"/>
          <p:nvPr/>
        </p:nvSpPr>
        <p:spPr>
          <a:xfrm>
            <a:off x="2066925" y="3848101"/>
            <a:ext cx="78867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תמונה </a:t>
            </a:r>
            <a:r>
              <a:rPr lang="en-US" sz="2800" dirty="0"/>
              <a:t>mySchool.jpg</a:t>
            </a:r>
            <a:r>
              <a:rPr lang="he-IL" sz="2800" dirty="0"/>
              <a:t> </a:t>
            </a:r>
          </a:p>
          <a:p>
            <a:pPr algn="r" rtl="1"/>
            <a:r>
              <a:rPr lang="he-IL" sz="2800" dirty="0"/>
              <a:t>אשר תפנה לדף אינטרנט </a:t>
            </a:r>
            <a:r>
              <a:rPr lang="en-US" sz="2800" dirty="0"/>
              <a:t>red.html</a:t>
            </a:r>
            <a:endParaRPr lang="he-IL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B4E17-7C50-4467-A240-5C105AA89843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31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C862-6661-4A59-A6D3-C8214011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נצבע את הטקסט באדום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1299-B1A9-4640-95DC-5FE762DB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825625"/>
            <a:ext cx="120235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&lt;body&gt;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&lt;font </a:t>
            </a:r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“red”&gt;</a:t>
            </a:r>
            <a:r>
              <a:rPr lang="en-US" dirty="0"/>
              <a:t>Today is a wonderful day!</a:t>
            </a:r>
            <a:r>
              <a:rPr lang="en-US" dirty="0">
                <a:solidFill>
                  <a:srgbClr val="0070C0"/>
                </a:solidFill>
              </a:rPr>
              <a:t>&lt;/font&gt;</a:t>
            </a:r>
            <a:r>
              <a:rPr lang="en-US" dirty="0"/>
              <a:t> I’ll make my own site!!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&lt;/body&gt;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&lt;/html&gt;</a:t>
            </a:r>
            <a:endParaRPr lang="he-IL" dirty="0">
              <a:solidFill>
                <a:srgbClr val="0070C0"/>
              </a:solidFill>
            </a:endParaRPr>
          </a:p>
          <a:p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98D-2A93-4AC9-B23A-AF53841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6970F-536F-4EAE-A978-05FF5247E272}"/>
              </a:ext>
            </a:extLst>
          </p:cNvPr>
          <p:cNvSpPr txBox="1"/>
          <p:nvPr/>
        </p:nvSpPr>
        <p:spPr>
          <a:xfrm>
            <a:off x="4138863" y="4295274"/>
            <a:ext cx="7471611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ובעמוד האתר שלנו נראה כתוב:</a:t>
            </a:r>
          </a:p>
          <a:p>
            <a:endParaRPr lang="he-IL" dirty="0"/>
          </a:p>
          <a:p>
            <a:endParaRPr lang="he-IL" dirty="0"/>
          </a:p>
          <a:p>
            <a:r>
              <a:rPr lang="en-US" sz="2800" dirty="0">
                <a:solidFill>
                  <a:srgbClr val="FF0000"/>
                </a:solidFill>
              </a:rPr>
              <a:t>Today is a wonderful day! </a:t>
            </a:r>
            <a:r>
              <a:rPr lang="en-US" sz="2800" dirty="0"/>
              <a:t>I’ll make my own site!!</a:t>
            </a:r>
            <a:endParaRPr lang="he-IL" dirty="0"/>
          </a:p>
          <a:p>
            <a:endParaRPr lang="he-IL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97DEAE-CEEB-4352-B99D-3E5DF34BF5BF}"/>
              </a:ext>
            </a:extLst>
          </p:cNvPr>
          <p:cNvGrpSpPr/>
          <p:nvPr/>
        </p:nvGrpSpPr>
        <p:grpSpPr>
          <a:xfrm>
            <a:off x="1828800" y="3248526"/>
            <a:ext cx="1828800" cy="2270322"/>
            <a:chOff x="1828800" y="3248526"/>
            <a:chExt cx="1828800" cy="2270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8F8125-DB74-48DB-AD0A-46BC79821E08}"/>
                </a:ext>
              </a:extLst>
            </p:cNvPr>
            <p:cNvSpPr txBox="1"/>
            <p:nvPr/>
          </p:nvSpPr>
          <p:spPr>
            <a:xfrm>
              <a:off x="2093496" y="5149516"/>
              <a:ext cx="613610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dirty="0"/>
                <a:t>גופן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441A0B-49BC-4B4C-A300-BA82016BCDD8}"/>
                </a:ext>
              </a:extLst>
            </p:cNvPr>
            <p:cNvSpPr txBox="1"/>
            <p:nvPr/>
          </p:nvSpPr>
          <p:spPr>
            <a:xfrm>
              <a:off x="2442413" y="4712716"/>
              <a:ext cx="613610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dirty="0"/>
                <a:t>צבע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C57174-60A9-474B-ABBD-6C1BB4972287}"/>
                </a:ext>
              </a:extLst>
            </p:cNvPr>
            <p:cNvSpPr txBox="1"/>
            <p:nvPr/>
          </p:nvSpPr>
          <p:spPr>
            <a:xfrm>
              <a:off x="2907632" y="4289034"/>
              <a:ext cx="749968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אדום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F881CEA-7D36-4B74-8540-194D1F82BF6D}"/>
                </a:ext>
              </a:extLst>
            </p:cNvPr>
            <p:cNvCxnSpPr/>
            <p:nvPr/>
          </p:nvCxnSpPr>
          <p:spPr>
            <a:xfrm flipH="1" flipV="1">
              <a:off x="1828800" y="3248526"/>
              <a:ext cx="445168" cy="19009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A76B97-8017-4FE3-8151-2AE5F5A62F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9747" y="3248526"/>
              <a:ext cx="348917" cy="1464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A7A82A-4FC3-416E-BC7D-F3A49F2EE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4468" y="3248526"/>
              <a:ext cx="0" cy="1040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9186A1-DC95-45BE-8A1C-A77F91298C46}"/>
              </a:ext>
            </a:extLst>
          </p:cNvPr>
          <p:cNvSpPr/>
          <p:nvPr/>
        </p:nvSpPr>
        <p:spPr>
          <a:xfrm>
            <a:off x="7585910" y="2730805"/>
            <a:ext cx="1134979" cy="65928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9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0D5B-8F78-40DD-BD12-389EC10B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ומה תציג שורה הבאה?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A4D5D-A2A8-4A38-B6FB-A753B5DB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825625"/>
            <a:ext cx="9654339" cy="71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="english.tau.ac.il"&gt;&lt;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="mySchool.jpg"&gt;&lt;/a&gt;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6E243-1E38-479E-A3D7-FB16E484AB37}"/>
              </a:ext>
            </a:extLst>
          </p:cNvPr>
          <p:cNvSpPr txBox="1"/>
          <p:nvPr/>
        </p:nvSpPr>
        <p:spPr>
          <a:xfrm>
            <a:off x="231006" y="3848101"/>
            <a:ext cx="97226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תמונה </a:t>
            </a:r>
            <a:r>
              <a:rPr lang="en-US" sz="2800" dirty="0"/>
              <a:t>mySchool.jpg</a:t>
            </a:r>
            <a:r>
              <a:rPr lang="he-IL" sz="2800" dirty="0"/>
              <a:t> </a:t>
            </a:r>
          </a:p>
          <a:p>
            <a:pPr algn="r" rtl="1"/>
            <a:r>
              <a:rPr lang="he-IL" sz="2800" dirty="0"/>
              <a:t>אשר תפנה לדף אינטרנט </a:t>
            </a:r>
            <a:r>
              <a:rPr lang="en-US" sz="2800" dirty="0"/>
              <a:t>english.tau.ac.il</a:t>
            </a:r>
            <a:r>
              <a:rPr lang="he-IL" sz="2800" dirty="0"/>
              <a:t> </a:t>
            </a:r>
            <a:r>
              <a:rPr lang="he-IL" sz="1000" dirty="0"/>
              <a:t>(זה אתר של </a:t>
            </a:r>
            <a:r>
              <a:rPr lang="he-IL" sz="1000" dirty="0" err="1"/>
              <a:t>אוניברסיתת</a:t>
            </a:r>
            <a:r>
              <a:rPr lang="he-IL" sz="1000" dirty="0"/>
              <a:t> תל אביב באנגלית. יש גם בעברית)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B4E17-7C50-4467-A240-5C105AA89843}"/>
              </a:ext>
            </a:extLst>
          </p:cNvPr>
          <p:cNvSpPr>
            <a:spLocks noGrp="1"/>
          </p:cNvSpPr>
          <p:nvPr/>
        </p:nvSpPr>
        <p:spPr>
          <a:xfrm>
            <a:off x="4552950" y="62648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Olga Gendelman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9AFA-7686-4C88-B2B2-02A67390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41525"/>
            <a:ext cx="7886700" cy="4735438"/>
          </a:xfrm>
        </p:spPr>
        <p:txBody>
          <a:bodyPr/>
          <a:lstStyle/>
          <a:p>
            <a:pPr lvl="1" algn="r" rtl="1"/>
            <a:r>
              <a:rPr lang="he-IL" dirty="0"/>
              <a:t>בנו דף אינטרנט המציג מידע עליכם באופן הבא:</a:t>
            </a:r>
            <a:endParaRPr lang="en-US" dirty="0"/>
          </a:p>
          <a:p>
            <a:pPr lvl="1" algn="r" rtl="1"/>
            <a:r>
              <a:rPr lang="he-IL" u="sng" dirty="0"/>
              <a:t>עיצוב הדף</a:t>
            </a:r>
            <a:r>
              <a:rPr lang="he-IL" dirty="0"/>
              <a:t>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he-IL" dirty="0"/>
              <a:t> רקע ורוד, צבע הטקסט כחול, גופן </a:t>
            </a:r>
            <a:r>
              <a:rPr lang="en-US" dirty="0"/>
              <a:t>Ariel</a:t>
            </a:r>
            <a:r>
              <a:rPr lang="he-IL" dirty="0"/>
              <a:t>, הטקסט מופיע במרכז. </a:t>
            </a:r>
            <a:endParaRPr lang="en-US" dirty="0"/>
          </a:p>
          <a:p>
            <a:pPr lvl="1" algn="r" rtl="1"/>
            <a:r>
              <a:rPr lang="he-IL" u="sng" dirty="0"/>
              <a:t>עיצוב התוכן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he-IL" dirty="0"/>
              <a:t> 		שם פרטי ושם משפחה (צבע הטקסט אדום, כותרת </a:t>
            </a:r>
            <a:r>
              <a:rPr lang="en-US" dirty="0"/>
              <a:t>h1</a:t>
            </a:r>
            <a:r>
              <a:rPr lang="he-IL" dirty="0"/>
              <a:t>)</a:t>
            </a:r>
            <a:endParaRPr lang="en-US" dirty="0"/>
          </a:p>
          <a:p>
            <a:pPr lvl="1" algn="r" rtl="1"/>
            <a:r>
              <a:rPr lang="he-IL" dirty="0"/>
              <a:t>תאריך לידה (צבע הטקסט ירוק, כותרת </a:t>
            </a:r>
            <a:r>
              <a:rPr lang="en-US" dirty="0"/>
              <a:t>h2</a:t>
            </a:r>
            <a:r>
              <a:rPr lang="he-IL" dirty="0"/>
              <a:t>)</a:t>
            </a:r>
            <a:endParaRPr lang="en-US" dirty="0"/>
          </a:p>
          <a:p>
            <a:pPr lvl="1" algn="r" rtl="1"/>
            <a:r>
              <a:rPr lang="he-IL" dirty="0"/>
              <a:t>תחביבים (צבע הטקסט שחור, כותרת </a:t>
            </a:r>
            <a:r>
              <a:rPr lang="en-US" dirty="0"/>
              <a:t>h3</a:t>
            </a:r>
            <a:r>
              <a:rPr lang="he-IL" dirty="0"/>
              <a:t>)</a:t>
            </a:r>
            <a:endParaRPr lang="en-US" dirty="0"/>
          </a:p>
          <a:p>
            <a:pPr lvl="1" algn="r" rtl="1"/>
            <a:r>
              <a:rPr lang="he-IL" dirty="0"/>
              <a:t>דף </a:t>
            </a:r>
            <a:r>
              <a:rPr lang="he-IL" dirty="0" err="1"/>
              <a:t>פייסבוק</a:t>
            </a:r>
            <a:r>
              <a:rPr lang="he-IL" dirty="0"/>
              <a:t> (קישור לדף </a:t>
            </a:r>
            <a:r>
              <a:rPr lang="he-IL" dirty="0" err="1"/>
              <a:t>פייסבוק</a:t>
            </a:r>
            <a:r>
              <a:rPr lang="he-IL" dirty="0"/>
              <a:t> שלכם). </a:t>
            </a:r>
          </a:p>
          <a:p>
            <a:pPr lvl="1" algn="r" rtl="1"/>
            <a:r>
              <a:rPr lang="he-IL" dirty="0"/>
              <a:t>תמונה שלכם</a:t>
            </a:r>
            <a:endParaRPr lang="en-US" dirty="0"/>
          </a:p>
          <a:p>
            <a:pPr lvl="1" algn="r" rtl="1"/>
            <a:r>
              <a:rPr lang="he-IL" dirty="0"/>
              <a:t>אני אוהב/ת לאכול... (השלימו בתוך פסקה – תגית </a:t>
            </a:r>
            <a:r>
              <a:rPr lang="en-US" dirty="0"/>
              <a:t>&lt;p&gt;</a:t>
            </a:r>
            <a:r>
              <a:rPr lang="he-IL" dirty="0"/>
              <a:t>, צבע רקע לבן) </a:t>
            </a:r>
            <a:endParaRPr lang="en-US" dirty="0"/>
          </a:p>
          <a:p>
            <a:pPr lvl="1" algn="r" rtl="1"/>
            <a:r>
              <a:rPr lang="he-IL" dirty="0"/>
              <a:t>אי-מייל (קישור לאי-מייל שלכם)</a:t>
            </a:r>
            <a:endParaRPr lang="en-US" dirty="0"/>
          </a:p>
          <a:p>
            <a:pPr lvl="1"/>
            <a:endParaRPr lang="he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FBEECA-DB30-479B-B9D6-F6FD6FA7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410" y="-334121"/>
            <a:ext cx="7886700" cy="1325563"/>
          </a:xfrm>
        </p:spPr>
        <p:txBody>
          <a:bodyPr/>
          <a:lstStyle/>
          <a:p>
            <a:pPr algn="r" rtl="1"/>
            <a:r>
              <a:rPr lang="he-IL" dirty="0"/>
              <a:t>משימה. תאריך הגשה – 19 באוקטובר</a:t>
            </a:r>
          </a:p>
        </p:txBody>
      </p:sp>
    </p:spTree>
    <p:extLst>
      <p:ext uri="{BB962C8B-B14F-4D97-AF65-F5344CB8AC3E}">
        <p14:creationId xmlns:p14="http://schemas.microsoft.com/office/powerpoint/2010/main" val="3803663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51F4C-CDA9-4CBD-AD6A-2DB51C37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6" y="66172"/>
            <a:ext cx="11286123" cy="3555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9BF91F-505E-422A-AB88-B5470EC4CF03}"/>
              </a:ext>
            </a:extLst>
          </p:cNvPr>
          <p:cNvSpPr/>
          <p:nvPr/>
        </p:nvSpPr>
        <p:spPr>
          <a:xfrm>
            <a:off x="3492872" y="1843938"/>
            <a:ext cx="7860928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650E6-3012-47C6-AF08-FBE57C88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z="1200" dirty="0"/>
              <a:t>מי שרוצה לדעת יותר:</a:t>
            </a:r>
            <a:br>
              <a:rPr lang="he-IL" dirty="0"/>
            </a:br>
            <a:r>
              <a:rPr lang="he-IL" dirty="0"/>
              <a:t>איך לשים </a:t>
            </a:r>
            <a:r>
              <a:rPr lang="he-IL" dirty="0">
                <a:solidFill>
                  <a:srgbClr val="FF0000"/>
                </a:solidFill>
              </a:rPr>
              <a:t>תמונה</a:t>
            </a:r>
            <a:r>
              <a:rPr lang="he-IL" dirty="0"/>
              <a:t> </a:t>
            </a:r>
            <a:r>
              <a:rPr lang="he-IL" u="sng" dirty="0"/>
              <a:t>ברקע</a:t>
            </a:r>
            <a:r>
              <a:rPr lang="he-IL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C4311-6809-4CFB-AB6C-72D99B43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82AA1-85FB-4DF8-A05D-0B99EA46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15" y="3644196"/>
            <a:ext cx="3556585" cy="2936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D6904-65DA-41C6-BFEC-4E56FD6C7970}"/>
              </a:ext>
            </a:extLst>
          </p:cNvPr>
          <p:cNvSpPr txBox="1"/>
          <p:nvPr/>
        </p:nvSpPr>
        <p:spPr>
          <a:xfrm>
            <a:off x="838200" y="4425333"/>
            <a:ext cx="6186714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/>
              <a:t>זוכרים שתמונה </a:t>
            </a:r>
            <a:r>
              <a:rPr lang="en-US" sz="3200" dirty="0"/>
              <a:t>smile.jpg</a:t>
            </a:r>
            <a:r>
              <a:rPr lang="he-IL" sz="3200" dirty="0"/>
              <a:t> </a:t>
            </a:r>
          </a:p>
          <a:p>
            <a:pPr algn="r" rtl="1"/>
            <a:r>
              <a:rPr lang="he-IL" sz="3200" dirty="0">
                <a:solidFill>
                  <a:srgbClr val="FF0000"/>
                </a:solidFill>
              </a:rPr>
              <a:t>חייבת</a:t>
            </a:r>
            <a:r>
              <a:rPr lang="he-IL" sz="3200" dirty="0"/>
              <a:t> </a:t>
            </a:r>
            <a:r>
              <a:rPr lang="he-IL" sz="3200" dirty="0">
                <a:solidFill>
                  <a:srgbClr val="FF0000"/>
                </a:solidFill>
              </a:rPr>
              <a:t>להיות</a:t>
            </a:r>
            <a:r>
              <a:rPr lang="he-IL" sz="3200" dirty="0"/>
              <a:t> </a:t>
            </a:r>
            <a:r>
              <a:rPr lang="he-IL" sz="3200" dirty="0">
                <a:solidFill>
                  <a:srgbClr val="FF0000"/>
                </a:solidFill>
              </a:rPr>
              <a:t>באותה ספריה </a:t>
            </a:r>
            <a:r>
              <a:rPr lang="he-IL" sz="3200" dirty="0"/>
              <a:t>עם הקובץ </a:t>
            </a:r>
            <a:r>
              <a:rPr lang="en-US" sz="3200" dirty="0"/>
              <a:t>HTML</a:t>
            </a:r>
            <a:r>
              <a:rPr lang="he-IL" sz="3200" dirty="0"/>
              <a:t> שלנו!!!!!!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130ED-9AFE-41CF-87D5-B6DA65286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9" y="4263420"/>
            <a:ext cx="725607" cy="7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F616-7DE5-450A-AC7E-449829F1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0E2570-F193-4295-8947-540A757B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467" y="3644555"/>
            <a:ext cx="3813259" cy="31480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F1D77-AC34-4764-81B2-750416FD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F8B47-615A-4A9A-AF5E-BA08958C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1" y="0"/>
            <a:ext cx="7686675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A5A55-9AA9-4432-9594-E57CE360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467" y="178140"/>
            <a:ext cx="3556585" cy="2936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0A8CD-CCAB-4214-B036-E2CF5952F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16" y="3605040"/>
            <a:ext cx="7658100" cy="2790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339DA5-89EE-4E6B-8F03-A60E0D506444}"/>
              </a:ext>
            </a:extLst>
          </p:cNvPr>
          <p:cNvCxnSpPr/>
          <p:nvPr/>
        </p:nvCxnSpPr>
        <p:spPr>
          <a:xfrm>
            <a:off x="111041" y="3404937"/>
            <a:ext cx="1190850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F616-7DE5-450A-AC7E-449829F1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F1D77-AC34-4764-81B2-750416FD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F8B47-615A-4A9A-AF5E-BA08958C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1" y="0"/>
            <a:ext cx="7686675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A5A55-9AA9-4432-9594-E57CE3601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467" y="178140"/>
            <a:ext cx="3556585" cy="29361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339DA5-89EE-4E6B-8F03-A60E0D506444}"/>
              </a:ext>
            </a:extLst>
          </p:cNvPr>
          <p:cNvCxnSpPr/>
          <p:nvPr/>
        </p:nvCxnSpPr>
        <p:spPr>
          <a:xfrm>
            <a:off x="111041" y="3404937"/>
            <a:ext cx="1190850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D675A7-1B5A-4493-AA06-90851265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3789853"/>
            <a:ext cx="7686675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824A01-596F-4570-876E-5502564C4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467" y="3670540"/>
            <a:ext cx="3605785" cy="2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F616-7DE5-450A-AC7E-449829F1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F1D77-AC34-4764-81B2-750416FD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F8B47-615A-4A9A-AF5E-BA08958C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1" y="0"/>
            <a:ext cx="7686675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A5A55-9AA9-4432-9594-E57CE3601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467" y="178140"/>
            <a:ext cx="3556585" cy="29361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339DA5-89EE-4E6B-8F03-A60E0D506444}"/>
              </a:ext>
            </a:extLst>
          </p:cNvPr>
          <p:cNvCxnSpPr/>
          <p:nvPr/>
        </p:nvCxnSpPr>
        <p:spPr>
          <a:xfrm>
            <a:off x="111041" y="3404937"/>
            <a:ext cx="1190850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529A7-EFAD-425E-9EB1-C7C5D3C5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467" y="3785280"/>
            <a:ext cx="3556585" cy="2936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A87395-7E34-4CE3-97BA-4FFA71F5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0" y="3785280"/>
            <a:ext cx="7877175" cy="2505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98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628E-AFB7-46DB-8391-B0CDC603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w3schools.com</a:t>
            </a:r>
            <a:r>
              <a:rPr lang="en-US" dirty="0"/>
              <a:t> – HTML </a:t>
            </a:r>
            <a:r>
              <a:rPr lang="he-IL" dirty="0"/>
              <a:t>אתר עם כל הנתונים ב-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8CA5-93A2-4AAC-943E-CA6F53E0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/>
          </a:p>
          <a:p>
            <a:r>
              <a:rPr lang="en-US"/>
              <a:t>height</a:t>
            </a:r>
            <a:r>
              <a:rPr lang="en-US" dirty="0"/>
              <a:t>: 100%;</a:t>
            </a:r>
          </a:p>
          <a:p>
            <a:endParaRPr lang="en-US" dirty="0"/>
          </a:p>
          <a:p>
            <a:pPr algn="r" rtl="1"/>
            <a:r>
              <a:rPr lang="he-IL" dirty="0"/>
              <a:t>זה תכונה שמותחת את התמונה לכל הדף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1F2BD-91D1-4400-BA7C-0EAC218F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999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C862-6661-4A59-A6D3-C8214011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ונוסיף צבע לטקסט: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1299-B1A9-4640-95DC-5FE762DB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825625"/>
            <a:ext cx="120235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&lt;body&gt;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&lt;font </a:t>
            </a:r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“red”&gt;</a:t>
            </a:r>
            <a:r>
              <a:rPr lang="en-US" dirty="0"/>
              <a:t>Today is a wonderful day!</a:t>
            </a:r>
            <a:r>
              <a:rPr lang="en-US" dirty="0">
                <a:solidFill>
                  <a:srgbClr val="0070C0"/>
                </a:solidFill>
              </a:rPr>
              <a:t>&lt;/font&gt;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 &lt;font </a:t>
            </a:r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“green”&gt; </a:t>
            </a:r>
            <a:r>
              <a:rPr lang="en-US" dirty="0"/>
              <a:t>I’ll make my own site!!</a:t>
            </a:r>
            <a:r>
              <a:rPr lang="en-US" dirty="0">
                <a:solidFill>
                  <a:srgbClr val="0070C0"/>
                </a:solidFill>
              </a:rPr>
              <a:t>&lt;/font&gt;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&lt;/body&gt;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&lt;/html&gt;</a:t>
            </a:r>
            <a:endParaRPr lang="he-IL" dirty="0">
              <a:solidFill>
                <a:srgbClr val="0070C0"/>
              </a:solidFill>
            </a:endParaRPr>
          </a:p>
          <a:p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98D-2A93-4AC9-B23A-AF53841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6970F-536F-4EAE-A978-05FF5247E272}"/>
              </a:ext>
            </a:extLst>
          </p:cNvPr>
          <p:cNvSpPr txBox="1"/>
          <p:nvPr/>
        </p:nvSpPr>
        <p:spPr>
          <a:xfrm>
            <a:off x="4138863" y="4295274"/>
            <a:ext cx="7471611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ובעמוד האתר שלנו נראה כתוב:</a:t>
            </a:r>
          </a:p>
          <a:p>
            <a:endParaRPr lang="he-IL" dirty="0"/>
          </a:p>
          <a:p>
            <a:endParaRPr lang="he-IL" dirty="0"/>
          </a:p>
          <a:p>
            <a:r>
              <a:rPr lang="en-US" sz="2800" dirty="0">
                <a:solidFill>
                  <a:srgbClr val="FF0000"/>
                </a:solidFill>
              </a:rPr>
              <a:t>Today is a wonderful day! </a:t>
            </a:r>
            <a:r>
              <a:rPr lang="en-US" sz="2800" dirty="0">
                <a:solidFill>
                  <a:srgbClr val="00B050"/>
                </a:solidFill>
              </a:rPr>
              <a:t>I’ll make my own site!!</a:t>
            </a:r>
            <a:endParaRPr lang="he-IL" dirty="0">
              <a:solidFill>
                <a:srgbClr val="00B05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64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C862-6661-4A59-A6D3-C8214011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74" y="167796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ומה אם רוצים אחרי שורה ראשונה</a:t>
            </a:r>
            <a:br>
              <a:rPr lang="he-IL" dirty="0"/>
            </a:br>
            <a:r>
              <a:rPr lang="he-IL" dirty="0"/>
              <a:t>לרדת לשורה חדשה?  וגם לשנות צבע קרע.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F1CC9B-8C0E-4472-A77E-1D22B1011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2" y="1450171"/>
            <a:ext cx="12023725" cy="28643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98D-2A93-4AC9-B23A-AF53841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6970F-536F-4EAE-A978-05FF5247E272}"/>
              </a:ext>
            </a:extLst>
          </p:cNvPr>
          <p:cNvSpPr txBox="1"/>
          <p:nvPr/>
        </p:nvSpPr>
        <p:spPr>
          <a:xfrm>
            <a:off x="2761915" y="4287270"/>
            <a:ext cx="88485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ובעמוד האתר שלנו נראה כתוב: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DB09A-F423-4D48-B7CE-DB58BAFDE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57" y="4314502"/>
            <a:ext cx="4438231" cy="1738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F5104A-B280-4C14-BDA1-360E622330FF}"/>
              </a:ext>
            </a:extLst>
          </p:cNvPr>
          <p:cNvSpPr/>
          <p:nvPr/>
        </p:nvSpPr>
        <p:spPr>
          <a:xfrm>
            <a:off x="11353800" y="2731168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4D9-848E-431E-B74C-A96B2D46924B}"/>
              </a:ext>
            </a:extLst>
          </p:cNvPr>
          <p:cNvSpPr/>
          <p:nvPr/>
        </p:nvSpPr>
        <p:spPr>
          <a:xfrm>
            <a:off x="10732168" y="2886618"/>
            <a:ext cx="1082843" cy="47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08322-7BEF-4760-941B-534AB4A3C385}"/>
              </a:ext>
            </a:extLst>
          </p:cNvPr>
          <p:cNvSpPr/>
          <p:nvPr/>
        </p:nvSpPr>
        <p:spPr>
          <a:xfrm>
            <a:off x="1047202" y="1697616"/>
            <a:ext cx="6552203" cy="65928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03584-8D63-47EF-8715-6E28DC12E1FD}"/>
              </a:ext>
            </a:extLst>
          </p:cNvPr>
          <p:cNvSpPr txBox="1"/>
          <p:nvPr/>
        </p:nvSpPr>
        <p:spPr>
          <a:xfrm>
            <a:off x="9709484" y="3352869"/>
            <a:ext cx="24825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Br=break=</a:t>
            </a:r>
            <a:r>
              <a:rPr lang="he-IL" dirty="0"/>
              <a:t>לשבור</a:t>
            </a:r>
          </a:p>
          <a:p>
            <a:pPr algn="r" rtl="1"/>
            <a:r>
              <a:rPr lang="he-IL" dirty="0"/>
              <a:t>הכוונה "לשבור שורה" או</a:t>
            </a:r>
          </a:p>
          <a:p>
            <a:pPr algn="r" rtl="1"/>
            <a:r>
              <a:rPr lang="he-IL" dirty="0"/>
              <a:t>לעשות שורה חדשה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5A6893-A2CC-47C5-A8D4-275486E33376}"/>
              </a:ext>
            </a:extLst>
          </p:cNvPr>
          <p:cNvCxnSpPr/>
          <p:nvPr/>
        </p:nvCxnSpPr>
        <p:spPr>
          <a:xfrm flipV="1">
            <a:off x="11815011" y="2775734"/>
            <a:ext cx="0" cy="58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304B4C-4233-4D7F-9571-5DC34076A3E1}"/>
              </a:ext>
            </a:extLst>
          </p:cNvPr>
          <p:cNvGrpSpPr/>
          <p:nvPr/>
        </p:nvGrpSpPr>
        <p:grpSpPr>
          <a:xfrm>
            <a:off x="1280878" y="2310714"/>
            <a:ext cx="1660030" cy="3565697"/>
            <a:chOff x="2442413" y="1516351"/>
            <a:chExt cx="1660030" cy="35656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DD6F4E-48CF-46F2-958A-D299D47B72B1}"/>
                </a:ext>
              </a:extLst>
            </p:cNvPr>
            <p:cNvSpPr txBox="1"/>
            <p:nvPr/>
          </p:nvSpPr>
          <p:spPr>
            <a:xfrm>
              <a:off x="2442413" y="4712716"/>
              <a:ext cx="613610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dirty="0"/>
                <a:t>סגנון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79841B-F70A-49E8-B3A5-C088FEC58371}"/>
                </a:ext>
              </a:extLst>
            </p:cNvPr>
            <p:cNvSpPr txBox="1"/>
            <p:nvPr/>
          </p:nvSpPr>
          <p:spPr>
            <a:xfrm>
              <a:off x="2907632" y="4289034"/>
              <a:ext cx="749968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dirty="0"/>
                <a:t>רקע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4CC5EB2-7F43-4816-8788-C9FB8646E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665" y="1516351"/>
              <a:ext cx="475124" cy="3196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49F8F0F-5FF6-4CAC-A395-AD637444A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4468" y="1516351"/>
              <a:ext cx="877975" cy="27726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595BC-0531-4E18-9208-3F1576E47782}"/>
              </a:ext>
            </a:extLst>
          </p:cNvPr>
          <p:cNvSpPr/>
          <p:nvPr/>
        </p:nvSpPr>
        <p:spPr>
          <a:xfrm>
            <a:off x="11105147" y="2231518"/>
            <a:ext cx="1018621" cy="65928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0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C631D2-E3F3-462E-B8E8-EF259C38CA26}"/>
              </a:ext>
            </a:extLst>
          </p:cNvPr>
          <p:cNvSpPr txBox="1"/>
          <p:nvPr/>
        </p:nvSpPr>
        <p:spPr>
          <a:xfrm>
            <a:off x="2333625" y="230191"/>
            <a:ext cx="807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מסקנה: כדי להוסיף צבע רקע לחלק מסוים בעמוד שלנו,</a:t>
            </a:r>
          </a:p>
          <a:p>
            <a:pPr algn="r" rtl="1"/>
            <a:r>
              <a:rPr lang="he-IL" dirty="0"/>
              <a:t>לחלק זה צריך להוסיף תכונה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F0052-2671-4F26-B534-E3D371E2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553355"/>
            <a:ext cx="4038600" cy="323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06B43-4360-499A-892A-29F859267A77}"/>
              </a:ext>
            </a:extLst>
          </p:cNvPr>
          <p:cNvSpPr txBox="1"/>
          <p:nvPr/>
        </p:nvSpPr>
        <p:spPr>
          <a:xfrm>
            <a:off x="6291263" y="555157"/>
            <a:ext cx="11858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צבע באנגלית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91AE9-B5C3-414A-A16F-D6BE39A24CCA}"/>
              </a:ext>
            </a:extLst>
          </p:cNvPr>
          <p:cNvSpPr txBox="1"/>
          <p:nvPr/>
        </p:nvSpPr>
        <p:spPr>
          <a:xfrm>
            <a:off x="3471863" y="1287855"/>
            <a:ext cx="76295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אז מה יהיה כתוב כאן?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2735A-2F60-440B-8529-D3D6A1346171}"/>
              </a:ext>
            </a:extLst>
          </p:cNvPr>
          <p:cNvSpPr txBox="1"/>
          <p:nvPr/>
        </p:nvSpPr>
        <p:spPr>
          <a:xfrm>
            <a:off x="1704975" y="6449059"/>
            <a:ext cx="87058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יהיה כתוב </a:t>
            </a:r>
            <a:r>
              <a:rPr lang="en-US" dirty="0"/>
              <a:t>Hello</a:t>
            </a:r>
            <a:r>
              <a:rPr lang="he-IL" dirty="0"/>
              <a:t> באותיות בצבע ירוק ועל רקע כחול, אבל רקע של כל הדף יישאר צהוב.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1B3DBF-7E43-436B-B33C-DF8592D4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0" y="2196043"/>
            <a:ext cx="11190131" cy="2393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9648E-DA1D-4623-8D4B-4CB2784ED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376" y="3762375"/>
            <a:ext cx="2394798" cy="26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943C04-F3A2-408F-AAF1-4A8440DE9CAE}"/>
              </a:ext>
            </a:extLst>
          </p:cNvPr>
          <p:cNvSpPr txBox="1"/>
          <p:nvPr/>
        </p:nvSpPr>
        <p:spPr>
          <a:xfrm>
            <a:off x="1704975" y="5067300"/>
            <a:ext cx="84582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מסקנה:  את התכונה  </a:t>
            </a:r>
          </a:p>
          <a:p>
            <a:pPr algn="r" rtl="1"/>
            <a:r>
              <a:rPr lang="he-IL" dirty="0"/>
              <a:t>אפשר לשים בתוך תגיות שונות. לדוגמה, בתוך תגית </a:t>
            </a:r>
            <a:r>
              <a:rPr lang="en-US" dirty="0"/>
              <a:t>body</a:t>
            </a:r>
            <a:r>
              <a:rPr lang="he-IL" dirty="0"/>
              <a:t> התכונה תצבע את כל הגוף של העמוד בצבע מסוים.</a:t>
            </a:r>
          </a:p>
          <a:p>
            <a:pPr algn="r" rtl="1"/>
            <a:r>
              <a:rPr lang="he-IL" dirty="0"/>
              <a:t>אם נשים את התכונה בתוך פיסקה (תגית &lt;</a:t>
            </a:r>
            <a:r>
              <a:rPr lang="en-US" dirty="0"/>
              <a:t>p</a:t>
            </a:r>
            <a:r>
              <a:rPr lang="he-IL" dirty="0"/>
              <a:t>&gt;) אז זה ישנה רק צבע של הפסקה הזאת.</a:t>
            </a:r>
          </a:p>
          <a:p>
            <a:pPr algn="r" rtl="1"/>
            <a:r>
              <a:rPr lang="he-IL" dirty="0"/>
              <a:t>אם נשים את התכונה בתוך כותרת (תגית &lt;</a:t>
            </a:r>
            <a:r>
              <a:rPr lang="en-US" dirty="0"/>
              <a:t>h1</a:t>
            </a:r>
            <a:r>
              <a:rPr lang="he-IL" dirty="0"/>
              <a:t>&gt;) אז זה ישנה רק צבע של הכותרת הזאת.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C5580A-E12C-4C0C-B766-F5B6A386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6" y="5112782"/>
            <a:ext cx="4038600" cy="323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6EA981-3C70-4B3F-A717-D09F2BDDDAAC}"/>
              </a:ext>
            </a:extLst>
          </p:cNvPr>
          <p:cNvSpPr txBox="1"/>
          <p:nvPr/>
        </p:nvSpPr>
        <p:spPr>
          <a:xfrm>
            <a:off x="6810374" y="5114584"/>
            <a:ext cx="11858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צבע באנגלית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ADD4C-5042-4304-9F4A-737459B8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20" y="2647950"/>
            <a:ext cx="8993480" cy="19240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BCCC33-B0AB-4698-A537-CC49186BE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1" y="101680"/>
            <a:ext cx="2833687" cy="31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C862-6661-4A59-A6D3-C8214011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200" dirty="0"/>
              <a:t>רוצים לשנות גודל האותיות: שמשפט ראשון יהיה ככותרת (באותיות גדולות)</a:t>
            </a:r>
            <a:br>
              <a:rPr lang="he-IL" sz="3200" dirty="0"/>
            </a:br>
            <a:r>
              <a:rPr lang="he-IL" sz="3200" dirty="0"/>
              <a:t>ומשפט שני – רגיל.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598D-2A93-4AC9-B23A-AF53841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Olga Gendelman</a:t>
            </a:r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5104A-B280-4C14-BDA1-360E622330FF}"/>
              </a:ext>
            </a:extLst>
          </p:cNvPr>
          <p:cNvSpPr/>
          <p:nvPr/>
        </p:nvSpPr>
        <p:spPr>
          <a:xfrm>
            <a:off x="11353800" y="2731168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4D9-848E-431E-B74C-A96B2D46924B}"/>
              </a:ext>
            </a:extLst>
          </p:cNvPr>
          <p:cNvSpPr/>
          <p:nvPr/>
        </p:nvSpPr>
        <p:spPr>
          <a:xfrm>
            <a:off x="11057021" y="3220452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331D0-93AE-4AC0-9724-3A03F5335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9" y="1546198"/>
            <a:ext cx="11917862" cy="25143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8E25AD-5CF5-4009-AC90-7F2ECFE30625}"/>
              </a:ext>
            </a:extLst>
          </p:cNvPr>
          <p:cNvSpPr/>
          <p:nvPr/>
        </p:nvSpPr>
        <p:spPr>
          <a:xfrm>
            <a:off x="11165304" y="2326931"/>
            <a:ext cx="865563" cy="48928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DF3119-A39C-4D3B-806F-DAA35D063190}"/>
              </a:ext>
            </a:extLst>
          </p:cNvPr>
          <p:cNvSpPr/>
          <p:nvPr/>
        </p:nvSpPr>
        <p:spPr>
          <a:xfrm>
            <a:off x="685797" y="2299107"/>
            <a:ext cx="800643" cy="44409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07E423-E2A3-4F3D-AB72-9FF086FF28B1}"/>
              </a:ext>
            </a:extLst>
          </p:cNvPr>
          <p:cNvSpPr/>
          <p:nvPr/>
        </p:nvSpPr>
        <p:spPr>
          <a:xfrm>
            <a:off x="10435389" y="2671836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6CFE6A-7119-4F91-8707-C07B8B7752D5}"/>
              </a:ext>
            </a:extLst>
          </p:cNvPr>
          <p:cNvSpPr/>
          <p:nvPr/>
        </p:nvSpPr>
        <p:spPr>
          <a:xfrm>
            <a:off x="9589168" y="3092527"/>
            <a:ext cx="593558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A195F-FDF6-4470-9AD5-32520094994B}"/>
              </a:ext>
            </a:extLst>
          </p:cNvPr>
          <p:cNvSpPr txBox="1"/>
          <p:nvPr/>
        </p:nvSpPr>
        <p:spPr>
          <a:xfrm>
            <a:off x="9910010" y="3359930"/>
            <a:ext cx="22378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H1= header1=</a:t>
            </a:r>
            <a:r>
              <a:rPr lang="he-IL" dirty="0"/>
              <a:t>כותרת1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7135BC-E084-406F-9D27-BC0E71FAF7A9}"/>
              </a:ext>
            </a:extLst>
          </p:cNvPr>
          <p:cNvCxnSpPr/>
          <p:nvPr/>
        </p:nvCxnSpPr>
        <p:spPr>
          <a:xfrm flipV="1">
            <a:off x="11815011" y="2775734"/>
            <a:ext cx="0" cy="588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AA6970F-536F-4EAE-A978-05FF5247E272}"/>
              </a:ext>
            </a:extLst>
          </p:cNvPr>
          <p:cNvSpPr txBox="1"/>
          <p:nvPr/>
        </p:nvSpPr>
        <p:spPr>
          <a:xfrm>
            <a:off x="3299325" y="4294219"/>
            <a:ext cx="88485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ובעמוד האתר שלנו נראה כתוב: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F1076D-CB8B-4B81-BCB5-958F1DB9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01" y="3845584"/>
            <a:ext cx="7694699" cy="2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2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1024</Words>
  <Application>Microsoft Office PowerPoint</Application>
  <PresentationFormat>Widescreen</PresentationFormat>
  <Paragraphs>247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תגיות HTML </vt:lpstr>
      <vt:lpstr>PowerPoint Presentation</vt:lpstr>
      <vt:lpstr>קודם נכניס טקסט</vt:lpstr>
      <vt:lpstr>נצבע את הטקסט באדום</vt:lpstr>
      <vt:lpstr>ונוסיף צבע לטקסט:</vt:lpstr>
      <vt:lpstr>ומה אם רוצים אחרי שורה ראשונה לרדת לשורה חדשה?  וגם לשנות צבע קרע.</vt:lpstr>
      <vt:lpstr>PowerPoint Presentation</vt:lpstr>
      <vt:lpstr>PowerPoint Presentation</vt:lpstr>
      <vt:lpstr>רוצים לשנות גודל האותיות: שמשפט ראשון יהיה ככותרת (באותיות גדולות) ומשפט שני – רגיל.</vt:lpstr>
      <vt:lpstr>ומה אם נעטוף את כל השורות בתגית h1 ?</vt:lpstr>
      <vt:lpstr>ואם נרצה שהמשפט השני ייכתב מימין לשמאל?</vt:lpstr>
      <vt:lpstr>נעשה שהמשפט השני יהיה בפסקה נפרדת. </vt:lpstr>
      <vt:lpstr>נדגיש רק מילה אחת:</vt:lpstr>
      <vt:lpstr>נדגיש טקסט:</vt:lpstr>
      <vt:lpstr>הערות</vt:lpstr>
      <vt:lpstr>הערות בקובץ שלנו</vt:lpstr>
      <vt:lpstr>דוגמה של גופן verdana וגופן courier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 = Alternative</vt:lpstr>
      <vt:lpstr>Alt = Alternative</vt:lpstr>
      <vt:lpstr>Alt = Alternative</vt:lpstr>
      <vt:lpstr>Alt = Alternative        לדוגמה:</vt:lpstr>
      <vt:lpstr>Alt = Alternative        לדוגמה:</vt:lpstr>
      <vt:lpstr>PowerPoint Presentation</vt:lpstr>
      <vt:lpstr>כותרת</vt:lpstr>
      <vt:lpstr>PowerPoint Presentation</vt:lpstr>
      <vt:lpstr>PowerPoint Presentation</vt:lpstr>
      <vt:lpstr>ומה תציג שורה הבאה?</vt:lpstr>
      <vt:lpstr>ומה תציג שורה הבאה?</vt:lpstr>
      <vt:lpstr>משימה. תאריך הגשה – 19 באוקטובר</vt:lpstr>
      <vt:lpstr>מי שרוצה לדעת יותר: איך לשים תמונה ברקע?</vt:lpstr>
      <vt:lpstr>PowerPoint Presentation</vt:lpstr>
      <vt:lpstr>PowerPoint Presentation</vt:lpstr>
      <vt:lpstr>PowerPoint Presentation</vt:lpstr>
      <vt:lpstr>w3schools.com – HTML אתר עם כל הנתונים ב-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תגיות HTML </dc:title>
  <dc:creator>Alex</dc:creator>
  <cp:lastModifiedBy>Alex</cp:lastModifiedBy>
  <cp:revision>117</cp:revision>
  <dcterms:created xsi:type="dcterms:W3CDTF">2017-10-05T18:14:28Z</dcterms:created>
  <dcterms:modified xsi:type="dcterms:W3CDTF">2019-06-17T08:16:52Z</dcterms:modified>
</cp:coreProperties>
</file>