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notesMasterIdLst>
    <p:notesMasterId r:id="rId27"/>
  </p:notesMasterIdLst>
  <p:handoutMasterIdLst>
    <p:handoutMasterId r:id="rId28"/>
  </p:handoutMasterIdLst>
  <p:sldIdLst>
    <p:sldId id="256" r:id="rId2"/>
    <p:sldId id="257" r:id="rId3"/>
    <p:sldId id="258" r:id="rId4"/>
    <p:sldId id="259" r:id="rId5"/>
    <p:sldId id="270" r:id="rId6"/>
    <p:sldId id="272" r:id="rId7"/>
    <p:sldId id="273" r:id="rId8"/>
    <p:sldId id="274" r:id="rId9"/>
    <p:sldId id="268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9" r:id="rId19"/>
    <p:sldId id="275" r:id="rId20"/>
    <p:sldId id="277" r:id="rId21"/>
    <p:sldId id="278" r:id="rId22"/>
    <p:sldId id="276" r:id="rId23"/>
    <p:sldId id="280" r:id="rId24"/>
    <p:sldId id="279" r:id="rId25"/>
    <p:sldId id="281" r:id="rId26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100" d="100"/>
          <a:sy n="100" d="100"/>
        </p:scale>
        <p:origin x="101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2556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quarter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3E5B0187-DA8C-4BEE-96CE-B9416D553916}" type="datetimeFigureOut">
              <a:rPr lang="he-IL" smtClean="0"/>
              <a:t>כ"א/כסלו/תשע"ח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2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3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69170507-4364-4540-B81A-276C96E493A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271984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1ED4584D-1574-4FF6-8DF8-E3EBE2D2FFDE}" type="datetimeFigureOut">
              <a:rPr lang="he-IL" smtClean="0"/>
              <a:t>כ"א/כסלו/תשע"ח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A28EDE89-EB65-4D20-802F-C6B37AEB7E9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908702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משולש ישר-זווית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כותרת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he-IL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17" name="כותרת משנה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he-IL"/>
              <a:t>לחץ כדי לערוך סגנון כותרת משנה של תבנית בסיס</a:t>
            </a:r>
            <a:endParaRPr kumimoji="0" lang="en-US"/>
          </a:p>
        </p:txBody>
      </p:sp>
      <p:grpSp>
        <p:nvGrpSpPr>
          <p:cNvPr id="2" name="קבוצה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צורה חופשית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צורה חופשית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צורה חופשית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מחבר ישר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מציין מיקום של תאריך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F82DE4C-07CC-4DBE-A3E6-ADD183626F97}" type="datetimeFigureOut">
              <a:rPr lang="he-IL" smtClean="0"/>
              <a:t>כ"א/כסלו/תשע"ח</a:t>
            </a:fld>
            <a:endParaRPr lang="he-IL"/>
          </a:p>
        </p:txBody>
      </p:sp>
      <p:sp>
        <p:nvSpPr>
          <p:cNvPr id="19" name="מציין מיקום של כותרת תחתונה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he-IL"/>
          </a:p>
        </p:txBody>
      </p:sp>
      <p:sp>
        <p:nvSpPr>
          <p:cNvPr id="27" name="מציין מיקום של מספר שקופית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7F24826-BD92-47CE-B5AA-EB1B0F97F029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e-IL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he-IL"/>
              <a:t>לחץ כדי לערוך סגנונות טקסט של תבנית בסיס</a:t>
            </a:r>
          </a:p>
          <a:p>
            <a:pPr lvl="1" eaLnBrk="1" latinLnBrk="0" hangingPunct="1"/>
            <a:r>
              <a:rPr lang="he-IL"/>
              <a:t>רמה שנייה</a:t>
            </a:r>
          </a:p>
          <a:p>
            <a:pPr lvl="2" eaLnBrk="1" latinLnBrk="0" hangingPunct="1"/>
            <a:r>
              <a:rPr lang="he-IL"/>
              <a:t>רמה שלישית</a:t>
            </a:r>
          </a:p>
          <a:p>
            <a:pPr lvl="3" eaLnBrk="1" latinLnBrk="0" hangingPunct="1"/>
            <a:r>
              <a:rPr lang="he-IL"/>
              <a:t>רמה רביעית</a:t>
            </a:r>
          </a:p>
          <a:p>
            <a:pPr lvl="4" eaLnBrk="1" latinLnBrk="0" hangingPunct="1"/>
            <a:r>
              <a:rPr lang="he-IL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2DE4C-07CC-4DBE-A3E6-ADD183626F97}" type="datetimeFigureOut">
              <a:rPr lang="he-IL" smtClean="0"/>
              <a:t>כ"א/כסלו/תשע"ח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24826-BD92-47CE-B5AA-EB1B0F97F029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he-IL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he-IL"/>
              <a:t>לחץ כדי לערוך סגנונות טקסט של תבנית בסיס</a:t>
            </a:r>
          </a:p>
          <a:p>
            <a:pPr lvl="1" eaLnBrk="1" latinLnBrk="0" hangingPunct="1"/>
            <a:r>
              <a:rPr lang="he-IL"/>
              <a:t>רמה שנייה</a:t>
            </a:r>
          </a:p>
          <a:p>
            <a:pPr lvl="2" eaLnBrk="1" latinLnBrk="0" hangingPunct="1"/>
            <a:r>
              <a:rPr lang="he-IL"/>
              <a:t>רמה שלישית</a:t>
            </a:r>
          </a:p>
          <a:p>
            <a:pPr lvl="3" eaLnBrk="1" latinLnBrk="0" hangingPunct="1"/>
            <a:r>
              <a:rPr lang="he-IL"/>
              <a:t>רמה רביעית</a:t>
            </a:r>
          </a:p>
          <a:p>
            <a:pPr lvl="4" eaLnBrk="1" latinLnBrk="0" hangingPunct="1"/>
            <a:r>
              <a:rPr lang="he-IL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2DE4C-07CC-4DBE-A3E6-ADD183626F97}" type="datetimeFigureOut">
              <a:rPr lang="he-IL" smtClean="0"/>
              <a:t>כ"א/כסלו/תשע"ח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24826-BD92-47CE-B5AA-EB1B0F97F029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e-IL"/>
              <a:t>לחץ כדי לערוך סגנונות טקסט של תבנית בסיס</a:t>
            </a:r>
          </a:p>
          <a:p>
            <a:pPr lvl="1" eaLnBrk="1" latinLnBrk="0" hangingPunct="1"/>
            <a:r>
              <a:rPr lang="he-IL"/>
              <a:t>רמה שנייה</a:t>
            </a:r>
          </a:p>
          <a:p>
            <a:pPr lvl="2" eaLnBrk="1" latinLnBrk="0" hangingPunct="1"/>
            <a:r>
              <a:rPr lang="he-IL"/>
              <a:t>רמה שלישית</a:t>
            </a:r>
          </a:p>
          <a:p>
            <a:pPr lvl="3" eaLnBrk="1" latinLnBrk="0" hangingPunct="1"/>
            <a:r>
              <a:rPr lang="he-IL"/>
              <a:t>רמה רביעית</a:t>
            </a:r>
          </a:p>
          <a:p>
            <a:pPr lvl="4" eaLnBrk="1" latinLnBrk="0" hangingPunct="1"/>
            <a:r>
              <a:rPr lang="he-IL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2DE4C-07CC-4DBE-A3E6-ADD183626F97}" type="datetimeFigureOut">
              <a:rPr lang="he-IL" smtClean="0"/>
              <a:t>כ"א/כסלו/תשע"ח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24826-BD92-47CE-B5AA-EB1B0F97F029}" type="slidenum">
              <a:rPr lang="he-IL" smtClean="0"/>
              <a:t>‹#›</a:t>
            </a:fld>
            <a:endParaRPr lang="he-IL"/>
          </a:p>
        </p:txBody>
      </p:sp>
      <p:sp>
        <p:nvSpPr>
          <p:cNvPr id="7" name="כותרת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he-IL"/>
              <a:t>לחץ כדי לערוך סגנון כותרת של תבנית בסיס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he-IL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2DE4C-07CC-4DBE-A3E6-ADD183626F97}" type="datetimeFigureOut">
              <a:rPr lang="he-IL" smtClean="0"/>
              <a:t>כ"א/כסלו/תשע"ח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24826-BD92-47CE-B5AA-EB1B0F97F029}" type="slidenum">
              <a:rPr lang="he-IL" smtClean="0"/>
              <a:t>‹#›</a:t>
            </a:fld>
            <a:endParaRPr lang="he-IL"/>
          </a:p>
        </p:txBody>
      </p:sp>
      <p:sp>
        <p:nvSpPr>
          <p:cNvPr id="7" name="סוגר זוויתי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סוגר זוויתי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e-IL"/>
              <a:t>לחץ כדי לערוך סגנונות טקסט של תבנית בסיס</a:t>
            </a:r>
          </a:p>
          <a:p>
            <a:pPr lvl="1" eaLnBrk="1" latinLnBrk="0" hangingPunct="1"/>
            <a:r>
              <a:rPr lang="he-IL"/>
              <a:t>רמה שנייה</a:t>
            </a:r>
          </a:p>
          <a:p>
            <a:pPr lvl="2" eaLnBrk="1" latinLnBrk="0" hangingPunct="1"/>
            <a:r>
              <a:rPr lang="he-IL"/>
              <a:t>רמה שלישית</a:t>
            </a:r>
          </a:p>
          <a:p>
            <a:pPr lvl="3" eaLnBrk="1" latinLnBrk="0" hangingPunct="1"/>
            <a:r>
              <a:rPr lang="he-IL"/>
              <a:t>רמה רביעית</a:t>
            </a:r>
          </a:p>
          <a:p>
            <a:pPr lvl="4" eaLnBrk="1" latinLnBrk="0" hangingPunct="1"/>
            <a:r>
              <a:rPr lang="he-IL"/>
              <a:t>רמה חמישית</a:t>
            </a:r>
            <a:endParaRPr kumimoji="0" lang="en-US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e-IL"/>
              <a:t>לחץ כדי לערוך סגנונות טקסט של תבנית בסיס</a:t>
            </a:r>
          </a:p>
          <a:p>
            <a:pPr lvl="1" eaLnBrk="1" latinLnBrk="0" hangingPunct="1"/>
            <a:r>
              <a:rPr lang="he-IL"/>
              <a:t>רמה שנייה</a:t>
            </a:r>
          </a:p>
          <a:p>
            <a:pPr lvl="2" eaLnBrk="1" latinLnBrk="0" hangingPunct="1"/>
            <a:r>
              <a:rPr lang="he-IL"/>
              <a:t>רמה שלישית</a:t>
            </a:r>
          </a:p>
          <a:p>
            <a:pPr lvl="3" eaLnBrk="1" latinLnBrk="0" hangingPunct="1"/>
            <a:r>
              <a:rPr lang="he-IL"/>
              <a:t>רמה רביעית</a:t>
            </a:r>
          </a:p>
          <a:p>
            <a:pPr lvl="4" eaLnBrk="1" latinLnBrk="0" hangingPunct="1"/>
            <a:r>
              <a:rPr lang="he-IL"/>
              <a:t>רמה חמישית</a:t>
            </a:r>
            <a:endParaRPr kumimoji="0"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2DE4C-07CC-4DBE-A3E6-ADD183626F97}" type="datetimeFigureOut">
              <a:rPr lang="he-IL" smtClean="0"/>
              <a:t>כ"א/כסלו/תשע"ח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24826-BD92-47CE-B5AA-EB1B0F97F029}" type="slidenum">
              <a:rPr lang="he-IL" smtClean="0"/>
              <a:t>‹#›</a:t>
            </a:fld>
            <a:endParaRPr lang="he-IL"/>
          </a:p>
        </p:txBody>
      </p:sp>
      <p:sp>
        <p:nvSpPr>
          <p:cNvPr id="8" name="כותרת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he-IL"/>
              <a:t>לחץ כדי לערוך סגנון כותרת של תבנית בסיס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השוואה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he-IL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e-IL"/>
              <a:t>לחץ כדי לערוך סגנונות טקסט של תבנית בסיס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e-IL"/>
              <a:t>לחץ כדי לערוך סגנונות טקסט של תבנית בסיס</a:t>
            </a:r>
          </a:p>
        </p:txBody>
      </p:sp>
      <p:sp>
        <p:nvSpPr>
          <p:cNvPr id="5" name="מציין מיקום תוכן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e-IL"/>
              <a:t>לחץ כדי לערוך סגנונות טקסט של תבנית בסיס</a:t>
            </a:r>
          </a:p>
          <a:p>
            <a:pPr lvl="1" eaLnBrk="1" latinLnBrk="0" hangingPunct="1"/>
            <a:r>
              <a:rPr lang="he-IL"/>
              <a:t>רמה שנייה</a:t>
            </a:r>
          </a:p>
          <a:p>
            <a:pPr lvl="2" eaLnBrk="1" latinLnBrk="0" hangingPunct="1"/>
            <a:r>
              <a:rPr lang="he-IL"/>
              <a:t>רמה שלישית</a:t>
            </a:r>
          </a:p>
          <a:p>
            <a:pPr lvl="3" eaLnBrk="1" latinLnBrk="0" hangingPunct="1"/>
            <a:r>
              <a:rPr lang="he-IL"/>
              <a:t>רמה רביעית</a:t>
            </a:r>
          </a:p>
          <a:p>
            <a:pPr lvl="4" eaLnBrk="1" latinLnBrk="0" hangingPunct="1"/>
            <a:r>
              <a:rPr lang="he-IL"/>
              <a:t>רמה חמישית</a:t>
            </a:r>
            <a:endParaRPr kumimoji="0" lang="en-US"/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e-IL"/>
              <a:t>לחץ כדי לערוך סגנונות טקסט של תבנית בסיס</a:t>
            </a:r>
          </a:p>
          <a:p>
            <a:pPr lvl="1" eaLnBrk="1" latinLnBrk="0" hangingPunct="1"/>
            <a:r>
              <a:rPr lang="he-IL"/>
              <a:t>רמה שנייה</a:t>
            </a:r>
          </a:p>
          <a:p>
            <a:pPr lvl="2" eaLnBrk="1" latinLnBrk="0" hangingPunct="1"/>
            <a:r>
              <a:rPr lang="he-IL"/>
              <a:t>רמה שלישית</a:t>
            </a:r>
          </a:p>
          <a:p>
            <a:pPr lvl="3" eaLnBrk="1" latinLnBrk="0" hangingPunct="1"/>
            <a:r>
              <a:rPr lang="he-IL"/>
              <a:t>רמה רביעית</a:t>
            </a:r>
          </a:p>
          <a:p>
            <a:pPr lvl="4" eaLnBrk="1" latinLnBrk="0" hangingPunct="1"/>
            <a:r>
              <a:rPr lang="he-IL"/>
              <a:t>רמה חמישית</a:t>
            </a:r>
            <a:endParaRPr kumimoji="0" lang="en-US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2DE4C-07CC-4DBE-A3E6-ADD183626F97}" type="datetimeFigureOut">
              <a:rPr lang="he-IL" smtClean="0"/>
              <a:t>כ"א/כסלו/תשע"ח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24826-BD92-47CE-B5AA-EB1B0F97F029}" type="slidenum">
              <a:rPr lang="he-IL" smtClean="0"/>
              <a:t>‹#›</a:t>
            </a:fld>
            <a:endParaRPr lang="he-I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2DE4C-07CC-4DBE-A3E6-ADD183626F97}" type="datetimeFigureOut">
              <a:rPr lang="he-IL" smtClean="0"/>
              <a:t>כ"א/כסלו/תשע"ח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24826-BD92-47CE-B5AA-EB1B0F97F029}" type="slidenum">
              <a:rPr lang="he-IL" smtClean="0"/>
              <a:t>‹#›</a:t>
            </a:fld>
            <a:endParaRPr lang="he-IL"/>
          </a:p>
        </p:txBody>
      </p:sp>
      <p:sp>
        <p:nvSpPr>
          <p:cNvPr id="6" name="כותרת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he-IL"/>
              <a:t>לחץ כדי לערוך סגנון כותרת של תבנית בסיס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2DE4C-07CC-4DBE-A3E6-ADD183626F97}" type="datetimeFigureOut">
              <a:rPr lang="he-IL" smtClean="0"/>
              <a:t>כ"א/כסלו/תשע"ח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24826-BD92-47CE-B5AA-EB1B0F97F029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תוכן עם כיתוב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he-IL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he-IL"/>
              <a:t>לחץ כדי לערוך סגנונות טקסט של תבנית בסיס</a:t>
            </a:r>
          </a:p>
          <a:p>
            <a:pPr lvl="1" eaLnBrk="1" latinLnBrk="0" hangingPunct="1"/>
            <a:r>
              <a:rPr lang="he-IL"/>
              <a:t>רמה שנייה</a:t>
            </a:r>
          </a:p>
          <a:p>
            <a:pPr lvl="2" eaLnBrk="1" latinLnBrk="0" hangingPunct="1"/>
            <a:r>
              <a:rPr lang="he-IL"/>
              <a:t>רמה שלישית</a:t>
            </a:r>
          </a:p>
          <a:p>
            <a:pPr lvl="3" eaLnBrk="1" latinLnBrk="0" hangingPunct="1"/>
            <a:r>
              <a:rPr lang="he-IL"/>
              <a:t>רמה רביעית</a:t>
            </a:r>
          </a:p>
          <a:p>
            <a:pPr lvl="4" eaLnBrk="1" latinLnBrk="0" hangingPunct="1"/>
            <a:r>
              <a:rPr lang="he-IL"/>
              <a:t>רמה חמישית</a:t>
            </a:r>
            <a:endParaRPr kumimoji="0"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9F82DE4C-07CC-4DBE-A3E6-ADD183626F97}" type="datetimeFigureOut">
              <a:rPr lang="he-IL" smtClean="0"/>
              <a:t>כ"א/כסלו/תשע"ח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24826-BD92-47CE-B5AA-EB1B0F97F029}" type="slidenum">
              <a:rPr lang="he-IL" smtClean="0"/>
              <a:t>‹#›</a:t>
            </a:fld>
            <a:endParaRPr lang="he-I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תמונה עם כיתוב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he-IL"/>
              <a:t>לחץ כדי לערוך סגנונות טקסט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he-IL"/>
              <a:t>לחץ על הסמל כדי להוסיף תמונה</a:t>
            </a:r>
            <a:endParaRPr kumimoji="0" lang="en-US" dirty="0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F82DE4C-07CC-4DBE-A3E6-ADD183626F97}" type="datetimeFigureOut">
              <a:rPr lang="he-IL" smtClean="0"/>
              <a:t>כ"א/כסלו/תשע"ח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7F24826-BD92-47CE-B5AA-EB1B0F97F029}" type="slidenum">
              <a:rPr lang="he-IL" smtClean="0"/>
              <a:t>‹#›</a:t>
            </a:fld>
            <a:endParaRPr lang="he-IL"/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he-IL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8" name="צורה חופשית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צורה חופשית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משולש ישר-זווית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מחבר ישר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סוגר זוויתי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סוגר זוויתי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צורה חופשית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צורה חופשית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משולש ישר-זווית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מחבר ישר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מציין מיקום של כותרת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he-IL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0" name="מציין מיקום טקסט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e-IL"/>
              <a:t>לחץ כדי לערוך סגנונות טקסט של תבנית בסיס</a:t>
            </a:r>
          </a:p>
          <a:p>
            <a:pPr lvl="1" eaLnBrk="1" latinLnBrk="0" hangingPunct="1"/>
            <a:r>
              <a:rPr kumimoji="0" lang="he-IL"/>
              <a:t>רמה שנייה</a:t>
            </a:r>
          </a:p>
          <a:p>
            <a:pPr lvl="2" eaLnBrk="1" latinLnBrk="0" hangingPunct="1"/>
            <a:r>
              <a:rPr kumimoji="0" lang="he-IL"/>
              <a:t>רמה שלישית</a:t>
            </a:r>
          </a:p>
          <a:p>
            <a:pPr lvl="3" eaLnBrk="1" latinLnBrk="0" hangingPunct="1"/>
            <a:r>
              <a:rPr kumimoji="0" lang="he-IL"/>
              <a:t>רמה רביעית</a:t>
            </a:r>
          </a:p>
          <a:p>
            <a:pPr lvl="4" eaLnBrk="1" latinLnBrk="0" hangingPunct="1"/>
            <a:r>
              <a:rPr kumimoji="0" lang="he-IL"/>
              <a:t>רמה חמישית</a:t>
            </a:r>
            <a:endParaRPr kumimoji="0" lang="en-US"/>
          </a:p>
        </p:txBody>
      </p:sp>
      <p:sp>
        <p:nvSpPr>
          <p:cNvPr id="10" name="מציין מיקום של תאריך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F82DE4C-07CC-4DBE-A3E6-ADD183626F97}" type="datetimeFigureOut">
              <a:rPr lang="he-IL" smtClean="0"/>
              <a:t>כ"א/כסלו/תשע"ח</a:t>
            </a:fld>
            <a:endParaRPr lang="he-IL"/>
          </a:p>
        </p:txBody>
      </p:sp>
      <p:sp>
        <p:nvSpPr>
          <p:cNvPr id="22" name="מציין מיקום של כותרת תחתונה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he-IL"/>
          </a:p>
        </p:txBody>
      </p:sp>
      <p:sp>
        <p:nvSpPr>
          <p:cNvPr id="18" name="מציין מיקום של מספר שקופית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7F24826-BD92-47CE-B5AA-EB1B0F97F029}" type="slidenum">
              <a:rPr lang="he-IL" smtClean="0"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r" rtl="1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r" rtl="1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r" rtl="1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3528" y="260648"/>
            <a:ext cx="6984776" cy="520142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6600" b="1" dirty="0">
                <a:latin typeface="Calibri" pitchFamily="34" charset="0"/>
              </a:rPr>
              <a:t>תגיות</a:t>
            </a:r>
          </a:p>
          <a:p>
            <a:r>
              <a:rPr lang="en-US" sz="16600" b="1" dirty="0">
                <a:latin typeface="Calibri" pitchFamily="34" charset="0"/>
              </a:rPr>
              <a:t>HTML</a:t>
            </a:r>
            <a:endParaRPr lang="he-IL" sz="16600" b="1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54863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כותרת 2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sz="3100" dirty="0"/>
              <a:t>https://www.w3schools.com/html/html_tables.asp</a:t>
            </a:r>
            <a:br>
              <a:rPr lang="he-IL" dirty="0"/>
            </a:br>
            <a:endParaRPr lang="he-IL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8B38B7D-3FF5-47E1-AFFD-0B3DC5857AC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8" y="1124744"/>
            <a:ext cx="2133600" cy="513397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42765DC7-3298-4ED3-9AE5-151399935B1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27984" y="1196752"/>
            <a:ext cx="4267200" cy="4371975"/>
          </a:xfrm>
          <a:prstGeom prst="rect">
            <a:avLst/>
          </a:prstGeom>
          <a:ln w="25400">
            <a:solidFill>
              <a:schemeClr val="accent1"/>
            </a:solidFill>
          </a:ln>
        </p:spPr>
      </p:pic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05E1CA-4D0F-4E9C-91E7-AC3E0E03052D}"/>
              </a:ext>
            </a:extLst>
          </p:cNvPr>
          <p:cNvSpPr>
            <a:spLocks noGrp="1"/>
          </p:cNvSpPr>
          <p:nvPr/>
        </p:nvSpPr>
        <p:spPr>
          <a:xfrm>
            <a:off x="3563888" y="649084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he-I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Olga Gendelman</a:t>
            </a:r>
            <a:endParaRPr lang="he-IL" sz="1200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61881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69B6D04A-6700-4B49-B3DA-B7AC01F6EE6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0"/>
            <a:ext cx="2376264" cy="674124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253CE3BA-1959-474C-AFEE-0A16C018BA7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19872" y="692696"/>
            <a:ext cx="5272844" cy="1440160"/>
          </a:xfrm>
          <a:prstGeom prst="rect">
            <a:avLst/>
          </a:prstGeom>
        </p:spPr>
      </p:pic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B71CDB66-0057-4D52-8D7C-F76487E5B899}"/>
              </a:ext>
            </a:extLst>
          </p:cNvPr>
          <p:cNvSpPr>
            <a:spLocks noGrp="1"/>
          </p:cNvSpPr>
          <p:nvPr/>
        </p:nvSpPr>
        <p:spPr>
          <a:xfrm>
            <a:off x="3563888" y="6381328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he-I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Olga Gendelman</a:t>
            </a:r>
            <a:endParaRPr lang="he-IL" sz="1200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69045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DC9791DC-9053-40B8-B739-38301E9FFB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04" y="0"/>
            <a:ext cx="2520280" cy="668464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AB2976AE-946E-4D51-A694-CC637E48D45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87824" y="1124744"/>
            <a:ext cx="5673438" cy="1368152"/>
          </a:xfrm>
          <a:prstGeom prst="rect">
            <a:avLst/>
          </a:prstGeom>
        </p:spPr>
      </p:pic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AE16B93-E093-4916-8392-F5ADE6B28EED}"/>
              </a:ext>
            </a:extLst>
          </p:cNvPr>
          <p:cNvSpPr>
            <a:spLocks noGrp="1"/>
          </p:cNvSpPr>
          <p:nvPr/>
        </p:nvSpPr>
        <p:spPr>
          <a:xfrm>
            <a:off x="3563888" y="649084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he-I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Olga Gendelman</a:t>
            </a:r>
            <a:endParaRPr lang="he-IL" sz="1200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71668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B7562037-064F-4805-83DB-6D2599D6377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4644" y="0"/>
            <a:ext cx="2233100" cy="6981748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FD048C4F-B68E-4EE0-B6A8-E8CE169889B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55776" y="548680"/>
            <a:ext cx="6249266" cy="1944216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5244B41A-988B-43B7-895B-9D287854344B}"/>
              </a:ext>
            </a:extLst>
          </p:cNvPr>
          <p:cNvSpPr/>
          <p:nvPr/>
        </p:nvSpPr>
        <p:spPr>
          <a:xfrm>
            <a:off x="251520" y="1916832"/>
            <a:ext cx="1440160" cy="216024"/>
          </a:xfrm>
          <a:prstGeom prst="rect">
            <a:avLst/>
          </a:prstGeom>
          <a:solidFill>
            <a:srgbClr val="FFFF00">
              <a:alpha val="3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21C39ED1-C009-4986-AE3C-5AF8ECDBD479}"/>
              </a:ext>
            </a:extLst>
          </p:cNvPr>
          <p:cNvSpPr>
            <a:spLocks noGrp="1"/>
          </p:cNvSpPr>
          <p:nvPr/>
        </p:nvSpPr>
        <p:spPr>
          <a:xfrm>
            <a:off x="3563888" y="649084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he-I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Olga Gendelman</a:t>
            </a:r>
            <a:endParaRPr lang="he-IL" sz="1200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34081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30469AB3-6425-4263-B9E8-07BD9A06958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04" y="0"/>
            <a:ext cx="3411187" cy="68580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85C9B980-D726-48AB-904C-AD6007698CB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27984" y="620688"/>
            <a:ext cx="4305300" cy="5029200"/>
          </a:xfrm>
          <a:prstGeom prst="rect">
            <a:avLst/>
          </a:prstGeom>
          <a:ln>
            <a:solidFill>
              <a:schemeClr val="accent1">
                <a:shade val="50000"/>
              </a:schemeClr>
            </a:solidFill>
          </a:ln>
        </p:spPr>
      </p:pic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6EFF59D-2A7B-4B34-9130-A3C8EACE10B6}"/>
              </a:ext>
            </a:extLst>
          </p:cNvPr>
          <p:cNvSpPr>
            <a:spLocks noGrp="1"/>
          </p:cNvSpPr>
          <p:nvPr/>
        </p:nvSpPr>
        <p:spPr>
          <a:xfrm>
            <a:off x="3563888" y="649084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he-I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Olga Gendelman</a:t>
            </a:r>
            <a:endParaRPr lang="he-IL" sz="1200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23063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289D3E67-7B2E-4BA1-8F3B-572A0BB8D26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788023" y="274638"/>
            <a:ext cx="3819837" cy="5962674"/>
          </a:xfrm>
          <a:prstGeom prst="rect">
            <a:avLst/>
          </a:prstGeom>
          <a:ln>
            <a:solidFill>
              <a:schemeClr val="accent1">
                <a:shade val="50000"/>
              </a:schemeClr>
            </a:solidFill>
          </a:ln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1A0284CD-F4DE-4D13-B31E-F83D7F273F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9ED3B99-895A-499F-A96A-D5495ED2AAE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504" y="116632"/>
            <a:ext cx="4055371" cy="7488832"/>
          </a:xfrm>
          <a:prstGeom prst="rect">
            <a:avLst/>
          </a:prstGeom>
        </p:spPr>
      </p:pic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A2D472AE-7B93-42D4-AD03-9ACD9D6C4288}"/>
              </a:ext>
            </a:extLst>
          </p:cNvPr>
          <p:cNvSpPr>
            <a:spLocks noGrp="1"/>
          </p:cNvSpPr>
          <p:nvPr/>
        </p:nvSpPr>
        <p:spPr>
          <a:xfrm>
            <a:off x="3563888" y="649084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he-I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Olga Gendelman</a:t>
            </a:r>
            <a:endParaRPr lang="he-IL" sz="1200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07463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6487EEE9-A49D-461E-AFB0-90FC647EAA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3419872" cy="690837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E8E4A0F7-3F09-4D06-8307-F9D060CAB9B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55976" y="188640"/>
            <a:ext cx="4236098" cy="6858000"/>
          </a:xfrm>
          <a:prstGeom prst="rect">
            <a:avLst/>
          </a:prstGeom>
          <a:ln>
            <a:solidFill>
              <a:schemeClr val="accent1">
                <a:shade val="50000"/>
              </a:schemeClr>
            </a:solidFill>
          </a:ln>
        </p:spPr>
      </p:pic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C2B6FE4B-0DA4-45A7-B57B-F2E950026ACB}"/>
              </a:ext>
            </a:extLst>
          </p:cNvPr>
          <p:cNvSpPr>
            <a:spLocks noGrp="1"/>
          </p:cNvSpPr>
          <p:nvPr/>
        </p:nvSpPr>
        <p:spPr>
          <a:xfrm>
            <a:off x="3563888" y="649084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he-I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Olga Gendelman</a:t>
            </a:r>
            <a:endParaRPr lang="he-IL" sz="1200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89159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AB5440E6-EE16-44A3-A947-CFBE184F4B1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34387" y="1196752"/>
            <a:ext cx="4324350" cy="1428750"/>
          </a:xfrm>
          <a:prstGeom prst="rect">
            <a:avLst/>
          </a:prstGeom>
          <a:ln>
            <a:solidFill>
              <a:schemeClr val="accent1">
                <a:shade val="50000"/>
              </a:schemeClr>
            </a:solidFill>
          </a:ln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EAE31E38-F64A-4AE3-BDBA-04360EA580F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504" y="0"/>
            <a:ext cx="3240360" cy="6801548"/>
          </a:xfrm>
          <a:prstGeom prst="rect">
            <a:avLst/>
          </a:prstGeom>
        </p:spPr>
      </p:pic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D50CC194-A0E5-4B06-A633-6A65BAFBA6A3}"/>
              </a:ext>
            </a:extLst>
          </p:cNvPr>
          <p:cNvSpPr>
            <a:spLocks noGrp="1"/>
          </p:cNvSpPr>
          <p:nvPr/>
        </p:nvSpPr>
        <p:spPr>
          <a:xfrm>
            <a:off x="3563888" y="649084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he-I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Olga Gendelman</a:t>
            </a:r>
            <a:endParaRPr lang="he-IL" sz="1200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944088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28C93F6-AC02-4A1F-B4CB-B85ACBF593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9FE4C1F9-288F-4DAA-9A4D-84B43B68A3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A047F37-9227-4B24-A590-FA0C40FB07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116632"/>
            <a:ext cx="8041984" cy="6552728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864F720-2207-4F59-9F03-16E8BE92191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91880" y="274638"/>
            <a:ext cx="5505450" cy="1543050"/>
          </a:xfrm>
          <a:prstGeom prst="rect">
            <a:avLst/>
          </a:prstGeom>
          <a:ln>
            <a:solidFill>
              <a:schemeClr val="accent1">
                <a:shade val="5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405457638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1C1F13B-E096-4C9F-8C8D-8C88E7B638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544" y="882952"/>
            <a:ext cx="8229600" cy="5376672"/>
          </a:xfrm>
        </p:spPr>
        <p:txBody>
          <a:bodyPr/>
          <a:lstStyle/>
          <a:p>
            <a:r>
              <a:rPr lang="he-IL" dirty="0"/>
              <a:t>כמו שאנחנו יודעים, ישנם כמה דרכים להגיע לאותו התוצאה במדעי מחשב.</a:t>
            </a:r>
          </a:p>
          <a:p>
            <a:endParaRPr lang="he-IL" dirty="0"/>
          </a:p>
          <a:p>
            <a:r>
              <a:rPr lang="he-IL" dirty="0"/>
              <a:t>זוכרים תכונה </a:t>
            </a:r>
            <a:r>
              <a:rPr lang="en-US" dirty="0">
                <a:solidFill>
                  <a:srgbClr val="FF0000"/>
                </a:solidFill>
              </a:rPr>
              <a:t>style</a:t>
            </a:r>
            <a:r>
              <a:rPr lang="he-IL" dirty="0"/>
              <a:t>? בתכונה הזאת הגדרנו צבע רקע.</a:t>
            </a:r>
          </a:p>
          <a:p>
            <a:endParaRPr lang="he-IL" dirty="0"/>
          </a:p>
          <a:p>
            <a:r>
              <a:rPr lang="he-IL" dirty="0"/>
              <a:t>כמו שאמרנו, אפשר לקחת תכונה (גם את תכונה של רקע) ולשייך אותה לתג שנחליט.</a:t>
            </a:r>
          </a:p>
          <a:p>
            <a:endParaRPr lang="he-IL" dirty="0"/>
          </a:p>
          <a:p>
            <a:r>
              <a:rPr lang="he-IL" dirty="0"/>
              <a:t>לדוגמה, אם נכניס תכונה </a:t>
            </a:r>
            <a:r>
              <a:rPr lang="en-US" dirty="0"/>
              <a:t>style</a:t>
            </a:r>
            <a:r>
              <a:rPr lang="he-IL" dirty="0"/>
              <a:t> לתג </a:t>
            </a:r>
            <a:r>
              <a:rPr lang="en-US" dirty="0"/>
              <a:t>&lt;table&gt;</a:t>
            </a:r>
            <a:r>
              <a:rPr lang="he-IL" dirty="0"/>
              <a:t> - זה ישנה את </a:t>
            </a:r>
            <a:r>
              <a:rPr lang="en-US" dirty="0"/>
              <a:t> style </a:t>
            </a:r>
            <a:r>
              <a:rPr lang="he-IL" dirty="0"/>
              <a:t>(סגנון) של טבלה כולה.</a:t>
            </a:r>
          </a:p>
          <a:p>
            <a:endParaRPr lang="he-IL" dirty="0"/>
          </a:p>
          <a:p>
            <a:endParaRPr lang="he-IL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85107354-B5CF-48C0-AA93-C82B49961B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4184" y="-121104"/>
            <a:ext cx="8229600" cy="1143000"/>
          </a:xfrm>
        </p:spPr>
        <p:txBody>
          <a:bodyPr/>
          <a:lstStyle/>
          <a:p>
            <a:pPr algn="r"/>
            <a:r>
              <a:rPr lang="he-IL" sz="3700" dirty="0">
                <a:effectLst/>
              </a:rPr>
              <a:t>איך מוסיפים צבע רקע לתא בטבלה?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53435F9-388E-4A17-8BDD-C6FA656B5C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3792" y="2636912"/>
            <a:ext cx="3133725" cy="285750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5DF4B845-397A-45EA-B657-A59D2F075BA5}"/>
              </a:ext>
            </a:extLst>
          </p:cNvPr>
          <p:cNvSpPr/>
          <p:nvPr/>
        </p:nvSpPr>
        <p:spPr>
          <a:xfrm>
            <a:off x="-156417" y="5698426"/>
            <a:ext cx="6048672" cy="16561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375ACE-79E9-4FE8-975E-0448A2DE23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203848" y="6161393"/>
            <a:ext cx="2350681" cy="365125"/>
          </a:xfrm>
        </p:spPr>
        <p:txBody>
          <a:bodyPr/>
          <a:lstStyle/>
          <a:p>
            <a:r>
              <a:rPr lang="en-US" dirty="0"/>
              <a:t>Olga Gendelman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897199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692696"/>
            <a:ext cx="8856984" cy="44644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9411646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67D8F7D-3132-4EA1-8E7C-FAC391E724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818651"/>
          </a:xfrm>
        </p:spPr>
        <p:txBody>
          <a:bodyPr/>
          <a:lstStyle/>
          <a:p>
            <a:r>
              <a:rPr lang="he-IL" dirty="0"/>
              <a:t>לדוגמה, אם נכניס תכונה </a:t>
            </a:r>
            <a:r>
              <a:rPr lang="en-US" dirty="0"/>
              <a:t>style</a:t>
            </a:r>
            <a:r>
              <a:rPr lang="he-IL" dirty="0"/>
              <a:t> לתג </a:t>
            </a:r>
            <a:r>
              <a:rPr lang="en-US" dirty="0"/>
              <a:t>&lt;table&gt;</a:t>
            </a:r>
            <a:r>
              <a:rPr lang="he-IL" dirty="0"/>
              <a:t> - זה ישנה את </a:t>
            </a:r>
            <a:r>
              <a:rPr lang="en-US" dirty="0"/>
              <a:t> style </a:t>
            </a:r>
            <a:r>
              <a:rPr lang="he-IL" dirty="0"/>
              <a:t>(סגנון) של טבלה כולה.</a:t>
            </a:r>
          </a:p>
          <a:p>
            <a:r>
              <a:rPr lang="he-IL" dirty="0"/>
              <a:t>כלומר, אם נכתוב</a:t>
            </a:r>
          </a:p>
          <a:p>
            <a:endParaRPr lang="he-IL" dirty="0"/>
          </a:p>
          <a:p>
            <a:endParaRPr lang="he-IL" dirty="0"/>
          </a:p>
          <a:p>
            <a:endParaRPr lang="he-IL" dirty="0"/>
          </a:p>
          <a:p>
            <a:endParaRPr lang="he-IL" dirty="0"/>
          </a:p>
          <a:p>
            <a:endParaRPr lang="he-IL" dirty="0"/>
          </a:p>
          <a:p>
            <a:endParaRPr lang="he-IL" dirty="0"/>
          </a:p>
          <a:p>
            <a:r>
              <a:rPr lang="he-IL" dirty="0"/>
              <a:t>נקבל:  </a:t>
            </a:r>
          </a:p>
          <a:p>
            <a:pPr marL="109728" indent="0">
              <a:buNone/>
            </a:pPr>
            <a:endParaRPr lang="he-IL" dirty="0"/>
          </a:p>
          <a:p>
            <a:endParaRPr lang="he-IL" dirty="0"/>
          </a:p>
          <a:p>
            <a:endParaRPr lang="he-IL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C0938DB-06A8-43D7-8243-77767D535686}"/>
              </a:ext>
            </a:extLst>
          </p:cNvPr>
          <p:cNvSpPr/>
          <p:nvPr/>
        </p:nvSpPr>
        <p:spPr>
          <a:xfrm>
            <a:off x="-156417" y="5698426"/>
            <a:ext cx="6048672" cy="16561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6F260F-9D70-47E7-A499-D836B177C8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203848" y="6161393"/>
            <a:ext cx="2350681" cy="365125"/>
          </a:xfrm>
        </p:spPr>
        <p:txBody>
          <a:bodyPr/>
          <a:lstStyle/>
          <a:p>
            <a:r>
              <a:rPr lang="en-US" dirty="0"/>
              <a:t>Olga Gendelman</a:t>
            </a:r>
            <a:endParaRPr lang="he-IL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3AD9B2E-9EBC-4A5F-89A0-7331AA03216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071042"/>
            <a:ext cx="4295775" cy="289560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99A6AF10-BD1F-43BD-910B-C5860350E4F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53896" y="3259047"/>
            <a:ext cx="1246296" cy="20093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746228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67D8F7D-3132-4EA1-8E7C-FAC391E724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818651"/>
          </a:xfrm>
        </p:spPr>
        <p:txBody>
          <a:bodyPr/>
          <a:lstStyle/>
          <a:p>
            <a:r>
              <a:rPr lang="he-IL" dirty="0"/>
              <a:t>לדוגמה, אם נכניס תכונה </a:t>
            </a:r>
            <a:r>
              <a:rPr lang="en-US" dirty="0"/>
              <a:t>border</a:t>
            </a:r>
            <a:r>
              <a:rPr lang="he-IL" dirty="0"/>
              <a:t> לתג </a:t>
            </a:r>
            <a:r>
              <a:rPr lang="en-US" dirty="0"/>
              <a:t>&lt;table&gt;</a:t>
            </a:r>
            <a:r>
              <a:rPr lang="he-IL" dirty="0"/>
              <a:t> - זה ישנה את </a:t>
            </a:r>
            <a:r>
              <a:rPr lang="en-US" dirty="0"/>
              <a:t> border </a:t>
            </a:r>
            <a:r>
              <a:rPr lang="he-IL" dirty="0"/>
              <a:t>(דופן) של טבלה כולה.</a:t>
            </a:r>
          </a:p>
          <a:p>
            <a:r>
              <a:rPr lang="he-IL" dirty="0"/>
              <a:t>כלומר, אם נכתוב</a:t>
            </a:r>
          </a:p>
          <a:p>
            <a:endParaRPr lang="he-IL" dirty="0"/>
          </a:p>
          <a:p>
            <a:endParaRPr lang="he-IL" dirty="0"/>
          </a:p>
          <a:p>
            <a:endParaRPr lang="he-IL" dirty="0"/>
          </a:p>
          <a:p>
            <a:endParaRPr lang="he-IL" dirty="0"/>
          </a:p>
          <a:p>
            <a:endParaRPr lang="he-IL" dirty="0"/>
          </a:p>
          <a:p>
            <a:endParaRPr lang="he-IL" dirty="0"/>
          </a:p>
          <a:p>
            <a:r>
              <a:rPr lang="he-IL" dirty="0"/>
              <a:t>נקבל:  </a:t>
            </a:r>
          </a:p>
          <a:p>
            <a:pPr marL="109728" indent="0">
              <a:buNone/>
            </a:pPr>
            <a:endParaRPr lang="he-IL" dirty="0"/>
          </a:p>
          <a:p>
            <a:endParaRPr lang="he-IL" dirty="0"/>
          </a:p>
          <a:p>
            <a:endParaRPr lang="he-IL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C0938DB-06A8-43D7-8243-77767D535686}"/>
              </a:ext>
            </a:extLst>
          </p:cNvPr>
          <p:cNvSpPr/>
          <p:nvPr/>
        </p:nvSpPr>
        <p:spPr>
          <a:xfrm>
            <a:off x="-156417" y="5698426"/>
            <a:ext cx="6048672" cy="16561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6F260F-9D70-47E7-A499-D836B177C8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203848" y="6161393"/>
            <a:ext cx="2350681" cy="365125"/>
          </a:xfrm>
        </p:spPr>
        <p:txBody>
          <a:bodyPr/>
          <a:lstStyle/>
          <a:p>
            <a:r>
              <a:rPr lang="en-US" dirty="0"/>
              <a:t>Olga Gendelman</a:t>
            </a:r>
            <a:endParaRPr lang="he-IL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B576962-413D-48F0-845A-1A190433DE8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625" y="1533089"/>
            <a:ext cx="7029450" cy="28575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767052F0-809D-4986-B945-2B3B13C39B9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49361" y="4021092"/>
            <a:ext cx="856511" cy="16773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120033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>
            <a:extLst>
              <a:ext uri="{FF2B5EF4-FFF2-40B4-BE49-F238E27FC236}">
                <a16:creationId xmlns:a16="http://schemas.microsoft.com/office/drawing/2014/main" id="{20AFE6C2-C801-4E2A-968A-D5B88E84996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4430" y="1872372"/>
            <a:ext cx="5457825" cy="3286125"/>
          </a:xfrm>
          <a:prstGeom prst="rect">
            <a:avLst/>
          </a:prstGeom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C3A9DAC4-6CC4-450B-BD76-E9AE18F2B8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he-IL" dirty="0">
                <a:effectLst/>
              </a:rPr>
              <a:t>כאן רואים דוגמאות שונות שם הוספת תכונה </a:t>
            </a:r>
            <a:r>
              <a:rPr lang="en-US" dirty="0">
                <a:effectLst/>
              </a:rPr>
              <a:t>style</a:t>
            </a:r>
            <a:r>
              <a:rPr lang="he-IL" dirty="0">
                <a:effectLst/>
              </a:rPr>
              <a:t> לתגים שונים: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E14EC51-CF5E-468C-8E54-6408D2FFD873}"/>
              </a:ext>
            </a:extLst>
          </p:cNvPr>
          <p:cNvSpPr/>
          <p:nvPr/>
        </p:nvSpPr>
        <p:spPr>
          <a:xfrm>
            <a:off x="-156417" y="5698426"/>
            <a:ext cx="6048672" cy="16561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1BC9614-C163-4FB2-A37F-CF85BDC106C4}"/>
              </a:ext>
            </a:extLst>
          </p:cNvPr>
          <p:cNvSpPr txBox="1"/>
          <p:nvPr/>
        </p:nvSpPr>
        <p:spPr>
          <a:xfrm>
            <a:off x="5364088" y="1417638"/>
            <a:ext cx="3600400" cy="369332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1">
            <a:spAutoFit/>
          </a:bodyPr>
          <a:lstStyle/>
          <a:p>
            <a:r>
              <a:rPr lang="he-IL" dirty="0"/>
              <a:t>זה אומר שרקע כל הטבלה יהיה צהוב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74AE1030-6530-43AA-B128-8D1FA9F06877}"/>
              </a:ext>
            </a:extLst>
          </p:cNvPr>
          <p:cNvCxnSpPr/>
          <p:nvPr/>
        </p:nvCxnSpPr>
        <p:spPr>
          <a:xfrm flipH="1">
            <a:off x="1547664" y="1556792"/>
            <a:ext cx="3744416" cy="3600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18865B46-002D-466F-AAAF-CBE54A26D056}"/>
              </a:ext>
            </a:extLst>
          </p:cNvPr>
          <p:cNvSpPr txBox="1"/>
          <p:nvPr/>
        </p:nvSpPr>
        <p:spPr>
          <a:xfrm>
            <a:off x="5508104" y="2768454"/>
            <a:ext cx="3600400" cy="553998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1">
            <a:spAutoFit/>
          </a:bodyPr>
          <a:lstStyle/>
          <a:p>
            <a:r>
              <a:rPr lang="he-IL" dirty="0"/>
              <a:t>זה אומר שרקע של תא זה יהיה כחול</a:t>
            </a:r>
          </a:p>
          <a:p>
            <a:r>
              <a:rPr lang="he-IL" sz="1200" dirty="0"/>
              <a:t>(אנחנו רואים שמדובר על תא ראשון בשורה ראשונה.)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985849EF-3618-49D5-9129-8CEAEF6C0E17}"/>
              </a:ext>
            </a:extLst>
          </p:cNvPr>
          <p:cNvCxnSpPr>
            <a:cxnSpLocks/>
          </p:cNvCxnSpPr>
          <p:nvPr/>
        </p:nvCxnSpPr>
        <p:spPr>
          <a:xfrm flipH="1" flipV="1">
            <a:off x="2051720" y="2636912"/>
            <a:ext cx="3456384" cy="2160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E38ACA78-2F46-47F9-A1EE-D5AD4D4EB6FC}"/>
              </a:ext>
            </a:extLst>
          </p:cNvPr>
          <p:cNvSpPr txBox="1"/>
          <p:nvPr/>
        </p:nvSpPr>
        <p:spPr>
          <a:xfrm>
            <a:off x="4932040" y="3910346"/>
            <a:ext cx="4248472" cy="553998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1">
            <a:spAutoFit/>
          </a:bodyPr>
          <a:lstStyle/>
          <a:p>
            <a:r>
              <a:rPr lang="he-IL" dirty="0"/>
              <a:t>זה אומר שרקע של כל שורה שנייה יהיה אדום</a:t>
            </a:r>
          </a:p>
          <a:p>
            <a:r>
              <a:rPr lang="he-IL" sz="1200" dirty="0"/>
              <a:t>(אנחנו רואים שמדובר על תא ראשון בשורה ראשונה.)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7F4FE31C-B91C-47AD-A4D5-53AAA896F3C1}"/>
              </a:ext>
            </a:extLst>
          </p:cNvPr>
          <p:cNvCxnSpPr>
            <a:cxnSpLocks/>
          </p:cNvCxnSpPr>
          <p:nvPr/>
        </p:nvCxnSpPr>
        <p:spPr>
          <a:xfrm flipH="1" flipV="1">
            <a:off x="1691680" y="3136106"/>
            <a:ext cx="3240360" cy="7742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C4E8C602-681D-4B88-9096-5EEA09C811C6}"/>
              </a:ext>
            </a:extLst>
          </p:cNvPr>
          <p:cNvSpPr txBox="1"/>
          <p:nvPr/>
        </p:nvSpPr>
        <p:spPr>
          <a:xfrm>
            <a:off x="1691680" y="4941168"/>
            <a:ext cx="7272808" cy="120032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1">
            <a:spAutoFit/>
          </a:bodyPr>
          <a:lstStyle/>
          <a:p>
            <a:r>
              <a:rPr lang="he-IL" dirty="0"/>
              <a:t>למעשה, רואים:</a:t>
            </a:r>
          </a:p>
          <a:p>
            <a:r>
              <a:rPr lang="he-IL" dirty="0"/>
              <a:t>התגית בה מכניסים תכונה מקבלת את התכונה,</a:t>
            </a:r>
          </a:p>
          <a:p>
            <a:r>
              <a:rPr lang="he-IL" dirty="0"/>
              <a:t>וכל היחידות בתוך התגית (לדוגמה, כל שורות ועמודות בתוך הטבלה)</a:t>
            </a:r>
          </a:p>
          <a:p>
            <a:r>
              <a:rPr lang="he-IL" dirty="0"/>
              <a:t>מקבלים את התכונה.</a:t>
            </a: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40CCB86-BEF0-4065-B9E3-49EE2AABC6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203848" y="6161393"/>
            <a:ext cx="2350681" cy="365125"/>
          </a:xfrm>
        </p:spPr>
        <p:txBody>
          <a:bodyPr/>
          <a:lstStyle/>
          <a:p>
            <a:r>
              <a:rPr lang="en-US" dirty="0"/>
              <a:t>Olga Gendelman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490372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 animBg="1"/>
      <p:bldP spid="14" grpId="0" animBg="1"/>
      <p:bldP spid="19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>
            <a:extLst>
              <a:ext uri="{FF2B5EF4-FFF2-40B4-BE49-F238E27FC236}">
                <a16:creationId xmlns:a16="http://schemas.microsoft.com/office/drawing/2014/main" id="{20AFE6C2-C801-4E2A-968A-D5B88E84996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4430" y="1872372"/>
            <a:ext cx="5457825" cy="3286125"/>
          </a:xfrm>
          <a:prstGeom prst="rect">
            <a:avLst/>
          </a:prstGeom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C3A9DAC4-6CC4-450B-BD76-E9AE18F2B8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he-IL" dirty="0">
                <a:effectLst/>
              </a:rPr>
              <a:t>כאן רואים דוגמאות שונות שם הוספת תכונה </a:t>
            </a:r>
            <a:r>
              <a:rPr lang="en-US" dirty="0">
                <a:effectLst/>
              </a:rPr>
              <a:t>style</a:t>
            </a:r>
            <a:r>
              <a:rPr lang="he-IL" dirty="0">
                <a:effectLst/>
              </a:rPr>
              <a:t> לתגים שונים: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E14EC51-CF5E-468C-8E54-6408D2FFD873}"/>
              </a:ext>
            </a:extLst>
          </p:cNvPr>
          <p:cNvSpPr/>
          <p:nvPr/>
        </p:nvSpPr>
        <p:spPr>
          <a:xfrm>
            <a:off x="-156417" y="5698426"/>
            <a:ext cx="6048672" cy="16561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1BC9614-C163-4FB2-A37F-CF85BDC106C4}"/>
              </a:ext>
            </a:extLst>
          </p:cNvPr>
          <p:cNvSpPr txBox="1"/>
          <p:nvPr/>
        </p:nvSpPr>
        <p:spPr>
          <a:xfrm>
            <a:off x="5364088" y="1417638"/>
            <a:ext cx="3600400" cy="369332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1">
            <a:spAutoFit/>
          </a:bodyPr>
          <a:lstStyle/>
          <a:p>
            <a:r>
              <a:rPr lang="he-IL" dirty="0"/>
              <a:t>זה אומר שרקע כל הטבלה יהיה צהוב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74AE1030-6530-43AA-B128-8D1FA9F06877}"/>
              </a:ext>
            </a:extLst>
          </p:cNvPr>
          <p:cNvCxnSpPr/>
          <p:nvPr/>
        </p:nvCxnSpPr>
        <p:spPr>
          <a:xfrm flipH="1">
            <a:off x="1547664" y="1556792"/>
            <a:ext cx="3744416" cy="3600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18865B46-002D-466F-AAAF-CBE54A26D056}"/>
              </a:ext>
            </a:extLst>
          </p:cNvPr>
          <p:cNvSpPr txBox="1"/>
          <p:nvPr/>
        </p:nvSpPr>
        <p:spPr>
          <a:xfrm>
            <a:off x="5508104" y="2768454"/>
            <a:ext cx="3600400" cy="553998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1">
            <a:spAutoFit/>
          </a:bodyPr>
          <a:lstStyle/>
          <a:p>
            <a:r>
              <a:rPr lang="he-IL" dirty="0"/>
              <a:t>זה אומר שרקע של תא זה יהיה כחול</a:t>
            </a:r>
          </a:p>
          <a:p>
            <a:r>
              <a:rPr lang="he-IL" sz="1200" dirty="0"/>
              <a:t>(אנחנו רואים שמדובר על תא ראשון בשורה ראשונה.)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985849EF-3618-49D5-9129-8CEAEF6C0E17}"/>
              </a:ext>
            </a:extLst>
          </p:cNvPr>
          <p:cNvCxnSpPr>
            <a:cxnSpLocks/>
          </p:cNvCxnSpPr>
          <p:nvPr/>
        </p:nvCxnSpPr>
        <p:spPr>
          <a:xfrm flipH="1" flipV="1">
            <a:off x="2051720" y="2636912"/>
            <a:ext cx="3456384" cy="2160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E38ACA78-2F46-47F9-A1EE-D5AD4D4EB6FC}"/>
              </a:ext>
            </a:extLst>
          </p:cNvPr>
          <p:cNvSpPr txBox="1"/>
          <p:nvPr/>
        </p:nvSpPr>
        <p:spPr>
          <a:xfrm>
            <a:off x="4932040" y="3910346"/>
            <a:ext cx="4248472" cy="553998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1">
            <a:spAutoFit/>
          </a:bodyPr>
          <a:lstStyle/>
          <a:p>
            <a:r>
              <a:rPr lang="he-IL" dirty="0"/>
              <a:t>זה אומר שרקע של כל שורה שנייה יהיה אדום</a:t>
            </a:r>
          </a:p>
          <a:p>
            <a:r>
              <a:rPr lang="he-IL" sz="1200" dirty="0"/>
              <a:t>(אנחנו רואים שמדובר על תא ראשון בשורה ראשונה.)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7F4FE31C-B91C-47AD-A4D5-53AAA896F3C1}"/>
              </a:ext>
            </a:extLst>
          </p:cNvPr>
          <p:cNvCxnSpPr>
            <a:cxnSpLocks/>
          </p:cNvCxnSpPr>
          <p:nvPr/>
        </p:nvCxnSpPr>
        <p:spPr>
          <a:xfrm flipH="1" flipV="1">
            <a:off x="1691680" y="3136106"/>
            <a:ext cx="3240360" cy="7742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40CCB86-BEF0-4065-B9E3-49EE2AABC6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203848" y="6161393"/>
            <a:ext cx="2350681" cy="365125"/>
          </a:xfrm>
        </p:spPr>
        <p:txBody>
          <a:bodyPr/>
          <a:lstStyle/>
          <a:p>
            <a:r>
              <a:rPr lang="en-US" dirty="0"/>
              <a:t>Olga Gendelman</a:t>
            </a:r>
            <a:endParaRPr lang="he-IL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581EFC3-7301-4785-92C2-F3E74D5275FC}"/>
              </a:ext>
            </a:extLst>
          </p:cNvPr>
          <p:cNvSpPr txBox="1"/>
          <p:nvPr/>
        </p:nvSpPr>
        <p:spPr>
          <a:xfrm>
            <a:off x="1907704" y="5054301"/>
            <a:ext cx="7056784" cy="1107996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1">
            <a:spAutoFit/>
          </a:bodyPr>
          <a:lstStyle/>
          <a:p>
            <a:r>
              <a:rPr lang="he-IL" dirty="0"/>
              <a:t>ואם בשורה שלישית אין הגדרה של רקע משלה,</a:t>
            </a:r>
          </a:p>
          <a:p>
            <a:r>
              <a:rPr lang="he-IL" dirty="0"/>
              <a:t>וגם לא בתא של שורה שלישית אין הגדרה של רקע משלה, </a:t>
            </a:r>
          </a:p>
          <a:p>
            <a:r>
              <a:rPr lang="he-IL" dirty="0"/>
              <a:t>אז הן מקבלות רקע שהוגדר לפני – צהוב הוגדר לטבלה, הם יקבלו צהוב.</a:t>
            </a:r>
          </a:p>
          <a:p>
            <a:endParaRPr lang="he-IL" sz="1200" dirty="0"/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DE8EA8F4-B7A5-4199-910C-2FF487E0CF92}"/>
              </a:ext>
            </a:extLst>
          </p:cNvPr>
          <p:cNvCxnSpPr>
            <a:cxnSpLocks/>
          </p:cNvCxnSpPr>
          <p:nvPr/>
        </p:nvCxnSpPr>
        <p:spPr>
          <a:xfrm flipH="1" flipV="1">
            <a:off x="2195736" y="4379862"/>
            <a:ext cx="2520280" cy="6744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82680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 animBg="1"/>
      <p:bldP spid="14" grpId="0" animBg="1"/>
      <p:bldP spid="13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C3A9DAC4-6CC4-450B-BD76-E9AE18F2B8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he-IL" dirty="0">
                <a:effectLst/>
              </a:rPr>
              <a:t>כאן רואים דוגמאות שונות שם הוספת תכונה </a:t>
            </a:r>
            <a:r>
              <a:rPr lang="en-US" dirty="0">
                <a:effectLst/>
              </a:rPr>
              <a:t>style</a:t>
            </a:r>
            <a:r>
              <a:rPr lang="he-IL" dirty="0">
                <a:effectLst/>
              </a:rPr>
              <a:t> לתגים שונים: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E14EC51-CF5E-468C-8E54-6408D2FFD873}"/>
              </a:ext>
            </a:extLst>
          </p:cNvPr>
          <p:cNvSpPr/>
          <p:nvPr/>
        </p:nvSpPr>
        <p:spPr>
          <a:xfrm>
            <a:off x="-156417" y="5698426"/>
            <a:ext cx="6048672" cy="16561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40CCB86-BEF0-4065-B9E3-49EE2AABC6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203848" y="6161393"/>
            <a:ext cx="2350681" cy="365125"/>
          </a:xfrm>
        </p:spPr>
        <p:txBody>
          <a:bodyPr/>
          <a:lstStyle/>
          <a:p>
            <a:r>
              <a:rPr lang="en-US" dirty="0"/>
              <a:t>Olga Gendelman</a:t>
            </a:r>
            <a:endParaRPr lang="he-IL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60306982-7ABD-4E47-B00D-2F48DF0E0C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109728" indent="0">
              <a:buNone/>
            </a:pPr>
            <a:r>
              <a:rPr lang="he-IL" dirty="0"/>
              <a:t>נקבל:</a:t>
            </a:r>
          </a:p>
          <a:p>
            <a:pPr marL="109728" indent="0">
              <a:buNone/>
            </a:pPr>
            <a:endParaRPr lang="en-US" dirty="0"/>
          </a:p>
          <a:p>
            <a:endParaRPr lang="he-IL" dirty="0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68A5E7D8-E211-42B5-BD4D-3B9CFE4B52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8" y="1500601"/>
            <a:ext cx="5457825" cy="3286125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15F0A1DB-E300-4321-9BC7-685991D19CC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83187" y="3780231"/>
            <a:ext cx="1950889" cy="2178915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F0247C39-F675-4825-84B4-93C5D256CB2C}"/>
              </a:ext>
            </a:extLst>
          </p:cNvPr>
          <p:cNvSpPr txBox="1"/>
          <p:nvPr/>
        </p:nvSpPr>
        <p:spPr>
          <a:xfrm>
            <a:off x="457200" y="5301794"/>
            <a:ext cx="3528392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/>
              <a:t>שימו לב על צבע צהוב מסביב לתאים.</a:t>
            </a:r>
          </a:p>
          <a:p>
            <a:r>
              <a:rPr lang="he-IL" dirty="0"/>
              <a:t>למה הוא מופיע לדעתכם?</a:t>
            </a:r>
          </a:p>
        </p:txBody>
      </p:sp>
    </p:spTree>
    <p:extLst>
      <p:ext uri="{BB962C8B-B14F-4D97-AF65-F5344CB8AC3E}">
        <p14:creationId xmlns:p14="http://schemas.microsoft.com/office/powerpoint/2010/main" val="1462601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E2D40CD5-0B44-4562-A116-F6163F0443D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925" y="260648"/>
            <a:ext cx="7877175" cy="3790950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5E14EC51-CF5E-468C-8E54-6408D2FFD873}"/>
              </a:ext>
            </a:extLst>
          </p:cNvPr>
          <p:cNvSpPr/>
          <p:nvPr/>
        </p:nvSpPr>
        <p:spPr>
          <a:xfrm>
            <a:off x="-156417" y="5698426"/>
            <a:ext cx="6048672" cy="16561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40CCB86-BEF0-4065-B9E3-49EE2AABC6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203848" y="6161393"/>
            <a:ext cx="2350681" cy="365125"/>
          </a:xfrm>
        </p:spPr>
        <p:txBody>
          <a:bodyPr/>
          <a:lstStyle/>
          <a:p>
            <a:r>
              <a:rPr lang="en-US" dirty="0"/>
              <a:t>Olga Gendelman</a:t>
            </a:r>
            <a:endParaRPr lang="he-IL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60306982-7ABD-4E47-B00D-2F48DF0E0C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109728" indent="0">
              <a:buNone/>
            </a:pPr>
            <a:endParaRPr lang="he-IL" dirty="0"/>
          </a:p>
          <a:p>
            <a:pPr marL="109728" indent="0">
              <a:buNone/>
            </a:pPr>
            <a:endParaRPr lang="he-IL" dirty="0"/>
          </a:p>
          <a:p>
            <a:pPr marL="109728" indent="0">
              <a:buNone/>
            </a:pPr>
            <a:endParaRPr lang="he-IL" dirty="0"/>
          </a:p>
          <a:p>
            <a:pPr marL="109728" indent="0">
              <a:buNone/>
            </a:pPr>
            <a:r>
              <a:rPr lang="he-IL" dirty="0"/>
              <a:t>נקבל:</a:t>
            </a:r>
          </a:p>
          <a:p>
            <a:pPr marL="109728" indent="0">
              <a:buNone/>
            </a:pPr>
            <a:endParaRPr lang="en-US" dirty="0"/>
          </a:p>
          <a:p>
            <a:endParaRPr lang="he-IL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3A9DAC4-6CC4-450B-BD76-E9AE18F2B8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568" y="81736"/>
            <a:ext cx="8229600" cy="1143000"/>
          </a:xfrm>
        </p:spPr>
        <p:txBody>
          <a:bodyPr>
            <a:normAutofit/>
          </a:bodyPr>
          <a:lstStyle/>
          <a:p>
            <a:pPr algn="r"/>
            <a:r>
              <a:rPr lang="he-IL" dirty="0">
                <a:effectLst/>
              </a:rPr>
              <a:t>יש עוד דרך: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09083E99-2388-4468-AF6B-A8B70C8EDA12}"/>
              </a:ext>
            </a:extLst>
          </p:cNvPr>
          <p:cNvCxnSpPr>
            <a:cxnSpLocks/>
          </p:cNvCxnSpPr>
          <p:nvPr/>
        </p:nvCxnSpPr>
        <p:spPr>
          <a:xfrm flipH="1">
            <a:off x="1979712" y="711512"/>
            <a:ext cx="4278920" cy="3336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9B861809-A17E-42B7-9F25-B86F428B182D}"/>
              </a:ext>
            </a:extLst>
          </p:cNvPr>
          <p:cNvSpPr txBox="1"/>
          <p:nvPr/>
        </p:nvSpPr>
        <p:spPr>
          <a:xfrm>
            <a:off x="4510336" y="3140968"/>
            <a:ext cx="4176464" cy="147732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/>
              <a:t>הדרך היא:</a:t>
            </a:r>
          </a:p>
          <a:p>
            <a:r>
              <a:rPr lang="he-IL" dirty="0"/>
              <a:t>לא לשנות רקע של טבלה או שורה או תא,</a:t>
            </a:r>
          </a:p>
          <a:p>
            <a:r>
              <a:rPr lang="he-IL" dirty="0"/>
              <a:t>אלא לשנות רקע של טקסט בתוך התא.</a:t>
            </a:r>
          </a:p>
          <a:p>
            <a:endParaRPr lang="he-IL" dirty="0"/>
          </a:p>
          <a:p>
            <a:r>
              <a:rPr lang="he-IL" dirty="0"/>
              <a:t>זוכרים את שינינו צבע טקסט ורקע שלו?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FBEF1D0A-3F13-4B98-BE8A-03A750E3725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88224" y="4882333"/>
            <a:ext cx="981447" cy="2075059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ACBA0628-B4EB-4E20-A6EA-B4D18F115BD7}"/>
              </a:ext>
            </a:extLst>
          </p:cNvPr>
          <p:cNvSpPr/>
          <p:nvPr/>
        </p:nvSpPr>
        <p:spPr>
          <a:xfrm flipV="1">
            <a:off x="1401755" y="2489857"/>
            <a:ext cx="1802093" cy="1144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6E554F0E-F282-4C25-A689-B0267FA3C13D}"/>
              </a:ext>
            </a:extLst>
          </p:cNvPr>
          <p:cNvSpPr/>
          <p:nvPr/>
        </p:nvSpPr>
        <p:spPr>
          <a:xfrm flipV="1">
            <a:off x="1547664" y="1226303"/>
            <a:ext cx="1802093" cy="1144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1046307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219253"/>
            <a:ext cx="9144000" cy="138499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400" b="1" u="sng" dirty="0"/>
              <a:t>תגית תמונה </a:t>
            </a:r>
          </a:p>
          <a:p>
            <a:endParaRPr lang="he-IL" dirty="0"/>
          </a:p>
          <a:p>
            <a:pPr algn="l" rtl="0"/>
            <a:r>
              <a:rPr lang="en-US" sz="2100" dirty="0"/>
              <a:t>&lt;</a:t>
            </a:r>
            <a:r>
              <a:rPr lang="en-US" sz="2100" dirty="0" err="1"/>
              <a:t>img</a:t>
            </a:r>
            <a:r>
              <a:rPr lang="en-US" sz="2100" dirty="0"/>
              <a:t> </a:t>
            </a:r>
            <a:r>
              <a:rPr lang="en-US" sz="2100" dirty="0" err="1"/>
              <a:t>src</a:t>
            </a:r>
            <a:r>
              <a:rPr lang="en-US" sz="2100" dirty="0"/>
              <a:t>="http://www.lametayel.co.il/misc/img/pics/weather.gif" height="100" width="100”&gt;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819" y="2060848"/>
            <a:ext cx="8736197" cy="18722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906143" y="4335795"/>
            <a:ext cx="763284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400" b="1" u="sng" dirty="0"/>
              <a:t>תגית קישור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5030922"/>
            <a:ext cx="9144000" cy="35394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pt-BR" sz="1700" dirty="0"/>
              <a:t>&lt;a href="http://he.wikipedia.org/wiki/%D7%90%D7%A8%D7%99%D7%94"&gt;אריה &lt;/a&gt;</a:t>
            </a:r>
            <a:endParaRPr lang="he-IL" sz="1700" dirty="0"/>
          </a:p>
        </p:txBody>
      </p:sp>
    </p:spTree>
    <p:extLst>
      <p:ext uri="{BB962C8B-B14F-4D97-AF65-F5344CB8AC3E}">
        <p14:creationId xmlns:p14="http://schemas.microsoft.com/office/powerpoint/2010/main" val="16375987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67744" y="192178"/>
            <a:ext cx="6336704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800" b="1" u="sng" dirty="0"/>
              <a:t>תגית טבלה 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980728"/>
            <a:ext cx="8856984" cy="17281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838654"/>
            <a:ext cx="8856984" cy="31826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329782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1ED61E6C-57E4-48FA-9217-0CB7CD4B9D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C5F63F59-6B84-4D31-A5DE-5936E7947AAF}"/>
              </a:ext>
            </a:extLst>
          </p:cNvPr>
          <p:cNvSpPr>
            <a:spLocks noGrp="1"/>
          </p:cNvSpPr>
          <p:nvPr/>
        </p:nvSpPr>
        <p:spPr>
          <a:xfrm>
            <a:off x="3203848" y="6381328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he-I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Olga Gendelman</a:t>
            </a:r>
            <a:endParaRPr lang="he-IL" sz="1200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1EC00F2-1E3F-4050-9343-FDBD78927BF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263104"/>
            <a:ext cx="5175549" cy="6483349"/>
          </a:xfrm>
          <a:prstGeom prst="rect">
            <a:avLst/>
          </a:prstGeom>
        </p:spPr>
      </p:pic>
      <p:sp>
        <p:nvSpPr>
          <p:cNvPr id="7" name="Right Brace 6">
            <a:extLst>
              <a:ext uri="{FF2B5EF4-FFF2-40B4-BE49-F238E27FC236}">
                <a16:creationId xmlns:a16="http://schemas.microsoft.com/office/drawing/2014/main" id="{9D729477-778E-4509-9C14-410A40A2185F}"/>
              </a:ext>
            </a:extLst>
          </p:cNvPr>
          <p:cNvSpPr/>
          <p:nvPr/>
        </p:nvSpPr>
        <p:spPr>
          <a:xfrm>
            <a:off x="8169442" y="1429172"/>
            <a:ext cx="362998" cy="4880148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427BA21-226F-4B5C-B8C0-0E67AA6736DF}"/>
              </a:ext>
            </a:extLst>
          </p:cNvPr>
          <p:cNvSpPr txBox="1"/>
          <p:nvPr/>
        </p:nvSpPr>
        <p:spPr>
          <a:xfrm>
            <a:off x="8388424" y="3491716"/>
            <a:ext cx="57606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/>
              <a:t>גוף</a:t>
            </a:r>
          </a:p>
        </p:txBody>
      </p:sp>
      <p:sp>
        <p:nvSpPr>
          <p:cNvPr id="9" name="Right Brace 8">
            <a:extLst>
              <a:ext uri="{FF2B5EF4-FFF2-40B4-BE49-F238E27FC236}">
                <a16:creationId xmlns:a16="http://schemas.microsoft.com/office/drawing/2014/main" id="{3EE720D8-FD67-4322-924A-50431F2D09DB}"/>
              </a:ext>
            </a:extLst>
          </p:cNvPr>
          <p:cNvSpPr/>
          <p:nvPr/>
        </p:nvSpPr>
        <p:spPr>
          <a:xfrm>
            <a:off x="7524328" y="1928366"/>
            <a:ext cx="360040" cy="3943822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A24E5A3-7406-4EC5-869F-BE40C9CC6B6A}"/>
              </a:ext>
            </a:extLst>
          </p:cNvPr>
          <p:cNvSpPr txBox="1"/>
          <p:nvPr/>
        </p:nvSpPr>
        <p:spPr>
          <a:xfrm>
            <a:off x="7524328" y="3491716"/>
            <a:ext cx="79208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/>
              <a:t>טבלה</a:t>
            </a:r>
          </a:p>
        </p:txBody>
      </p:sp>
      <p:sp>
        <p:nvSpPr>
          <p:cNvPr id="11" name="Right Brace 10">
            <a:extLst>
              <a:ext uri="{FF2B5EF4-FFF2-40B4-BE49-F238E27FC236}">
                <a16:creationId xmlns:a16="http://schemas.microsoft.com/office/drawing/2014/main" id="{BA717DED-DE3F-4BB5-84C0-9C1F95F18302}"/>
              </a:ext>
            </a:extLst>
          </p:cNvPr>
          <p:cNvSpPr/>
          <p:nvPr/>
        </p:nvSpPr>
        <p:spPr>
          <a:xfrm>
            <a:off x="6675766" y="2420887"/>
            <a:ext cx="360040" cy="3024337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FED5853-894D-4B4E-A29A-50C62AB24048}"/>
              </a:ext>
            </a:extLst>
          </p:cNvPr>
          <p:cNvSpPr txBox="1"/>
          <p:nvPr/>
        </p:nvSpPr>
        <p:spPr>
          <a:xfrm>
            <a:off x="6675766" y="3638163"/>
            <a:ext cx="792088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/>
              <a:t>שורה אחת בתוך טבלה</a:t>
            </a:r>
          </a:p>
        </p:txBody>
      </p:sp>
      <p:sp>
        <p:nvSpPr>
          <p:cNvPr id="13" name="Right Brace 12">
            <a:extLst>
              <a:ext uri="{FF2B5EF4-FFF2-40B4-BE49-F238E27FC236}">
                <a16:creationId xmlns:a16="http://schemas.microsoft.com/office/drawing/2014/main" id="{2B9ADBDA-581B-4AE9-BBE2-8C1B11EBF9A7}"/>
              </a:ext>
            </a:extLst>
          </p:cNvPr>
          <p:cNvSpPr/>
          <p:nvPr/>
        </p:nvSpPr>
        <p:spPr>
          <a:xfrm>
            <a:off x="5758880" y="2708919"/>
            <a:ext cx="360040" cy="1152129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3BFEB1B-17FD-4F1B-9739-42220062D1EB}"/>
              </a:ext>
            </a:extLst>
          </p:cNvPr>
          <p:cNvSpPr txBox="1"/>
          <p:nvPr/>
        </p:nvSpPr>
        <p:spPr>
          <a:xfrm>
            <a:off x="5868144" y="2660719"/>
            <a:ext cx="792088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/>
              <a:t>עמודה אחת בתוך שורה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468E7617-CBAF-436B-AFCE-BA93CEF4C885}"/>
              </a:ext>
            </a:extLst>
          </p:cNvPr>
          <p:cNvCxnSpPr/>
          <p:nvPr/>
        </p:nvCxnSpPr>
        <p:spPr>
          <a:xfrm flipH="1">
            <a:off x="2483768" y="1429172"/>
            <a:ext cx="5544616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AFCC7749-7DBD-4FB0-A9B9-337FA557F572}"/>
              </a:ext>
            </a:extLst>
          </p:cNvPr>
          <p:cNvCxnSpPr>
            <a:cxnSpLocks/>
          </p:cNvCxnSpPr>
          <p:nvPr/>
        </p:nvCxnSpPr>
        <p:spPr>
          <a:xfrm flipH="1">
            <a:off x="1331640" y="6309320"/>
            <a:ext cx="6837802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93BD0F1E-797F-434C-8C49-475080DAB40D}"/>
              </a:ext>
            </a:extLst>
          </p:cNvPr>
          <p:cNvCxnSpPr>
            <a:cxnSpLocks/>
          </p:cNvCxnSpPr>
          <p:nvPr/>
        </p:nvCxnSpPr>
        <p:spPr>
          <a:xfrm flipH="1">
            <a:off x="1835696" y="1916832"/>
            <a:ext cx="5688632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56EB2DA7-A3E8-47A5-BB06-2B4BD7F101E9}"/>
              </a:ext>
            </a:extLst>
          </p:cNvPr>
          <p:cNvCxnSpPr>
            <a:cxnSpLocks/>
          </p:cNvCxnSpPr>
          <p:nvPr/>
        </p:nvCxnSpPr>
        <p:spPr>
          <a:xfrm flipH="1">
            <a:off x="1979712" y="5877272"/>
            <a:ext cx="5685674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0D76E57A-D6AF-45C5-84D5-67C9C6CD6ABC}"/>
              </a:ext>
            </a:extLst>
          </p:cNvPr>
          <p:cNvCxnSpPr>
            <a:cxnSpLocks/>
          </p:cNvCxnSpPr>
          <p:nvPr/>
        </p:nvCxnSpPr>
        <p:spPr>
          <a:xfrm flipH="1">
            <a:off x="2123728" y="2420887"/>
            <a:ext cx="4552038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98C5123D-EDDC-46A7-81AC-24CE53BA9436}"/>
              </a:ext>
            </a:extLst>
          </p:cNvPr>
          <p:cNvCxnSpPr>
            <a:cxnSpLocks/>
          </p:cNvCxnSpPr>
          <p:nvPr/>
        </p:nvCxnSpPr>
        <p:spPr>
          <a:xfrm flipH="1">
            <a:off x="2123728" y="5467816"/>
            <a:ext cx="4552038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854C41D0-0E69-4E80-9504-636EEFA140B4}"/>
              </a:ext>
            </a:extLst>
          </p:cNvPr>
          <p:cNvCxnSpPr>
            <a:cxnSpLocks/>
          </p:cNvCxnSpPr>
          <p:nvPr/>
        </p:nvCxnSpPr>
        <p:spPr>
          <a:xfrm flipH="1" flipV="1">
            <a:off x="2771800" y="2708920"/>
            <a:ext cx="2880320" cy="15534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78F8A66C-0A4C-45AD-8E43-53AA9F8CFE71}"/>
              </a:ext>
            </a:extLst>
          </p:cNvPr>
          <p:cNvCxnSpPr>
            <a:cxnSpLocks/>
          </p:cNvCxnSpPr>
          <p:nvPr/>
        </p:nvCxnSpPr>
        <p:spPr>
          <a:xfrm flipH="1" flipV="1">
            <a:off x="2850323" y="3827764"/>
            <a:ext cx="2880320" cy="15534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ight Brace 32">
            <a:extLst>
              <a:ext uri="{FF2B5EF4-FFF2-40B4-BE49-F238E27FC236}">
                <a16:creationId xmlns:a16="http://schemas.microsoft.com/office/drawing/2014/main" id="{6C4217A3-D1A1-4471-9138-8147F7218A2C}"/>
              </a:ext>
            </a:extLst>
          </p:cNvPr>
          <p:cNvSpPr/>
          <p:nvPr/>
        </p:nvSpPr>
        <p:spPr>
          <a:xfrm>
            <a:off x="5758880" y="4019888"/>
            <a:ext cx="360040" cy="1152129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6AE32EB9-D018-45AB-A2E2-92BE4D576A54}"/>
              </a:ext>
            </a:extLst>
          </p:cNvPr>
          <p:cNvSpPr txBox="1"/>
          <p:nvPr/>
        </p:nvSpPr>
        <p:spPr>
          <a:xfrm>
            <a:off x="5796136" y="3971688"/>
            <a:ext cx="792088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/>
              <a:t>עמודה אחת בתוך שורה</a:t>
            </a:r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2AEC37DB-CD82-4997-8707-479A18DE7C5F}"/>
              </a:ext>
            </a:extLst>
          </p:cNvPr>
          <p:cNvCxnSpPr>
            <a:cxnSpLocks/>
          </p:cNvCxnSpPr>
          <p:nvPr/>
        </p:nvCxnSpPr>
        <p:spPr>
          <a:xfrm flipH="1" flipV="1">
            <a:off x="2771800" y="4019889"/>
            <a:ext cx="2880320" cy="15534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B80D3165-3C7A-4FE3-B0B7-7574EAB6F7F3}"/>
              </a:ext>
            </a:extLst>
          </p:cNvPr>
          <p:cNvCxnSpPr>
            <a:cxnSpLocks/>
          </p:cNvCxnSpPr>
          <p:nvPr/>
        </p:nvCxnSpPr>
        <p:spPr>
          <a:xfrm flipH="1" flipV="1">
            <a:off x="2850323" y="5138733"/>
            <a:ext cx="2880320" cy="15534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Footer Placeholder 4">
            <a:extLst>
              <a:ext uri="{FF2B5EF4-FFF2-40B4-BE49-F238E27FC236}">
                <a16:creationId xmlns:a16="http://schemas.microsoft.com/office/drawing/2014/main" id="{494BBEE5-47C5-4D9D-8AFB-375A86BC6CBD}"/>
              </a:ext>
            </a:extLst>
          </p:cNvPr>
          <p:cNvSpPr>
            <a:spLocks noGrp="1"/>
          </p:cNvSpPr>
          <p:nvPr/>
        </p:nvSpPr>
        <p:spPr>
          <a:xfrm>
            <a:off x="2929314" y="6450792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he-I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Olga Gendelman</a:t>
            </a:r>
            <a:endParaRPr lang="he-IL" sz="1200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3823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  <p:bldP spid="9" grpId="0" animBg="1"/>
      <p:bldP spid="10" grpId="0"/>
      <p:bldP spid="11" grpId="0" animBg="1"/>
      <p:bldP spid="12" grpId="0"/>
      <p:bldP spid="13" grpId="0" animBg="1"/>
      <p:bldP spid="14" grpId="0"/>
      <p:bldP spid="33" grpId="0" animBg="1"/>
      <p:bldP spid="3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1ED61E6C-57E4-48FA-9217-0CB7CD4B9D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C5F63F59-6B84-4D31-A5DE-5936E7947AAF}"/>
              </a:ext>
            </a:extLst>
          </p:cNvPr>
          <p:cNvSpPr>
            <a:spLocks noGrp="1"/>
          </p:cNvSpPr>
          <p:nvPr/>
        </p:nvSpPr>
        <p:spPr>
          <a:xfrm>
            <a:off x="3203848" y="6381328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he-I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Olga Gendelman</a:t>
            </a:r>
            <a:endParaRPr lang="he-IL" sz="1200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1EC00F2-1E3F-4050-9343-FDBD78927BF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263104"/>
            <a:ext cx="5175549" cy="6483349"/>
          </a:xfrm>
          <a:prstGeom prst="rect">
            <a:avLst/>
          </a:prstGeom>
        </p:spPr>
      </p:pic>
      <p:sp>
        <p:nvSpPr>
          <p:cNvPr id="7" name="Right Brace 6">
            <a:extLst>
              <a:ext uri="{FF2B5EF4-FFF2-40B4-BE49-F238E27FC236}">
                <a16:creationId xmlns:a16="http://schemas.microsoft.com/office/drawing/2014/main" id="{9D729477-778E-4509-9C14-410A40A2185F}"/>
              </a:ext>
            </a:extLst>
          </p:cNvPr>
          <p:cNvSpPr/>
          <p:nvPr/>
        </p:nvSpPr>
        <p:spPr>
          <a:xfrm>
            <a:off x="8169442" y="1429172"/>
            <a:ext cx="362998" cy="4880148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427BA21-226F-4B5C-B8C0-0E67AA6736DF}"/>
              </a:ext>
            </a:extLst>
          </p:cNvPr>
          <p:cNvSpPr txBox="1"/>
          <p:nvPr/>
        </p:nvSpPr>
        <p:spPr>
          <a:xfrm>
            <a:off x="8388424" y="3491716"/>
            <a:ext cx="57606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/>
              <a:t>גוף</a:t>
            </a:r>
          </a:p>
        </p:txBody>
      </p:sp>
      <p:sp>
        <p:nvSpPr>
          <p:cNvPr id="9" name="Right Brace 8">
            <a:extLst>
              <a:ext uri="{FF2B5EF4-FFF2-40B4-BE49-F238E27FC236}">
                <a16:creationId xmlns:a16="http://schemas.microsoft.com/office/drawing/2014/main" id="{3EE720D8-FD67-4322-924A-50431F2D09DB}"/>
              </a:ext>
            </a:extLst>
          </p:cNvPr>
          <p:cNvSpPr/>
          <p:nvPr/>
        </p:nvSpPr>
        <p:spPr>
          <a:xfrm>
            <a:off x="7524328" y="1928366"/>
            <a:ext cx="360040" cy="3943822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A24E5A3-7406-4EC5-869F-BE40C9CC6B6A}"/>
              </a:ext>
            </a:extLst>
          </p:cNvPr>
          <p:cNvSpPr txBox="1"/>
          <p:nvPr/>
        </p:nvSpPr>
        <p:spPr>
          <a:xfrm>
            <a:off x="7524328" y="3491716"/>
            <a:ext cx="79208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/>
              <a:t>טבלה</a:t>
            </a:r>
          </a:p>
        </p:txBody>
      </p:sp>
      <p:sp>
        <p:nvSpPr>
          <p:cNvPr id="11" name="Right Brace 10">
            <a:extLst>
              <a:ext uri="{FF2B5EF4-FFF2-40B4-BE49-F238E27FC236}">
                <a16:creationId xmlns:a16="http://schemas.microsoft.com/office/drawing/2014/main" id="{BA717DED-DE3F-4BB5-84C0-9C1F95F18302}"/>
              </a:ext>
            </a:extLst>
          </p:cNvPr>
          <p:cNvSpPr/>
          <p:nvPr/>
        </p:nvSpPr>
        <p:spPr>
          <a:xfrm>
            <a:off x="6675766" y="2420887"/>
            <a:ext cx="360040" cy="3024337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FED5853-894D-4B4E-A29A-50C62AB24048}"/>
              </a:ext>
            </a:extLst>
          </p:cNvPr>
          <p:cNvSpPr txBox="1"/>
          <p:nvPr/>
        </p:nvSpPr>
        <p:spPr>
          <a:xfrm>
            <a:off x="6675766" y="3638163"/>
            <a:ext cx="792088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/>
              <a:t>שורה אחת בתוך טבלה</a:t>
            </a:r>
          </a:p>
        </p:txBody>
      </p:sp>
      <p:sp>
        <p:nvSpPr>
          <p:cNvPr id="13" name="Right Brace 12">
            <a:extLst>
              <a:ext uri="{FF2B5EF4-FFF2-40B4-BE49-F238E27FC236}">
                <a16:creationId xmlns:a16="http://schemas.microsoft.com/office/drawing/2014/main" id="{2B9ADBDA-581B-4AE9-BBE2-8C1B11EBF9A7}"/>
              </a:ext>
            </a:extLst>
          </p:cNvPr>
          <p:cNvSpPr/>
          <p:nvPr/>
        </p:nvSpPr>
        <p:spPr>
          <a:xfrm>
            <a:off x="5758880" y="2708919"/>
            <a:ext cx="360040" cy="1152129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3BFEB1B-17FD-4F1B-9739-42220062D1EB}"/>
              </a:ext>
            </a:extLst>
          </p:cNvPr>
          <p:cNvSpPr txBox="1"/>
          <p:nvPr/>
        </p:nvSpPr>
        <p:spPr>
          <a:xfrm>
            <a:off x="5868144" y="2660719"/>
            <a:ext cx="792088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/>
              <a:t>עמודה אחת בתוך שורה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468E7617-CBAF-436B-AFCE-BA93CEF4C885}"/>
              </a:ext>
            </a:extLst>
          </p:cNvPr>
          <p:cNvCxnSpPr/>
          <p:nvPr/>
        </p:nvCxnSpPr>
        <p:spPr>
          <a:xfrm flipH="1">
            <a:off x="2483768" y="1429172"/>
            <a:ext cx="5544616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AFCC7749-7DBD-4FB0-A9B9-337FA557F572}"/>
              </a:ext>
            </a:extLst>
          </p:cNvPr>
          <p:cNvCxnSpPr>
            <a:cxnSpLocks/>
          </p:cNvCxnSpPr>
          <p:nvPr/>
        </p:nvCxnSpPr>
        <p:spPr>
          <a:xfrm flipH="1">
            <a:off x="1331640" y="6309320"/>
            <a:ext cx="6837802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93BD0F1E-797F-434C-8C49-475080DAB40D}"/>
              </a:ext>
            </a:extLst>
          </p:cNvPr>
          <p:cNvCxnSpPr>
            <a:cxnSpLocks/>
          </p:cNvCxnSpPr>
          <p:nvPr/>
        </p:nvCxnSpPr>
        <p:spPr>
          <a:xfrm flipH="1">
            <a:off x="1835696" y="1916832"/>
            <a:ext cx="5688632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56EB2DA7-A3E8-47A5-BB06-2B4BD7F101E9}"/>
              </a:ext>
            </a:extLst>
          </p:cNvPr>
          <p:cNvCxnSpPr>
            <a:cxnSpLocks/>
          </p:cNvCxnSpPr>
          <p:nvPr/>
        </p:nvCxnSpPr>
        <p:spPr>
          <a:xfrm flipH="1">
            <a:off x="1979712" y="5877272"/>
            <a:ext cx="5685674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0D76E57A-D6AF-45C5-84D5-67C9C6CD6ABC}"/>
              </a:ext>
            </a:extLst>
          </p:cNvPr>
          <p:cNvCxnSpPr>
            <a:cxnSpLocks/>
          </p:cNvCxnSpPr>
          <p:nvPr/>
        </p:nvCxnSpPr>
        <p:spPr>
          <a:xfrm flipH="1">
            <a:off x="2123728" y="2420887"/>
            <a:ext cx="4552038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98C5123D-EDDC-46A7-81AC-24CE53BA9436}"/>
              </a:ext>
            </a:extLst>
          </p:cNvPr>
          <p:cNvCxnSpPr>
            <a:cxnSpLocks/>
          </p:cNvCxnSpPr>
          <p:nvPr/>
        </p:nvCxnSpPr>
        <p:spPr>
          <a:xfrm flipH="1">
            <a:off x="2123728" y="5467816"/>
            <a:ext cx="4552038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854C41D0-0E69-4E80-9504-636EEFA140B4}"/>
              </a:ext>
            </a:extLst>
          </p:cNvPr>
          <p:cNvCxnSpPr>
            <a:cxnSpLocks/>
          </p:cNvCxnSpPr>
          <p:nvPr/>
        </p:nvCxnSpPr>
        <p:spPr>
          <a:xfrm flipH="1" flipV="1">
            <a:off x="2771800" y="2708920"/>
            <a:ext cx="2880320" cy="15534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78F8A66C-0A4C-45AD-8E43-53AA9F8CFE71}"/>
              </a:ext>
            </a:extLst>
          </p:cNvPr>
          <p:cNvCxnSpPr>
            <a:cxnSpLocks/>
          </p:cNvCxnSpPr>
          <p:nvPr/>
        </p:nvCxnSpPr>
        <p:spPr>
          <a:xfrm flipH="1" flipV="1">
            <a:off x="2850323" y="3827764"/>
            <a:ext cx="2880320" cy="15534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ight Brace 32">
            <a:extLst>
              <a:ext uri="{FF2B5EF4-FFF2-40B4-BE49-F238E27FC236}">
                <a16:creationId xmlns:a16="http://schemas.microsoft.com/office/drawing/2014/main" id="{6C4217A3-D1A1-4471-9138-8147F7218A2C}"/>
              </a:ext>
            </a:extLst>
          </p:cNvPr>
          <p:cNvSpPr/>
          <p:nvPr/>
        </p:nvSpPr>
        <p:spPr>
          <a:xfrm>
            <a:off x="5758880" y="4019888"/>
            <a:ext cx="360040" cy="1152129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6AE32EB9-D018-45AB-A2E2-92BE4D576A54}"/>
              </a:ext>
            </a:extLst>
          </p:cNvPr>
          <p:cNvSpPr txBox="1"/>
          <p:nvPr/>
        </p:nvSpPr>
        <p:spPr>
          <a:xfrm>
            <a:off x="5796136" y="3971688"/>
            <a:ext cx="792088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/>
              <a:t>עמודה אחת בתוך שורה</a:t>
            </a:r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2AEC37DB-CD82-4997-8707-479A18DE7C5F}"/>
              </a:ext>
            </a:extLst>
          </p:cNvPr>
          <p:cNvCxnSpPr>
            <a:cxnSpLocks/>
          </p:cNvCxnSpPr>
          <p:nvPr/>
        </p:nvCxnSpPr>
        <p:spPr>
          <a:xfrm flipH="1" flipV="1">
            <a:off x="2771800" y="4019889"/>
            <a:ext cx="2880320" cy="15534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B80D3165-3C7A-4FE3-B0B7-7574EAB6F7F3}"/>
              </a:ext>
            </a:extLst>
          </p:cNvPr>
          <p:cNvCxnSpPr>
            <a:cxnSpLocks/>
          </p:cNvCxnSpPr>
          <p:nvPr/>
        </p:nvCxnSpPr>
        <p:spPr>
          <a:xfrm flipH="1" flipV="1">
            <a:off x="2850323" y="5138733"/>
            <a:ext cx="2880320" cy="15534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6" name="Picture 25">
            <a:extLst>
              <a:ext uri="{FF2B5EF4-FFF2-40B4-BE49-F238E27FC236}">
                <a16:creationId xmlns:a16="http://schemas.microsoft.com/office/drawing/2014/main" id="{9D6FA835-EC79-4C17-8EF9-44BAA35E194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22935" y="5168838"/>
            <a:ext cx="5534025" cy="2343150"/>
          </a:xfrm>
          <a:prstGeom prst="rect">
            <a:avLst/>
          </a:prstGeom>
        </p:spPr>
      </p:pic>
      <p:sp>
        <p:nvSpPr>
          <p:cNvPr id="29" name="Footer Placeholder 4">
            <a:extLst>
              <a:ext uri="{FF2B5EF4-FFF2-40B4-BE49-F238E27FC236}">
                <a16:creationId xmlns:a16="http://schemas.microsoft.com/office/drawing/2014/main" id="{E4B8640F-88C6-4B33-9A19-35136F5308A9}"/>
              </a:ext>
            </a:extLst>
          </p:cNvPr>
          <p:cNvSpPr>
            <a:spLocks noGrp="1"/>
          </p:cNvSpPr>
          <p:nvPr/>
        </p:nvSpPr>
        <p:spPr>
          <a:xfrm>
            <a:off x="2929314" y="6450792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he-I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Olga Gendelman</a:t>
            </a:r>
            <a:endParaRPr lang="he-IL" sz="1200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4822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90E73B24-97AB-4939-BDEC-684347285A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71578" y="274638"/>
            <a:ext cx="3715222" cy="1143000"/>
          </a:xfrm>
        </p:spPr>
        <p:txBody>
          <a:bodyPr>
            <a:normAutofit fontScale="90000"/>
          </a:bodyPr>
          <a:lstStyle/>
          <a:p>
            <a:pPr algn="r"/>
            <a:r>
              <a:rPr lang="he-IL" dirty="0"/>
              <a:t>שיהיו 2 שורות בטבלה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A951019-2DFF-4736-ABAB-00B375E90E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6512" y="0"/>
            <a:ext cx="5008090" cy="6858000"/>
          </a:xfrm>
          <a:prstGeom prst="rect">
            <a:avLst/>
          </a:prstGeom>
        </p:spPr>
      </p:pic>
      <p:sp>
        <p:nvSpPr>
          <p:cNvPr id="5" name="Right Brace 4">
            <a:extLst>
              <a:ext uri="{FF2B5EF4-FFF2-40B4-BE49-F238E27FC236}">
                <a16:creationId xmlns:a16="http://schemas.microsoft.com/office/drawing/2014/main" id="{90D13D28-2F2E-40EC-82F4-287DD69BDB80}"/>
              </a:ext>
            </a:extLst>
          </p:cNvPr>
          <p:cNvSpPr/>
          <p:nvPr/>
        </p:nvSpPr>
        <p:spPr>
          <a:xfrm>
            <a:off x="8169442" y="1124744"/>
            <a:ext cx="362998" cy="54006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095821A-DB90-4D88-A143-4C3B023B7ED0}"/>
              </a:ext>
            </a:extLst>
          </p:cNvPr>
          <p:cNvSpPr txBox="1"/>
          <p:nvPr/>
        </p:nvSpPr>
        <p:spPr>
          <a:xfrm>
            <a:off x="8388424" y="3491716"/>
            <a:ext cx="57606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/>
              <a:t>גוף</a:t>
            </a:r>
          </a:p>
        </p:txBody>
      </p:sp>
      <p:sp>
        <p:nvSpPr>
          <p:cNvPr id="7" name="Right Brace 6">
            <a:extLst>
              <a:ext uri="{FF2B5EF4-FFF2-40B4-BE49-F238E27FC236}">
                <a16:creationId xmlns:a16="http://schemas.microsoft.com/office/drawing/2014/main" id="{A7D374A7-3FB4-447B-8254-9911DCF1C729}"/>
              </a:ext>
            </a:extLst>
          </p:cNvPr>
          <p:cNvSpPr/>
          <p:nvPr/>
        </p:nvSpPr>
        <p:spPr>
          <a:xfrm>
            <a:off x="7524328" y="1407915"/>
            <a:ext cx="360040" cy="4901405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A01D0BB-C24A-4CB4-BE7B-8815AE33A388}"/>
              </a:ext>
            </a:extLst>
          </p:cNvPr>
          <p:cNvSpPr txBox="1"/>
          <p:nvPr/>
        </p:nvSpPr>
        <p:spPr>
          <a:xfrm>
            <a:off x="7524328" y="3491716"/>
            <a:ext cx="79208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/>
              <a:t>טבלה</a:t>
            </a:r>
          </a:p>
        </p:txBody>
      </p:sp>
      <p:sp>
        <p:nvSpPr>
          <p:cNvPr id="9" name="Right Brace 8">
            <a:extLst>
              <a:ext uri="{FF2B5EF4-FFF2-40B4-BE49-F238E27FC236}">
                <a16:creationId xmlns:a16="http://schemas.microsoft.com/office/drawing/2014/main" id="{916BEA9D-B245-4ADF-934A-1EE8FA2D4526}"/>
              </a:ext>
            </a:extLst>
          </p:cNvPr>
          <p:cNvSpPr/>
          <p:nvPr/>
        </p:nvSpPr>
        <p:spPr>
          <a:xfrm>
            <a:off x="6675766" y="1700808"/>
            <a:ext cx="360040" cy="2144942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76D4FBF-B6C9-4EAA-9B16-E598F6A442D5}"/>
              </a:ext>
            </a:extLst>
          </p:cNvPr>
          <p:cNvSpPr txBox="1"/>
          <p:nvPr/>
        </p:nvSpPr>
        <p:spPr>
          <a:xfrm>
            <a:off x="6737557" y="2149405"/>
            <a:ext cx="792088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/>
              <a:t>שורה 1 בתוך טבלה</a:t>
            </a:r>
          </a:p>
        </p:txBody>
      </p:sp>
      <p:sp>
        <p:nvSpPr>
          <p:cNvPr id="11" name="Right Brace 10">
            <a:extLst>
              <a:ext uri="{FF2B5EF4-FFF2-40B4-BE49-F238E27FC236}">
                <a16:creationId xmlns:a16="http://schemas.microsoft.com/office/drawing/2014/main" id="{4358B0CD-8B11-4168-BF72-8B84956CDA60}"/>
              </a:ext>
            </a:extLst>
          </p:cNvPr>
          <p:cNvSpPr/>
          <p:nvPr/>
        </p:nvSpPr>
        <p:spPr>
          <a:xfrm>
            <a:off x="5758880" y="1988840"/>
            <a:ext cx="360040" cy="713223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C20272D-BDCF-429E-9802-C9F5B00D197E}"/>
              </a:ext>
            </a:extLst>
          </p:cNvPr>
          <p:cNvSpPr txBox="1"/>
          <p:nvPr/>
        </p:nvSpPr>
        <p:spPr>
          <a:xfrm>
            <a:off x="5929295" y="2164448"/>
            <a:ext cx="82388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200" dirty="0"/>
              <a:t>עמודה 1 בשורה 1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EA9B662B-969F-41AA-AD1D-8335304D0231}"/>
              </a:ext>
            </a:extLst>
          </p:cNvPr>
          <p:cNvCxnSpPr>
            <a:cxnSpLocks/>
          </p:cNvCxnSpPr>
          <p:nvPr/>
        </p:nvCxnSpPr>
        <p:spPr>
          <a:xfrm flipH="1">
            <a:off x="1763688" y="1124744"/>
            <a:ext cx="6264696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F0A9F04A-20F6-4A7B-905A-69F6F3EF9D8A}"/>
              </a:ext>
            </a:extLst>
          </p:cNvPr>
          <p:cNvCxnSpPr>
            <a:cxnSpLocks/>
          </p:cNvCxnSpPr>
          <p:nvPr/>
        </p:nvCxnSpPr>
        <p:spPr>
          <a:xfrm flipH="1">
            <a:off x="683568" y="6525344"/>
            <a:ext cx="7485874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B26787B7-03EF-4B72-B37B-CDC995097EED}"/>
              </a:ext>
            </a:extLst>
          </p:cNvPr>
          <p:cNvCxnSpPr>
            <a:cxnSpLocks/>
          </p:cNvCxnSpPr>
          <p:nvPr/>
        </p:nvCxnSpPr>
        <p:spPr>
          <a:xfrm flipH="1">
            <a:off x="1835696" y="1412776"/>
            <a:ext cx="5688632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CEE303BA-BF59-4855-B397-A51BF9D48376}"/>
              </a:ext>
            </a:extLst>
          </p:cNvPr>
          <p:cNvCxnSpPr>
            <a:cxnSpLocks/>
          </p:cNvCxnSpPr>
          <p:nvPr/>
        </p:nvCxnSpPr>
        <p:spPr>
          <a:xfrm flipH="1">
            <a:off x="1262590" y="6309320"/>
            <a:ext cx="6333746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2F259EBE-4809-4449-93FC-40BE227E9714}"/>
              </a:ext>
            </a:extLst>
          </p:cNvPr>
          <p:cNvCxnSpPr>
            <a:cxnSpLocks/>
          </p:cNvCxnSpPr>
          <p:nvPr/>
        </p:nvCxnSpPr>
        <p:spPr>
          <a:xfrm flipH="1">
            <a:off x="2123728" y="1700808"/>
            <a:ext cx="4552038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78E735B7-2895-4BAE-B83D-133CCDE0440F}"/>
              </a:ext>
            </a:extLst>
          </p:cNvPr>
          <p:cNvCxnSpPr>
            <a:cxnSpLocks/>
          </p:cNvCxnSpPr>
          <p:nvPr/>
        </p:nvCxnSpPr>
        <p:spPr>
          <a:xfrm flipH="1">
            <a:off x="1403648" y="3845750"/>
            <a:ext cx="5328592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838BD5B2-6621-4A09-B3BA-D5D24BEDD4C8}"/>
              </a:ext>
            </a:extLst>
          </p:cNvPr>
          <p:cNvCxnSpPr>
            <a:cxnSpLocks/>
          </p:cNvCxnSpPr>
          <p:nvPr/>
        </p:nvCxnSpPr>
        <p:spPr>
          <a:xfrm flipH="1" flipV="1">
            <a:off x="1619672" y="1970619"/>
            <a:ext cx="4032448" cy="36299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82BBBD0C-4B43-4069-BFDF-A2371EA05B7A}"/>
              </a:ext>
            </a:extLst>
          </p:cNvPr>
          <p:cNvCxnSpPr>
            <a:cxnSpLocks/>
          </p:cNvCxnSpPr>
          <p:nvPr/>
        </p:nvCxnSpPr>
        <p:spPr>
          <a:xfrm flipH="1" flipV="1">
            <a:off x="1763688" y="2689839"/>
            <a:ext cx="3974495" cy="21418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ight Brace 20">
            <a:extLst>
              <a:ext uri="{FF2B5EF4-FFF2-40B4-BE49-F238E27FC236}">
                <a16:creationId xmlns:a16="http://schemas.microsoft.com/office/drawing/2014/main" id="{92B59FB3-C4C8-4954-A1A6-4B4100EE65F9}"/>
              </a:ext>
            </a:extLst>
          </p:cNvPr>
          <p:cNvSpPr/>
          <p:nvPr/>
        </p:nvSpPr>
        <p:spPr>
          <a:xfrm>
            <a:off x="5843700" y="2808317"/>
            <a:ext cx="360040" cy="713223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6723B766-351D-4093-AA5C-CF8BD3554FF2}"/>
              </a:ext>
            </a:extLst>
          </p:cNvPr>
          <p:cNvSpPr txBox="1"/>
          <p:nvPr/>
        </p:nvSpPr>
        <p:spPr>
          <a:xfrm>
            <a:off x="5880501" y="2895327"/>
            <a:ext cx="933251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200" dirty="0"/>
              <a:t>עמודה 2 בשורה 1</a:t>
            </a: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2262E1B9-DC58-4BF3-8CC1-9F6FF051A57A}"/>
              </a:ext>
            </a:extLst>
          </p:cNvPr>
          <p:cNvCxnSpPr>
            <a:cxnSpLocks/>
          </p:cNvCxnSpPr>
          <p:nvPr/>
        </p:nvCxnSpPr>
        <p:spPr>
          <a:xfrm flipH="1">
            <a:off x="1711449" y="2808598"/>
            <a:ext cx="430219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95848BF8-00CC-4222-9A09-12F1D5F78011}"/>
              </a:ext>
            </a:extLst>
          </p:cNvPr>
          <p:cNvCxnSpPr>
            <a:cxnSpLocks/>
          </p:cNvCxnSpPr>
          <p:nvPr/>
        </p:nvCxnSpPr>
        <p:spPr>
          <a:xfrm flipH="1">
            <a:off x="1691680" y="3501008"/>
            <a:ext cx="4249951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Right Brace 47">
            <a:extLst>
              <a:ext uri="{FF2B5EF4-FFF2-40B4-BE49-F238E27FC236}">
                <a16:creationId xmlns:a16="http://schemas.microsoft.com/office/drawing/2014/main" id="{D7B6D1FC-C36B-45EA-95CC-31F93788031F}"/>
              </a:ext>
            </a:extLst>
          </p:cNvPr>
          <p:cNvSpPr/>
          <p:nvPr/>
        </p:nvSpPr>
        <p:spPr>
          <a:xfrm>
            <a:off x="6645810" y="3934112"/>
            <a:ext cx="360040" cy="2144942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7388FD6F-FBCC-434C-A8C8-3B2A0B036AF6}"/>
              </a:ext>
            </a:extLst>
          </p:cNvPr>
          <p:cNvSpPr txBox="1"/>
          <p:nvPr/>
        </p:nvSpPr>
        <p:spPr>
          <a:xfrm>
            <a:off x="6707601" y="4382709"/>
            <a:ext cx="792088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/>
              <a:t>שורה 2 בתוך טבלה</a:t>
            </a:r>
          </a:p>
        </p:txBody>
      </p:sp>
      <p:sp>
        <p:nvSpPr>
          <p:cNvPr id="50" name="Right Brace 49">
            <a:extLst>
              <a:ext uri="{FF2B5EF4-FFF2-40B4-BE49-F238E27FC236}">
                <a16:creationId xmlns:a16="http://schemas.microsoft.com/office/drawing/2014/main" id="{C7C3525D-E777-4E29-BDA5-483D7BF38572}"/>
              </a:ext>
            </a:extLst>
          </p:cNvPr>
          <p:cNvSpPr/>
          <p:nvPr/>
        </p:nvSpPr>
        <p:spPr>
          <a:xfrm>
            <a:off x="5728924" y="4222144"/>
            <a:ext cx="360040" cy="713223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BBB50572-A3D6-4BD6-97FF-09FABE935BCF}"/>
              </a:ext>
            </a:extLst>
          </p:cNvPr>
          <p:cNvSpPr txBox="1"/>
          <p:nvPr/>
        </p:nvSpPr>
        <p:spPr>
          <a:xfrm>
            <a:off x="5813744" y="4360839"/>
            <a:ext cx="89405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200" dirty="0"/>
              <a:t>עמודה 1 בשורה 2</a:t>
            </a:r>
          </a:p>
        </p:txBody>
      </p: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B3558716-9807-41A8-98CB-0CE8F12264FD}"/>
              </a:ext>
            </a:extLst>
          </p:cNvPr>
          <p:cNvCxnSpPr>
            <a:cxnSpLocks/>
          </p:cNvCxnSpPr>
          <p:nvPr/>
        </p:nvCxnSpPr>
        <p:spPr>
          <a:xfrm flipH="1">
            <a:off x="2093772" y="3934112"/>
            <a:ext cx="4552038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3BC1DF81-8451-471C-BFF5-233EB09261A8}"/>
              </a:ext>
            </a:extLst>
          </p:cNvPr>
          <p:cNvCxnSpPr>
            <a:cxnSpLocks/>
          </p:cNvCxnSpPr>
          <p:nvPr/>
        </p:nvCxnSpPr>
        <p:spPr>
          <a:xfrm flipH="1">
            <a:off x="1373692" y="6079054"/>
            <a:ext cx="5328592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38333282-1935-4F8F-8591-8CFD17631520}"/>
              </a:ext>
            </a:extLst>
          </p:cNvPr>
          <p:cNvCxnSpPr>
            <a:cxnSpLocks/>
          </p:cNvCxnSpPr>
          <p:nvPr/>
        </p:nvCxnSpPr>
        <p:spPr>
          <a:xfrm flipH="1" flipV="1">
            <a:off x="1589716" y="4203923"/>
            <a:ext cx="4032448" cy="36299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039A4202-5F3F-4AD5-A2CE-03B3C62BF0B1}"/>
              </a:ext>
            </a:extLst>
          </p:cNvPr>
          <p:cNvCxnSpPr>
            <a:cxnSpLocks/>
          </p:cNvCxnSpPr>
          <p:nvPr/>
        </p:nvCxnSpPr>
        <p:spPr>
          <a:xfrm flipH="1" flipV="1">
            <a:off x="1733732" y="4923143"/>
            <a:ext cx="3974495" cy="21418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Right Brace 55">
            <a:extLst>
              <a:ext uri="{FF2B5EF4-FFF2-40B4-BE49-F238E27FC236}">
                <a16:creationId xmlns:a16="http://schemas.microsoft.com/office/drawing/2014/main" id="{887BA2E9-75EB-41B3-85EA-D9CAE5ABF343}"/>
              </a:ext>
            </a:extLst>
          </p:cNvPr>
          <p:cNvSpPr/>
          <p:nvPr/>
        </p:nvSpPr>
        <p:spPr>
          <a:xfrm>
            <a:off x="5813744" y="5041621"/>
            <a:ext cx="360040" cy="713223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B316889B-9A81-4F60-B141-EAFBA76DF7D6}"/>
              </a:ext>
            </a:extLst>
          </p:cNvPr>
          <p:cNvSpPr txBox="1"/>
          <p:nvPr/>
        </p:nvSpPr>
        <p:spPr>
          <a:xfrm>
            <a:off x="5841734" y="5174774"/>
            <a:ext cx="939647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200" dirty="0"/>
              <a:t>עמודה 2 בשורה 2</a:t>
            </a:r>
          </a:p>
        </p:txBody>
      </p: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F482EEC9-B3D5-4D1D-A62B-1382E8D0A450}"/>
              </a:ext>
            </a:extLst>
          </p:cNvPr>
          <p:cNvCxnSpPr>
            <a:cxnSpLocks/>
          </p:cNvCxnSpPr>
          <p:nvPr/>
        </p:nvCxnSpPr>
        <p:spPr>
          <a:xfrm flipH="1">
            <a:off x="1681493" y="5041902"/>
            <a:ext cx="430219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7522091B-4D8C-4ADB-9267-2FA50B1FBC50}"/>
              </a:ext>
            </a:extLst>
          </p:cNvPr>
          <p:cNvCxnSpPr>
            <a:cxnSpLocks/>
          </p:cNvCxnSpPr>
          <p:nvPr/>
        </p:nvCxnSpPr>
        <p:spPr>
          <a:xfrm flipH="1">
            <a:off x="1661724" y="5734312"/>
            <a:ext cx="4249951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Footer Placeholder 4">
            <a:extLst>
              <a:ext uri="{FF2B5EF4-FFF2-40B4-BE49-F238E27FC236}">
                <a16:creationId xmlns:a16="http://schemas.microsoft.com/office/drawing/2014/main" id="{10129A48-26D9-4B62-97A0-38B2B95C8D8E}"/>
              </a:ext>
            </a:extLst>
          </p:cNvPr>
          <p:cNvSpPr>
            <a:spLocks noGrp="1"/>
          </p:cNvSpPr>
          <p:nvPr/>
        </p:nvSpPr>
        <p:spPr>
          <a:xfrm>
            <a:off x="2929314" y="6450792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he-I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Olga Gendelman</a:t>
            </a:r>
            <a:endParaRPr lang="he-IL" sz="1200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5766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 animBg="1"/>
      <p:bldP spid="8" grpId="0"/>
      <p:bldP spid="9" grpId="0" animBg="1"/>
      <p:bldP spid="10" grpId="0"/>
      <p:bldP spid="11" grpId="0" animBg="1"/>
      <p:bldP spid="12" grpId="0"/>
      <p:bldP spid="21" grpId="0" animBg="1"/>
      <p:bldP spid="22" grpId="0"/>
      <p:bldP spid="48" grpId="0" animBg="1"/>
      <p:bldP spid="49" grpId="0"/>
      <p:bldP spid="50" grpId="0" animBg="1"/>
      <p:bldP spid="51" grpId="0"/>
      <p:bldP spid="56" grpId="0" animBg="1"/>
      <p:bldP spid="5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90E73B24-97AB-4939-BDEC-684347285A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71578" y="274638"/>
            <a:ext cx="3715222" cy="1143000"/>
          </a:xfrm>
        </p:spPr>
        <p:txBody>
          <a:bodyPr>
            <a:normAutofit fontScale="90000"/>
          </a:bodyPr>
          <a:lstStyle/>
          <a:p>
            <a:pPr algn="r"/>
            <a:r>
              <a:rPr lang="he-IL" dirty="0"/>
              <a:t>שיהיו 2 שורות בטבלה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A951019-2DFF-4736-ABAB-00B375E90E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6512" y="0"/>
            <a:ext cx="5008090" cy="6858000"/>
          </a:xfrm>
          <a:prstGeom prst="rect">
            <a:avLst/>
          </a:prstGeom>
        </p:spPr>
      </p:pic>
      <p:pic>
        <p:nvPicPr>
          <p:cNvPr id="60" name="Picture 59">
            <a:extLst>
              <a:ext uri="{FF2B5EF4-FFF2-40B4-BE49-F238E27FC236}">
                <a16:creationId xmlns:a16="http://schemas.microsoft.com/office/drawing/2014/main" id="{CCEA3F40-7CE9-429E-B047-325DABAF758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27985" y="4878637"/>
            <a:ext cx="4674840" cy="1979364"/>
          </a:xfrm>
          <a:prstGeom prst="rect">
            <a:avLst/>
          </a:prstGeom>
        </p:spPr>
      </p:pic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F1555A-8546-4EC6-981A-D8A1A7750603}"/>
              </a:ext>
            </a:extLst>
          </p:cNvPr>
          <p:cNvSpPr>
            <a:spLocks noGrp="1"/>
          </p:cNvSpPr>
          <p:nvPr/>
        </p:nvSpPr>
        <p:spPr>
          <a:xfrm>
            <a:off x="2929314" y="6450792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he-I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Olga Gendelman</a:t>
            </a:r>
            <a:endParaRPr lang="he-IL" sz="1200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24810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DCF971B-9410-4F62-B269-8BCD54A31A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he-IL" sz="9600" dirty="0"/>
              <a:t>דוגמאות:</a:t>
            </a:r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4205E1CA-4D0F-4E9C-91E7-AC3E0E03052D}"/>
              </a:ext>
            </a:extLst>
          </p:cNvPr>
          <p:cNvSpPr>
            <a:spLocks noGrp="1"/>
          </p:cNvSpPr>
          <p:nvPr/>
        </p:nvSpPr>
        <p:spPr>
          <a:xfrm>
            <a:off x="3419872" y="6237312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he-I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Olga Gendelman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17101782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רחבה">
  <a:themeElements>
    <a:clrScheme name="רחבה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רחבה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רחבה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395</TotalTime>
  <Words>553</Words>
  <Application>Microsoft Office PowerPoint</Application>
  <PresentationFormat>On-screen Show (4:3)</PresentationFormat>
  <Paragraphs>123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2" baseType="lpstr">
      <vt:lpstr>Arial</vt:lpstr>
      <vt:lpstr>Calibri</vt:lpstr>
      <vt:lpstr>Lucida Sans Unicode</vt:lpstr>
      <vt:lpstr>Verdana</vt:lpstr>
      <vt:lpstr>Wingdings 2</vt:lpstr>
      <vt:lpstr>Wingdings 3</vt:lpstr>
      <vt:lpstr>רחבה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שיהיו 2 שורות בטבלה</vt:lpstr>
      <vt:lpstr>שיהיו 2 שורות בטבלה</vt:lpstr>
      <vt:lpstr>PowerPoint Presentation</vt:lpstr>
      <vt:lpstr>https://www.w3schools.com/html/html_tables.asp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איך מוסיפים צבע רקע לתא בטבלה?</vt:lpstr>
      <vt:lpstr>PowerPoint Presentation</vt:lpstr>
      <vt:lpstr>PowerPoint Presentation</vt:lpstr>
      <vt:lpstr>כאן רואים דוגמאות שונות שם הוספת תכונה style לתגים שונים:</vt:lpstr>
      <vt:lpstr>כאן רואים דוגמאות שונות שם הוספת תכונה style לתגים שונים:</vt:lpstr>
      <vt:lpstr>כאן רואים דוגמאות שונות שם הוספת תכונה style לתגים שונים:</vt:lpstr>
      <vt:lpstr>יש עוד דרך: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7</dc:creator>
  <cp:lastModifiedBy>Alex</cp:lastModifiedBy>
  <cp:revision>59</cp:revision>
  <dcterms:created xsi:type="dcterms:W3CDTF">2016-10-09T16:24:46Z</dcterms:created>
  <dcterms:modified xsi:type="dcterms:W3CDTF">2017-12-09T16:37:15Z</dcterms:modified>
</cp:coreProperties>
</file>