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9" r:id="rId4"/>
    <p:sldId id="258" r:id="rId5"/>
    <p:sldId id="262" r:id="rId6"/>
    <p:sldId id="263" r:id="rId7"/>
    <p:sldId id="260" r:id="rId8"/>
    <p:sldId id="275" r:id="rId9"/>
    <p:sldId id="274" r:id="rId10"/>
    <p:sldId id="272" r:id="rId11"/>
    <p:sldId id="285" r:id="rId12"/>
    <p:sldId id="286" r:id="rId13"/>
    <p:sldId id="284" r:id="rId14"/>
    <p:sldId id="265" r:id="rId15"/>
    <p:sldId id="270" r:id="rId16"/>
    <p:sldId id="271" r:id="rId17"/>
    <p:sldId id="264" r:id="rId18"/>
    <p:sldId id="266" r:id="rId19"/>
    <p:sldId id="267" r:id="rId20"/>
    <p:sldId id="268" r:id="rId21"/>
    <p:sldId id="269" r:id="rId22"/>
    <p:sldId id="273" r:id="rId23"/>
    <p:sldId id="278" r:id="rId24"/>
    <p:sldId id="279" r:id="rId25"/>
    <p:sldId id="276" r:id="rId26"/>
    <p:sldId id="277" r:id="rId27"/>
    <p:sldId id="280" r:id="rId28"/>
    <p:sldId id="281" r:id="rId29"/>
    <p:sldId id="282" r:id="rId30"/>
    <p:sldId id="283" r:id="rId31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7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08DBAE2-8D20-43C9-A53E-106C55F73B22}" type="datetimeFigureOut">
              <a:rPr lang="he-IL" smtClean="0"/>
              <a:t>ח'/ניסן/תשע"ט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230E572-D5A2-4A79-948C-E5AA423F30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07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8A5F9-18DF-4921-B96F-3C1B027BC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2ACFE9-73B2-4299-AB3E-28383AE5C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8CEF4-4905-4E49-8798-800C6D2B4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A517-83D4-4F95-95C3-CC40CCE28C57}" type="datetime8">
              <a:rPr lang="he-IL" smtClean="0"/>
              <a:t>13 אפריל 19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8623D-2652-42EA-809E-E210264A0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0822D-5115-45AF-8495-7F3DD0044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351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2D1A4-4020-4CB2-8359-8E8C1A0A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02FDB3-5551-4135-BBDA-85A99D0EA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531EC-C354-4105-B284-EDBF379D5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FA91-FC70-4231-AC34-6E51F7E9E5E8}" type="datetime8">
              <a:rPr lang="he-IL" smtClean="0"/>
              <a:t>13 אפריל 19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15C9E-513C-4A38-8E9D-75589240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10CCA-AB9F-4E42-B9F1-F8A28DEE4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60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CB395E-0B7E-4439-B547-577B0456F5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2E2C24-A48E-4D1E-907E-93CF91735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27508-89E8-438D-837B-57F1CDB7C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3E06-FC95-4DA2-B2B6-E03138C0EEFC}" type="datetime8">
              <a:rPr lang="he-IL" smtClean="0"/>
              <a:t>13 אפריל 19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4A5C3-0488-40D8-9FAF-FEB55D6B8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808D2-C8F6-4EA8-A5CB-6A3DB4802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794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96EAF-2A8E-4D73-BD97-042328D38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7AFF4-81B0-4D0E-A6C9-D3617F9EC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3D4F9-E412-41FD-AEF9-630C52EB3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709D-0701-4E5B-8AB5-AD83232B63C7}" type="datetime8">
              <a:rPr lang="he-IL" smtClean="0"/>
              <a:t>13 אפריל 19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C9BC5-AB64-4049-B55A-CBCD22669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7CA7F-DC14-4075-9F79-6CFCBF539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55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C85BE-6FED-42AA-96A6-1CF660970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1CE86-6473-4AF4-9336-7620F5E49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5774-E9E0-45A9-8F60-347FDC259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9579-851E-4074-992F-06AD8C314214}" type="datetime8">
              <a:rPr lang="he-IL" smtClean="0"/>
              <a:t>13 אפריל 19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E6EAC-5E2A-4610-860C-AA60E3B1D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F6430-DDC9-422E-A881-4714F1F0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83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4A809-FBF3-4409-877B-A1AD099A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A9C4E-2CB0-414D-98B9-77718AB42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365077-5861-4E4B-A4C5-0AFF52F07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41145-9EC5-4722-8540-D5FA4068A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C01F-A152-461E-B5CB-BD10E1909B07}" type="datetime8">
              <a:rPr lang="he-IL" smtClean="0"/>
              <a:t>13 אפריל 19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D8152-EA8E-41A1-A701-FDB72BEB3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159C4-1146-420D-81D4-24D536FA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66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29B8-7678-4F20-B8F2-ADEFE039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7229F-C067-4C0E-BF0B-9FE4767EC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C7322C-60C2-424C-B7BE-D4173D3B8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E619A0-411F-4122-8976-87D7D49B9C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873ED1-3B04-45DE-892F-AAF8C9D485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4F777B-503E-407B-99C4-15914A735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CDD8-3315-446C-8F78-70DEBF67D892}" type="datetime8">
              <a:rPr lang="he-IL" smtClean="0"/>
              <a:t>13 אפריל 19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E5E6D2-C2FB-42E0-B879-48A4C9D1E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5C8AA2-3CC7-4024-A00C-DC0E6B6F8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7753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EFEE-304C-4E36-B4F2-D9B9EB443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2FA200-6056-424D-9050-977657D90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11AC-984A-4DC8-9EDA-598B3F27EBC7}" type="datetime8">
              <a:rPr lang="he-IL" smtClean="0"/>
              <a:t>13 אפריל 19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444BB-0D7F-4DC6-86FA-547150968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613BF3-3E88-4030-BC03-FE5AA9EB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662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D3AA60-3D49-4C0A-8C11-443563A06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F4C0-B5B9-436A-8C42-76F065A78AFF}" type="datetime8">
              <a:rPr lang="he-IL" smtClean="0"/>
              <a:t>13 אפריל 19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CB21E9-C577-4490-A0C4-44A481908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E4566E-B9FF-4387-871F-8D95E291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270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09FD3-3DF5-47A9-94A6-49EBFF3E3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0F8E9-8985-4F9B-BD5B-C7C2C9BF0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719EA7-43F0-4558-B1BA-09CF698D6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3E1A7-ABD2-49FF-B6BC-DBA069926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F278-DE39-4815-8532-AAD45C57E1EC}" type="datetime8">
              <a:rPr lang="he-IL" smtClean="0"/>
              <a:t>13 אפריל 19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F6C99A-2C50-4B21-9ED6-0B9BAF4D5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EFCFC0-F94F-4B30-8583-1C145C49E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575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E1C35-F314-4A59-8C94-9C543B77B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606827-4E7F-4032-B416-633ACE0CC7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5082EB-4F1D-4932-BD4C-40E8D691E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F3F35-2922-4E70-9774-E92B743F6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0929-447A-4425-9009-36EC51480AB9}" type="datetime8">
              <a:rPr lang="he-IL" smtClean="0"/>
              <a:t>13 אפריל 19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91A47-A5F9-48F8-8176-FEC252FA8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7B3FD-4DF1-468C-BC19-78DA056A5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66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F69B51-3B32-4E53-BDCB-156ACE680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8D594-A2A0-4362-B673-5B3CE0DC2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7DB0A-2693-4A0F-8037-A7D631CC5C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0DF3B-0CCF-47CD-8112-E61873005607}" type="datetime8">
              <a:rPr lang="he-IL" smtClean="0"/>
              <a:t>13 אפריל 19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0A926-0D33-411C-B1AC-A7E7FE90A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Olga Gendelman</a:t>
            </a: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5044D-BADC-4928-965F-891FBCDEF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0838E-E9F5-4B25-B6AB-113E9B19CE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583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9D2FF-84AD-4075-9A1E-B6A47E0CD6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HTML</a:t>
            </a:r>
            <a:br>
              <a:rPr lang="he-IL" dirty="0"/>
            </a:br>
            <a:r>
              <a:rPr lang="he-IL" dirty="0"/>
              <a:t>צד לקוח</a:t>
            </a:r>
            <a:br>
              <a:rPr lang="he-IL" dirty="0"/>
            </a:br>
            <a:r>
              <a:rPr lang="he-IL" dirty="0"/>
              <a:t>כיתה ח'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79B9D5-0DA8-407D-B8A0-562044EB7F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30578"/>
            <a:ext cx="9144000" cy="1227221"/>
          </a:xfrm>
        </p:spPr>
        <p:txBody>
          <a:bodyPr/>
          <a:lstStyle/>
          <a:p>
            <a:r>
              <a:rPr lang="he-IL" dirty="0"/>
              <a:t>טפסים ופונקציות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8438D1-A050-4644-8BD2-3E57791BB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8278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20137C5-8EA0-42C0-82EC-10CF09249E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771" y="170245"/>
            <a:ext cx="11536755" cy="65512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D026B7-6EEA-4DA3-B7D7-74FDE6A26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400" y="365125"/>
            <a:ext cx="3878179" cy="2209633"/>
          </a:xfrm>
        </p:spPr>
        <p:txBody>
          <a:bodyPr/>
          <a:lstStyle/>
          <a:p>
            <a:pPr algn="r" rtl="1"/>
            <a:r>
              <a:rPr lang="he-IL" b="1" dirty="0">
                <a:solidFill>
                  <a:srgbClr val="00B050"/>
                </a:solidFill>
              </a:rPr>
              <a:t>חוקי לגמרי </a:t>
            </a:r>
            <a:br>
              <a:rPr lang="he-IL" dirty="0"/>
            </a:br>
            <a:r>
              <a:rPr lang="he-IL" dirty="0"/>
              <a:t>לשים יחידות שונות </a:t>
            </a:r>
            <a:r>
              <a:rPr lang="he-IL" dirty="0">
                <a:solidFill>
                  <a:srgbClr val="00B050"/>
                </a:solidFill>
              </a:rPr>
              <a:t>באותו</a:t>
            </a:r>
            <a:r>
              <a:rPr lang="he-IL" dirty="0"/>
              <a:t> </a:t>
            </a:r>
            <a:r>
              <a:rPr lang="en-US" dirty="0">
                <a:solidFill>
                  <a:srgbClr val="00B050"/>
                </a:solidFill>
              </a:rPr>
              <a:t>form</a:t>
            </a:r>
            <a:endParaRPr lang="he-IL" dirty="0">
              <a:solidFill>
                <a:srgbClr val="00B05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B9C0E-00B6-47C4-BC86-A9938503B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97971F-AD25-4555-960D-601C4A855F72}"/>
              </a:ext>
            </a:extLst>
          </p:cNvPr>
          <p:cNvSpPr/>
          <p:nvPr/>
        </p:nvSpPr>
        <p:spPr>
          <a:xfrm>
            <a:off x="372771" y="170244"/>
            <a:ext cx="247750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13DA7B-CACF-44F2-ADA6-F8A0B062B9E1}"/>
              </a:ext>
            </a:extLst>
          </p:cNvPr>
          <p:cNvSpPr/>
          <p:nvPr/>
        </p:nvSpPr>
        <p:spPr>
          <a:xfrm>
            <a:off x="372771" y="6334089"/>
            <a:ext cx="247750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5121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C8C12-5CD4-45EC-90B6-DF555A9D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נסה להכניס קטע קוד הבא ל-</a:t>
            </a:r>
            <a:r>
              <a:rPr lang="en-US" dirty="0"/>
              <a:t>form</a:t>
            </a:r>
            <a:r>
              <a:rPr lang="he-IL" dirty="0"/>
              <a:t>.</a:t>
            </a:r>
            <a:br>
              <a:rPr lang="he-IL" dirty="0"/>
            </a:b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027A6-9FBC-40DA-B1FD-40AB12847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63" y="95278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 סמן מה אתה אוהב לאכול</a:t>
            </a:r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he-IL" dirty="0"/>
              <a:t>&gt;            פיצה</a:t>
            </a:r>
            <a:r>
              <a:rPr lang="en-US" dirty="0"/>
              <a:t>input type="</a:t>
            </a:r>
            <a:r>
              <a:rPr lang="en-US" dirty="0">
                <a:solidFill>
                  <a:srgbClr val="FF0000"/>
                </a:solidFill>
              </a:rPr>
              <a:t>checkbox</a:t>
            </a:r>
            <a:r>
              <a:rPr lang="en-US" dirty="0"/>
              <a:t>" name="p" /&gt; &lt;/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he-IL" dirty="0"/>
              <a:t>&gt;    עוגת גבינה</a:t>
            </a:r>
            <a:r>
              <a:rPr lang="en-US" dirty="0"/>
              <a:t>input type="</a:t>
            </a:r>
            <a:r>
              <a:rPr lang="en-US" dirty="0">
                <a:solidFill>
                  <a:srgbClr val="FF0000"/>
                </a:solidFill>
              </a:rPr>
              <a:t>checkbox</a:t>
            </a:r>
            <a:r>
              <a:rPr lang="en-US" dirty="0"/>
              <a:t>" name="u" checked/&gt; &lt;/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he-IL" dirty="0"/>
              <a:t>&gt;             דגים</a:t>
            </a:r>
            <a:r>
              <a:rPr lang="en-US" dirty="0"/>
              <a:t>input type="</a:t>
            </a:r>
            <a:r>
              <a:rPr lang="en-US" dirty="0">
                <a:solidFill>
                  <a:srgbClr val="FF0000"/>
                </a:solidFill>
              </a:rPr>
              <a:t>checkbox</a:t>
            </a:r>
            <a:r>
              <a:rPr lang="en-US" dirty="0"/>
              <a:t>" name="f" /&gt; &lt;/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he-IL"/>
              <a:t>&gt;      </a:t>
            </a:r>
            <a:r>
              <a:rPr lang="he-IL" dirty="0"/>
              <a:t>בשר בקר</a:t>
            </a:r>
            <a:r>
              <a:rPr lang="en-US" dirty="0"/>
              <a:t>input type="</a:t>
            </a:r>
            <a:r>
              <a:rPr lang="en-US" dirty="0">
                <a:solidFill>
                  <a:srgbClr val="FF0000"/>
                </a:solidFill>
              </a:rPr>
              <a:t>checkbox</a:t>
            </a:r>
            <a:r>
              <a:rPr lang="en-US" dirty="0"/>
              <a:t>" name="m" /&gt; &lt;/</a:t>
            </a:r>
            <a:r>
              <a:rPr lang="en-US" dirty="0" err="1"/>
              <a:t>br</a:t>
            </a:r>
            <a:r>
              <a:rPr lang="en-US" dirty="0"/>
              <a:t>&gt;</a:t>
            </a:r>
            <a:endParaRPr lang="he-I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33E710-F2F7-4AC8-A480-A2D9DF1EE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3644C7-8D15-4691-A602-A6C0037F4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908" y="4187537"/>
            <a:ext cx="3503229" cy="243190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8BB165-34A0-45AE-8BD1-48466F1BA068}"/>
              </a:ext>
            </a:extLst>
          </p:cNvPr>
          <p:cNvSpPr txBox="1"/>
          <p:nvPr/>
        </p:nvSpPr>
        <p:spPr>
          <a:xfrm>
            <a:off x="155276" y="5403489"/>
            <a:ext cx="770339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/>
              <a:t>תנסה לבחור את התיבות. </a:t>
            </a:r>
          </a:p>
          <a:p>
            <a:pPr algn="r" rtl="1"/>
            <a:r>
              <a:rPr lang="he-IL" dirty="0"/>
              <a:t>ניתן לבחור תיבה אחת או הרבה תיבות או לא לבחור אף תיבה.</a:t>
            </a:r>
          </a:p>
          <a:p>
            <a:pPr algn="r" rtl="1"/>
            <a:r>
              <a:rPr lang="he-IL" dirty="0"/>
              <a:t>מילה </a:t>
            </a:r>
            <a:r>
              <a:rPr lang="en-US" dirty="0"/>
              <a:t>checked</a:t>
            </a:r>
            <a:r>
              <a:rPr lang="he-IL" dirty="0"/>
              <a:t> מסמנת איזה תיבות יהיו מסומנות בהתחלה. ניתן לשנות את הסימון.</a:t>
            </a:r>
          </a:p>
        </p:txBody>
      </p:sp>
    </p:spTree>
    <p:extLst>
      <p:ext uri="{BB962C8B-B14F-4D97-AF65-F5344CB8AC3E}">
        <p14:creationId xmlns:p14="http://schemas.microsoft.com/office/powerpoint/2010/main" val="2842720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65068-4E51-491F-A8FA-CD17617D3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C6108-AA9B-4882-8D30-D3572E838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1D6036-04DA-4142-B849-4583F7E07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10A764-A1DB-416C-A959-305EC6464D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8662" y="2078182"/>
            <a:ext cx="3503229" cy="243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187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D9985E56-0B3C-4EAF-8543-619721A10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0071447" cy="39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57343B5A-73E7-4CA7-8117-DE8A0D53B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442" y="3234126"/>
            <a:ext cx="5737674" cy="6244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2ABFEB8-6159-4845-BADE-B9684525D150}"/>
              </a:ext>
            </a:extLst>
          </p:cNvPr>
          <p:cNvSpPr/>
          <p:nvPr/>
        </p:nvSpPr>
        <p:spPr>
          <a:xfrm>
            <a:off x="7470843" y="3579779"/>
            <a:ext cx="933855" cy="4191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63C773-3CF5-455D-AE31-14EDDA11BC5B}"/>
              </a:ext>
            </a:extLst>
          </p:cNvPr>
          <p:cNvSpPr/>
          <p:nvPr/>
        </p:nvSpPr>
        <p:spPr>
          <a:xfrm>
            <a:off x="9176402" y="3499265"/>
            <a:ext cx="933855" cy="4191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CF4089-A588-4292-922F-6E369566E5E2}"/>
              </a:ext>
            </a:extLst>
          </p:cNvPr>
          <p:cNvSpPr/>
          <p:nvPr/>
        </p:nvSpPr>
        <p:spPr>
          <a:xfrm>
            <a:off x="4038600" y="6356350"/>
            <a:ext cx="6546992" cy="2201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9F4F36-EF7D-44DA-A25C-46A63790A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Olga Gendelman</a:t>
            </a:r>
            <a:endParaRPr lang="he-IL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0817D9D-FBCE-4CDE-9057-B0B3DC802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2241" y="124494"/>
            <a:ext cx="2851105" cy="3029118"/>
          </a:xfrm>
        </p:spPr>
        <p:txBody>
          <a:bodyPr>
            <a:normAutofit fontScale="90000"/>
          </a:bodyPr>
          <a:lstStyle/>
          <a:p>
            <a:pPr algn="r" rtl="1"/>
            <a:r>
              <a:rPr lang="en-US" dirty="0">
                <a:solidFill>
                  <a:srgbClr val="FF0000"/>
                </a:solidFill>
              </a:rPr>
              <a:t>checkbox</a:t>
            </a:r>
            <a:br>
              <a:rPr lang="he-IL" dirty="0"/>
            </a:br>
            <a:r>
              <a:rPr lang="he-IL" dirty="0"/>
              <a:t>זה ריבוע </a:t>
            </a:r>
            <a:br>
              <a:rPr lang="he-IL" dirty="0"/>
            </a:br>
            <a:r>
              <a:rPr lang="he-IL" dirty="0"/>
              <a:t>שיכול להיות</a:t>
            </a:r>
            <a:br>
              <a:rPr lang="he-IL" dirty="0"/>
            </a:br>
            <a:r>
              <a:rPr lang="he-IL" dirty="0"/>
              <a:t>מסומן ב-</a:t>
            </a:r>
            <a:r>
              <a:rPr lang="en-US" dirty="0"/>
              <a:t>V</a:t>
            </a:r>
            <a:br>
              <a:rPr lang="he-IL" dirty="0"/>
            </a:br>
            <a:r>
              <a:rPr lang="he-IL" dirty="0"/>
              <a:t>או לא מסומן.</a:t>
            </a:r>
          </a:p>
        </p:txBody>
      </p:sp>
    </p:spTree>
    <p:extLst>
      <p:ext uri="{BB962C8B-B14F-4D97-AF65-F5344CB8AC3E}">
        <p14:creationId xmlns:p14="http://schemas.microsoft.com/office/powerpoint/2010/main" val="1600631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AC4870-1D89-4A66-86CC-E9D260D5E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A1AECA9-0D17-49F9-951A-CED0EC297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5400" dirty="0"/>
              <a:t>בבית תקראו גם חומר מקובץ "טפסים".</a:t>
            </a:r>
          </a:p>
        </p:txBody>
      </p:sp>
    </p:spTree>
    <p:extLst>
      <p:ext uri="{BB962C8B-B14F-4D97-AF65-F5344CB8AC3E}">
        <p14:creationId xmlns:p14="http://schemas.microsoft.com/office/powerpoint/2010/main" val="2977995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18311-AD26-4F48-AF9C-8688807B9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-288018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he-IL" sz="5400" dirty="0"/>
              <a:t>שיעורי בית </a:t>
            </a:r>
            <a:r>
              <a:rPr lang="he-IL" sz="5400"/>
              <a:t>– להגשה. </a:t>
            </a:r>
            <a:r>
              <a:rPr lang="en-US" sz="1000" dirty="0"/>
              <a:t>HomeWork_Tfasim_1.html</a:t>
            </a:r>
            <a:endParaRPr lang="he-IL" sz="1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70E4B-145E-4228-B9A4-640360A8E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10738"/>
            <a:ext cx="11034487" cy="6030686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sz="3600" dirty="0"/>
              <a:t>ליצור דף </a:t>
            </a:r>
            <a:r>
              <a:rPr lang="en-US" sz="3600" dirty="0"/>
              <a:t>HTML</a:t>
            </a:r>
          </a:p>
          <a:p>
            <a:pPr marL="0" indent="0" algn="r" rtl="1">
              <a:buNone/>
            </a:pPr>
            <a:r>
              <a:rPr lang="he-IL" sz="3600" dirty="0"/>
              <a:t>ובו: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he-IL" sz="3600" dirty="0"/>
              <a:t>תיבת טקסט עם כותרת "שמי".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he-IL" sz="3600" dirty="0"/>
              <a:t>תיבת סיסמא עם כותרת "הסיסמא".</a:t>
            </a:r>
          </a:p>
          <a:p>
            <a:pPr marL="0" indent="0" algn="r" rtl="1">
              <a:buNone/>
            </a:pPr>
            <a:r>
              <a:rPr lang="he-IL" sz="3600" dirty="0"/>
              <a:t>3)</a:t>
            </a:r>
            <a:r>
              <a:rPr lang="en-US" sz="3600" dirty="0"/>
              <a:t> </a:t>
            </a:r>
            <a:r>
              <a:rPr lang="he-IL" sz="3600" dirty="0"/>
              <a:t>כפתורי רדיו (</a:t>
            </a:r>
            <a:r>
              <a:rPr lang="en-US" sz="3600" dirty="0"/>
              <a:t>(radio</a:t>
            </a:r>
            <a:r>
              <a:rPr lang="he-IL" sz="3600" dirty="0"/>
              <a:t> לבחירה של צבע. 3 צבעים: אדום, ירוק, כחול. כאשר הצבע הכחול הוא הנבחר.</a:t>
            </a:r>
          </a:p>
          <a:p>
            <a:pPr marL="0" indent="0" algn="r" rtl="1">
              <a:buNone/>
            </a:pPr>
            <a:r>
              <a:rPr lang="he-IL" sz="3600" dirty="0"/>
              <a:t>4) כפתור עליו כתוב "</a:t>
            </a:r>
            <a:r>
              <a:rPr lang="en-US" sz="3600" dirty="0"/>
              <a:t>press me</a:t>
            </a:r>
            <a:r>
              <a:rPr lang="he-IL" sz="3600" dirty="0"/>
              <a:t>".</a:t>
            </a:r>
          </a:p>
          <a:p>
            <a:pPr marL="0" indent="0" algn="r" rtl="1">
              <a:buNone/>
            </a:pPr>
            <a:r>
              <a:rPr lang="he-IL" sz="3600" dirty="0"/>
              <a:t>5) תיבות בחירה עם צבעים. 3 צבעים: אדום, ירוק, כחול. כאשר הצבע הירוק הוא הנבחר.</a:t>
            </a:r>
          </a:p>
          <a:p>
            <a:pPr marL="0" indent="0" algn="r" rtl="1">
              <a:buNone/>
            </a:pPr>
            <a:endParaRPr lang="he-IL" sz="3600" dirty="0"/>
          </a:p>
          <a:p>
            <a:pPr algn="r" rtl="1"/>
            <a:r>
              <a:rPr lang="he-IL" sz="3600" dirty="0"/>
              <a:t>ההגשה – לשלוח למורה קובץ </a:t>
            </a:r>
            <a:r>
              <a:rPr lang="en-US" sz="3600" dirty="0"/>
              <a:t>HTML</a:t>
            </a:r>
            <a:r>
              <a:rPr lang="he-IL" sz="3600" dirty="0"/>
              <a:t> בדואר אלקטרוני.</a:t>
            </a:r>
          </a:p>
          <a:p>
            <a:pPr marL="514350" indent="-514350" algn="r" rtl="1">
              <a:buFont typeface="+mj-lt"/>
              <a:buAutoNum type="arabicParenR"/>
            </a:pPr>
            <a:endParaRPr lang="he-IL" dirty="0"/>
          </a:p>
          <a:p>
            <a:pPr marL="514350" indent="-514350" algn="r" rtl="1">
              <a:buFont typeface="+mj-lt"/>
              <a:buAutoNum type="arabicParenR"/>
            </a:pPr>
            <a:endParaRPr lang="he-I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E4431A-4F1A-4271-AFEC-3CD0586E4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5638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742D3-E1D7-4803-BDC3-0C7131EE5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זה יראה כך: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750FC2-1621-49AB-87FF-BD00EE15DB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030" y="2089507"/>
            <a:ext cx="2626549" cy="426684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CC5A96-E9C2-4A21-ACB7-D55A6F3D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09B442-0C68-4FD2-9264-0F67E93173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6451" y="489605"/>
            <a:ext cx="3190875" cy="508126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E41A270-F093-4A7F-B446-E7A7BD3D8981}"/>
              </a:ext>
            </a:extLst>
          </p:cNvPr>
          <p:cNvSpPr txBox="1"/>
          <p:nvPr/>
        </p:nvSpPr>
        <p:spPr>
          <a:xfrm>
            <a:off x="1281363" y="1690688"/>
            <a:ext cx="32124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/>
              <a:t>ואחרי שתכניסו נתונים בטופס זה יכול להראות כך:</a:t>
            </a:r>
          </a:p>
        </p:txBody>
      </p:sp>
    </p:spTree>
    <p:extLst>
      <p:ext uri="{BB962C8B-B14F-4D97-AF65-F5344CB8AC3E}">
        <p14:creationId xmlns:p14="http://schemas.microsoft.com/office/powerpoint/2010/main" val="2610875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9FEC-DACD-446F-A5AD-A6417A043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2DEC1-832A-409F-A839-02BDE650E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8000" dirty="0"/>
              <a:t>פונקציות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010C0-0B79-4080-B36E-64F2987CF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7420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F6868-8C03-41B3-AB03-CFE7B6A52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76107"/>
          </a:xfrm>
        </p:spPr>
        <p:txBody>
          <a:bodyPr>
            <a:normAutofit/>
          </a:bodyPr>
          <a:lstStyle/>
          <a:p>
            <a:pPr algn="r" rtl="1"/>
            <a:r>
              <a:rPr lang="he-IL" dirty="0"/>
              <a:t>פונקציות הן מעין בלוקים של פקודות.</a:t>
            </a:r>
            <a:br>
              <a:rPr lang="he-IL" dirty="0"/>
            </a:br>
            <a:br>
              <a:rPr lang="he-IL" dirty="0"/>
            </a:br>
            <a:br>
              <a:rPr lang="he-IL" dirty="0"/>
            </a:br>
            <a:r>
              <a:rPr lang="he-IL" dirty="0"/>
              <a:t> למשל, במקרה שברצונך לחזור על אותו קוד כמה פעמים, אין צורך לכתוב אותו שוב ושוב</a:t>
            </a:r>
            <a:br>
              <a:rPr lang="he-IL" dirty="0"/>
            </a:br>
            <a:endParaRPr lang="he-I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27DDF7-FD45-4B15-B85A-DAD41FBD0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3540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09B638-D955-412B-8D99-0D2A734F2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4C4B36-7770-47E6-9CDA-0F08B73A3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71" y="0"/>
            <a:ext cx="9372349" cy="6858000"/>
          </a:xfrm>
          <a:prstGeom prst="rect">
            <a:avLst/>
          </a:prstGeom>
        </p:spPr>
      </p:pic>
      <p:sp>
        <p:nvSpPr>
          <p:cNvPr id="6" name="Right Brace 5">
            <a:extLst>
              <a:ext uri="{FF2B5EF4-FFF2-40B4-BE49-F238E27FC236}">
                <a16:creationId xmlns:a16="http://schemas.microsoft.com/office/drawing/2014/main" id="{F41BE9B8-8185-4D20-B105-D81008C512F3}"/>
              </a:ext>
            </a:extLst>
          </p:cNvPr>
          <p:cNvSpPr/>
          <p:nvPr/>
        </p:nvSpPr>
        <p:spPr>
          <a:xfrm>
            <a:off x="11116927" y="4302658"/>
            <a:ext cx="445168" cy="21737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374671-02D2-42F1-8061-434FD8CDBB13}"/>
              </a:ext>
            </a:extLst>
          </p:cNvPr>
          <p:cNvSpPr txBox="1"/>
          <p:nvPr/>
        </p:nvSpPr>
        <p:spPr>
          <a:xfrm>
            <a:off x="11562096" y="5116612"/>
            <a:ext cx="6015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גוף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1575C17-0D4B-4F56-9066-C9E3887EA306}"/>
              </a:ext>
            </a:extLst>
          </p:cNvPr>
          <p:cNvCxnSpPr>
            <a:cxnSpLocks/>
          </p:cNvCxnSpPr>
          <p:nvPr/>
        </p:nvCxnSpPr>
        <p:spPr>
          <a:xfrm flipH="1">
            <a:off x="2189748" y="4367466"/>
            <a:ext cx="892717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305643-5BE6-4F6D-977C-770C7BB1DA84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536033" y="6476365"/>
            <a:ext cx="9580894" cy="6480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Brace 11">
            <a:extLst>
              <a:ext uri="{FF2B5EF4-FFF2-40B4-BE49-F238E27FC236}">
                <a16:creationId xmlns:a16="http://schemas.microsoft.com/office/drawing/2014/main" id="{BE5D3DCE-1EBE-4A87-AF6B-83A4C6F588AF}"/>
              </a:ext>
            </a:extLst>
          </p:cNvPr>
          <p:cNvSpPr/>
          <p:nvPr/>
        </p:nvSpPr>
        <p:spPr>
          <a:xfrm>
            <a:off x="10008541" y="5096739"/>
            <a:ext cx="485268" cy="11428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E89296-BB6F-4DC9-9A59-F4D6F46108BF}"/>
              </a:ext>
            </a:extLst>
          </p:cNvPr>
          <p:cNvSpPr txBox="1"/>
          <p:nvPr/>
        </p:nvSpPr>
        <p:spPr>
          <a:xfrm>
            <a:off x="10344134" y="5269653"/>
            <a:ext cx="79711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script</a:t>
            </a:r>
            <a:endParaRPr lang="he-IL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E78AB92-0DEC-455C-A6F2-BD025CDABB27}"/>
              </a:ext>
            </a:extLst>
          </p:cNvPr>
          <p:cNvCxnSpPr>
            <a:cxnSpLocks/>
          </p:cNvCxnSpPr>
          <p:nvPr/>
        </p:nvCxnSpPr>
        <p:spPr>
          <a:xfrm>
            <a:off x="2189747" y="5078206"/>
            <a:ext cx="7818794" cy="1853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B8BEDE5-EF82-4620-BA7B-0E1705E4E2FE}"/>
              </a:ext>
            </a:extLst>
          </p:cNvPr>
          <p:cNvCxnSpPr>
            <a:cxnSpLocks/>
          </p:cNvCxnSpPr>
          <p:nvPr/>
        </p:nvCxnSpPr>
        <p:spPr>
          <a:xfrm>
            <a:off x="2153650" y="6228886"/>
            <a:ext cx="7818794" cy="1853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5113314-B5BA-4FCD-8959-F397C50F4D36}"/>
              </a:ext>
            </a:extLst>
          </p:cNvPr>
          <p:cNvSpPr txBox="1"/>
          <p:nvPr/>
        </p:nvSpPr>
        <p:spPr>
          <a:xfrm>
            <a:off x="5577240" y="5478146"/>
            <a:ext cx="30417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2 קריאות לפונקציות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B3CC3E7-C072-4896-BB37-8A18392AC519}"/>
              </a:ext>
            </a:extLst>
          </p:cNvPr>
          <p:cNvCxnSpPr>
            <a:cxnSpLocks/>
          </p:cNvCxnSpPr>
          <p:nvPr/>
        </p:nvCxnSpPr>
        <p:spPr>
          <a:xfrm flipH="1" flipV="1">
            <a:off x="3068054" y="5485944"/>
            <a:ext cx="2618873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7257F4B-6844-4902-9463-D48BA8370811}"/>
              </a:ext>
            </a:extLst>
          </p:cNvPr>
          <p:cNvCxnSpPr>
            <a:cxnSpLocks/>
          </p:cNvCxnSpPr>
          <p:nvPr/>
        </p:nvCxnSpPr>
        <p:spPr>
          <a:xfrm flipH="1">
            <a:off x="4283242" y="5638344"/>
            <a:ext cx="1403685" cy="124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170D560C-CE6E-4477-A90D-4CBC49826105}"/>
              </a:ext>
            </a:extLst>
          </p:cNvPr>
          <p:cNvSpPr/>
          <p:nvPr/>
        </p:nvSpPr>
        <p:spPr>
          <a:xfrm>
            <a:off x="445168" y="1022684"/>
            <a:ext cx="9527276" cy="3176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617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2" grpId="0" animBg="1"/>
      <p:bldP spid="13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3BB68-C9EF-4991-A9E0-A6D22FEA0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47896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dirty="0"/>
              <a:t>רוצים להוסיף לאתר שלנו כפתורים, נתונים,</a:t>
            </a:r>
            <a:br>
              <a:rPr lang="he-IL" dirty="0"/>
            </a:br>
            <a:r>
              <a:rPr lang="he-IL" dirty="0"/>
              <a:t>שהדף לא רק יראה מידע, אלא גם יעשה משהוא.</a:t>
            </a:r>
            <a:br>
              <a:rPr lang="he-IL" dirty="0"/>
            </a:br>
            <a:r>
              <a:rPr lang="he-IL" dirty="0"/>
              <a:t>ככה נוכל ליצור משחקים ואפליקציות באתר שלנו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CE51097-7461-4D35-AD91-4F4E8AB84F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024" y="1276392"/>
            <a:ext cx="952500" cy="95250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BE51EB-188D-428F-9442-021B0BFA2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7" name="מציין מיקום תוכן 3">
            <a:extLst>
              <a:ext uri="{FF2B5EF4-FFF2-40B4-BE49-F238E27FC236}">
                <a16:creationId xmlns:a16="http://schemas.microsoft.com/office/drawing/2014/main" id="{1F5A53D1-BBAB-47DA-9B01-2AEBB11B9FA1}"/>
              </a:ext>
            </a:extLst>
          </p:cNvPr>
          <p:cNvSpPr txBox="1">
            <a:spLocks/>
          </p:cNvSpPr>
          <p:nvPr/>
        </p:nvSpPr>
        <p:spPr>
          <a:xfrm>
            <a:off x="457201" y="2502568"/>
            <a:ext cx="4102768" cy="3971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he-IL" dirty="0"/>
              <a:t>תיבות טקסט – </a:t>
            </a:r>
            <a:r>
              <a:rPr lang="en-US" dirty="0"/>
              <a:t>text</a:t>
            </a:r>
            <a:endParaRPr lang="he-IL" dirty="0"/>
          </a:p>
          <a:p>
            <a:pPr algn="r" rtl="1"/>
            <a:r>
              <a:rPr lang="he-IL" dirty="0"/>
              <a:t>תיבות סיסמא- </a:t>
            </a:r>
            <a:r>
              <a:rPr lang="en-US" dirty="0"/>
              <a:t>password</a:t>
            </a:r>
          </a:p>
          <a:p>
            <a:pPr algn="r" rtl="1"/>
            <a:r>
              <a:rPr lang="he-IL" dirty="0"/>
              <a:t>כפתורי רדיו– </a:t>
            </a:r>
            <a:r>
              <a:rPr lang="en-US" dirty="0"/>
              <a:t>radio</a:t>
            </a:r>
          </a:p>
          <a:p>
            <a:pPr algn="r" rtl="1"/>
            <a:r>
              <a:rPr lang="he-IL" dirty="0"/>
              <a:t>כפתורים- </a:t>
            </a:r>
            <a:r>
              <a:rPr lang="en-US" dirty="0"/>
              <a:t>button</a:t>
            </a:r>
            <a:endParaRPr lang="he-IL" dirty="0"/>
          </a:p>
          <a:p>
            <a:pPr algn="r" rtl="1"/>
            <a:r>
              <a:rPr lang="he-IL" dirty="0"/>
              <a:t>תיבות בחירה</a:t>
            </a: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24610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09B638-D955-412B-8D99-0D2A734F2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4C4B36-7770-47E6-9CDA-0F08B73A3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71" y="0"/>
            <a:ext cx="9372349" cy="6858000"/>
          </a:xfrm>
          <a:prstGeom prst="rect">
            <a:avLst/>
          </a:prstGeom>
        </p:spPr>
      </p:pic>
      <p:sp>
        <p:nvSpPr>
          <p:cNvPr id="6" name="Right Brace 5">
            <a:extLst>
              <a:ext uri="{FF2B5EF4-FFF2-40B4-BE49-F238E27FC236}">
                <a16:creationId xmlns:a16="http://schemas.microsoft.com/office/drawing/2014/main" id="{F41BE9B8-8185-4D20-B105-D81008C512F3}"/>
              </a:ext>
            </a:extLst>
          </p:cNvPr>
          <p:cNvSpPr/>
          <p:nvPr/>
        </p:nvSpPr>
        <p:spPr>
          <a:xfrm>
            <a:off x="11116927" y="4302658"/>
            <a:ext cx="445168" cy="21737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374671-02D2-42F1-8061-434FD8CDBB13}"/>
              </a:ext>
            </a:extLst>
          </p:cNvPr>
          <p:cNvSpPr txBox="1"/>
          <p:nvPr/>
        </p:nvSpPr>
        <p:spPr>
          <a:xfrm>
            <a:off x="11562096" y="5116612"/>
            <a:ext cx="6015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גוף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1575C17-0D4B-4F56-9066-C9E3887EA306}"/>
              </a:ext>
            </a:extLst>
          </p:cNvPr>
          <p:cNvCxnSpPr>
            <a:cxnSpLocks/>
          </p:cNvCxnSpPr>
          <p:nvPr/>
        </p:nvCxnSpPr>
        <p:spPr>
          <a:xfrm flipH="1">
            <a:off x="2189748" y="4367466"/>
            <a:ext cx="892717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305643-5BE6-4F6D-977C-770C7BB1DA84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536033" y="6476365"/>
            <a:ext cx="9580894" cy="6480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Brace 11">
            <a:extLst>
              <a:ext uri="{FF2B5EF4-FFF2-40B4-BE49-F238E27FC236}">
                <a16:creationId xmlns:a16="http://schemas.microsoft.com/office/drawing/2014/main" id="{BE5D3DCE-1EBE-4A87-AF6B-83A4C6F588AF}"/>
              </a:ext>
            </a:extLst>
          </p:cNvPr>
          <p:cNvSpPr/>
          <p:nvPr/>
        </p:nvSpPr>
        <p:spPr>
          <a:xfrm>
            <a:off x="10008541" y="5096739"/>
            <a:ext cx="485268" cy="11428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E89296-BB6F-4DC9-9A59-F4D6F46108BF}"/>
              </a:ext>
            </a:extLst>
          </p:cNvPr>
          <p:cNvSpPr txBox="1"/>
          <p:nvPr/>
        </p:nvSpPr>
        <p:spPr>
          <a:xfrm>
            <a:off x="10344134" y="5269653"/>
            <a:ext cx="79711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script</a:t>
            </a:r>
            <a:endParaRPr lang="he-IL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E78AB92-0DEC-455C-A6F2-BD025CDABB27}"/>
              </a:ext>
            </a:extLst>
          </p:cNvPr>
          <p:cNvCxnSpPr>
            <a:cxnSpLocks/>
          </p:cNvCxnSpPr>
          <p:nvPr/>
        </p:nvCxnSpPr>
        <p:spPr>
          <a:xfrm>
            <a:off x="2189747" y="5078206"/>
            <a:ext cx="7818794" cy="1853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B8BEDE5-EF82-4620-BA7B-0E1705E4E2FE}"/>
              </a:ext>
            </a:extLst>
          </p:cNvPr>
          <p:cNvCxnSpPr>
            <a:cxnSpLocks/>
          </p:cNvCxnSpPr>
          <p:nvPr/>
        </p:nvCxnSpPr>
        <p:spPr>
          <a:xfrm>
            <a:off x="2153650" y="6228886"/>
            <a:ext cx="7818794" cy="1853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5113314-B5BA-4FCD-8959-F397C50F4D36}"/>
              </a:ext>
            </a:extLst>
          </p:cNvPr>
          <p:cNvSpPr txBox="1"/>
          <p:nvPr/>
        </p:nvSpPr>
        <p:spPr>
          <a:xfrm>
            <a:off x="5577240" y="5478146"/>
            <a:ext cx="30417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2 קריאות לפונקציות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B3CC3E7-C072-4896-BB37-8A18392AC519}"/>
              </a:ext>
            </a:extLst>
          </p:cNvPr>
          <p:cNvCxnSpPr>
            <a:cxnSpLocks/>
          </p:cNvCxnSpPr>
          <p:nvPr/>
        </p:nvCxnSpPr>
        <p:spPr>
          <a:xfrm flipH="1" flipV="1">
            <a:off x="3068054" y="5485944"/>
            <a:ext cx="2618873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7257F4B-6844-4902-9463-D48BA8370811}"/>
              </a:ext>
            </a:extLst>
          </p:cNvPr>
          <p:cNvCxnSpPr>
            <a:cxnSpLocks/>
          </p:cNvCxnSpPr>
          <p:nvPr/>
        </p:nvCxnSpPr>
        <p:spPr>
          <a:xfrm flipH="1">
            <a:off x="4283242" y="5638344"/>
            <a:ext cx="1403685" cy="124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378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C4B36-7770-47E6-9CDA-0F08B73A3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71" y="0"/>
            <a:ext cx="9372349" cy="68580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09B638-D955-412B-8D99-0D2A734F2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F41BE9B8-8185-4D20-B105-D81008C512F3}"/>
              </a:ext>
            </a:extLst>
          </p:cNvPr>
          <p:cNvSpPr/>
          <p:nvPr/>
        </p:nvSpPr>
        <p:spPr>
          <a:xfrm>
            <a:off x="11116927" y="4302658"/>
            <a:ext cx="445168" cy="21737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374671-02D2-42F1-8061-434FD8CDBB13}"/>
              </a:ext>
            </a:extLst>
          </p:cNvPr>
          <p:cNvSpPr txBox="1"/>
          <p:nvPr/>
        </p:nvSpPr>
        <p:spPr>
          <a:xfrm>
            <a:off x="11562096" y="5116612"/>
            <a:ext cx="6015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גוף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1575C17-0D4B-4F56-9066-C9E3887EA306}"/>
              </a:ext>
            </a:extLst>
          </p:cNvPr>
          <p:cNvCxnSpPr>
            <a:cxnSpLocks/>
          </p:cNvCxnSpPr>
          <p:nvPr/>
        </p:nvCxnSpPr>
        <p:spPr>
          <a:xfrm flipH="1">
            <a:off x="2189748" y="4367466"/>
            <a:ext cx="892717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305643-5BE6-4F6D-977C-770C7BB1DA84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536033" y="6476365"/>
            <a:ext cx="9580894" cy="6480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Brace 11">
            <a:extLst>
              <a:ext uri="{FF2B5EF4-FFF2-40B4-BE49-F238E27FC236}">
                <a16:creationId xmlns:a16="http://schemas.microsoft.com/office/drawing/2014/main" id="{BE5D3DCE-1EBE-4A87-AF6B-83A4C6F588AF}"/>
              </a:ext>
            </a:extLst>
          </p:cNvPr>
          <p:cNvSpPr/>
          <p:nvPr/>
        </p:nvSpPr>
        <p:spPr>
          <a:xfrm>
            <a:off x="10008541" y="5096739"/>
            <a:ext cx="485268" cy="11428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E89296-BB6F-4DC9-9A59-F4D6F46108BF}"/>
              </a:ext>
            </a:extLst>
          </p:cNvPr>
          <p:cNvSpPr txBox="1"/>
          <p:nvPr/>
        </p:nvSpPr>
        <p:spPr>
          <a:xfrm>
            <a:off x="10344134" y="5269653"/>
            <a:ext cx="79711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script</a:t>
            </a:r>
            <a:endParaRPr lang="he-IL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E78AB92-0DEC-455C-A6F2-BD025CDABB27}"/>
              </a:ext>
            </a:extLst>
          </p:cNvPr>
          <p:cNvCxnSpPr>
            <a:cxnSpLocks/>
          </p:cNvCxnSpPr>
          <p:nvPr/>
        </p:nvCxnSpPr>
        <p:spPr>
          <a:xfrm>
            <a:off x="2189747" y="5078206"/>
            <a:ext cx="7818794" cy="1853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B8BEDE5-EF82-4620-BA7B-0E1705E4E2FE}"/>
              </a:ext>
            </a:extLst>
          </p:cNvPr>
          <p:cNvCxnSpPr>
            <a:cxnSpLocks/>
          </p:cNvCxnSpPr>
          <p:nvPr/>
        </p:nvCxnSpPr>
        <p:spPr>
          <a:xfrm>
            <a:off x="2153650" y="6228886"/>
            <a:ext cx="7818794" cy="1853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5113314-B5BA-4FCD-8959-F397C50F4D36}"/>
              </a:ext>
            </a:extLst>
          </p:cNvPr>
          <p:cNvSpPr txBox="1"/>
          <p:nvPr/>
        </p:nvSpPr>
        <p:spPr>
          <a:xfrm>
            <a:off x="5577240" y="5478146"/>
            <a:ext cx="30417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2 קריאות לפונקציות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B3CC3E7-C072-4896-BB37-8A18392AC519}"/>
              </a:ext>
            </a:extLst>
          </p:cNvPr>
          <p:cNvCxnSpPr>
            <a:cxnSpLocks/>
          </p:cNvCxnSpPr>
          <p:nvPr/>
        </p:nvCxnSpPr>
        <p:spPr>
          <a:xfrm flipH="1" flipV="1">
            <a:off x="3068054" y="5485944"/>
            <a:ext cx="2618873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7257F4B-6844-4902-9463-D48BA8370811}"/>
              </a:ext>
            </a:extLst>
          </p:cNvPr>
          <p:cNvCxnSpPr>
            <a:cxnSpLocks/>
          </p:cNvCxnSpPr>
          <p:nvPr/>
        </p:nvCxnSpPr>
        <p:spPr>
          <a:xfrm flipH="1">
            <a:off x="4283242" y="5638344"/>
            <a:ext cx="1403685" cy="124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>
            <a:extLst>
              <a:ext uri="{FF2B5EF4-FFF2-40B4-BE49-F238E27FC236}">
                <a16:creationId xmlns:a16="http://schemas.microsoft.com/office/drawing/2014/main" id="{3F8EB7E0-BF56-4551-818E-E97E3A5A44DE}"/>
              </a:ext>
            </a:extLst>
          </p:cNvPr>
          <p:cNvSpPr/>
          <p:nvPr/>
        </p:nvSpPr>
        <p:spPr>
          <a:xfrm rot="16200000">
            <a:off x="2401306" y="1077837"/>
            <a:ext cx="186489" cy="19170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0BB8A7-C10E-4B4E-BD75-ADB644B2C068}"/>
              </a:ext>
            </a:extLst>
          </p:cNvPr>
          <p:cNvSpPr txBox="1"/>
          <p:nvPr/>
        </p:nvSpPr>
        <p:spPr>
          <a:xfrm>
            <a:off x="5342021" y="565484"/>
            <a:ext cx="4800599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r" rtl="1"/>
            <a:r>
              <a:rPr lang="he-IL" sz="3200" dirty="0"/>
              <a:t>פקודה של כתיבה על המסך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490BE95-D764-4636-A513-2337E521F89E}"/>
              </a:ext>
            </a:extLst>
          </p:cNvPr>
          <p:cNvCxnSpPr>
            <a:stCxn id="15" idx="1"/>
          </p:cNvCxnSpPr>
          <p:nvPr/>
        </p:nvCxnSpPr>
        <p:spPr>
          <a:xfrm flipV="1">
            <a:off x="2494551" y="1167063"/>
            <a:ext cx="3082689" cy="776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629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558D1-5793-4693-A422-8C6B077C0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נריץ את </a:t>
            </a:r>
            <a:r>
              <a:rPr lang="en-US" dirty="0"/>
              <a:t>func1.html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682AE-355E-469A-8893-E91F8BE66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CF8A8-F566-4306-A901-BAB095CA8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1835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2E1A5-0DF8-44BD-B1DE-3687D149A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4523170-066A-434F-A4B4-B634D2A96A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115" y="138714"/>
            <a:ext cx="10890240" cy="605713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9CF155-A1FC-4213-8AED-9C3BE599C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9051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558D1-5793-4693-A422-8C6B077C0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נריץ את </a:t>
            </a:r>
            <a:r>
              <a:rPr lang="en-US" dirty="0"/>
              <a:t>func2.html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682AE-355E-469A-8893-E91F8BE66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CF8A8-F566-4306-A901-BAB095CA8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84015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F330D09-BB98-40EF-8E65-180BC8732C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4867" y="481266"/>
            <a:ext cx="11426732" cy="57631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245DB9-9D8B-4D2E-9A41-E1E621BCE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he-IL" dirty="0"/>
              <a:t>ועכשיו: כשלוחצים על כפתור,</a:t>
            </a:r>
            <a:br>
              <a:rPr lang="he-IL" dirty="0"/>
            </a:br>
            <a:r>
              <a:rPr lang="he-IL" dirty="0"/>
              <a:t>תופיעו שורות חדשות.</a:t>
            </a:r>
            <a:br>
              <a:rPr lang="he-IL" dirty="0"/>
            </a:br>
            <a:r>
              <a:rPr lang="he-IL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A3DD53-4302-4FA5-BF38-3F4124447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93730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558D1-5793-4693-A422-8C6B077C0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נריץ את </a:t>
            </a:r>
            <a:r>
              <a:rPr lang="en-US" dirty="0"/>
              <a:t>func3.html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682AE-355E-469A-8893-E91F8BE66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CF8A8-F566-4306-A901-BAB095CA8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1479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D948A-0AAD-442C-9361-B32FF6613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B7593-117B-4778-B80B-76D676F32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8DDE4A-49D1-47E3-AE0E-38264F165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AC1975-D9CF-4E52-95DE-FF8E0C1A5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740" y="0"/>
            <a:ext cx="115585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451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558D1-5793-4693-A422-8C6B077C0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נריץ את </a:t>
            </a:r>
            <a:r>
              <a:rPr lang="en-US" dirty="0"/>
              <a:t>func4.html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682AE-355E-469A-8893-E91F8BE66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CF8A8-F566-4306-A901-BAB095CA8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4467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EC9BC-3CBA-4814-9C43-54482D179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0160" y="365125"/>
            <a:ext cx="2453640" cy="3207131"/>
          </a:xfrm>
        </p:spPr>
        <p:txBody>
          <a:bodyPr>
            <a:normAutofit/>
          </a:bodyPr>
          <a:lstStyle/>
          <a:p>
            <a:pPr algn="r" rtl="1"/>
            <a:r>
              <a:rPr lang="he-IL" dirty="0"/>
              <a:t>פונקציה </a:t>
            </a:r>
            <a:r>
              <a:rPr lang="en-US" dirty="0" err="1">
                <a:solidFill>
                  <a:srgbClr val="FF0000"/>
                </a:solidFill>
              </a:rPr>
              <a:t>onclick</a:t>
            </a:r>
            <a:r>
              <a:rPr lang="he-IL" dirty="0"/>
              <a:t> עם שמירת מקום מראש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0A29DBF-F165-4D65-8D7A-20C7DCA714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961" y="-1"/>
            <a:ext cx="8231918" cy="672147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FFB21-26A3-413C-A408-B39CEC35E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8646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extLst>
              <a:ext uri="{FF2B5EF4-FFF2-40B4-BE49-F238E27FC236}">
                <a16:creationId xmlns:a16="http://schemas.microsoft.com/office/drawing/2014/main" id="{EB253BE5-BFFA-467B-AAD0-850F42A352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7575" y="48133"/>
            <a:ext cx="2512063" cy="6858000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CE51097-7461-4D35-AD91-4F4E8AB84F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024" y="1276392"/>
            <a:ext cx="952500" cy="95250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BE51EB-188D-428F-9442-021B0BFA2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7" name="מציין מיקום תוכן 3">
            <a:extLst>
              <a:ext uri="{FF2B5EF4-FFF2-40B4-BE49-F238E27FC236}">
                <a16:creationId xmlns:a16="http://schemas.microsoft.com/office/drawing/2014/main" id="{1F5A53D1-BBAB-47DA-9B01-2AEBB11B9FA1}"/>
              </a:ext>
            </a:extLst>
          </p:cNvPr>
          <p:cNvSpPr txBox="1">
            <a:spLocks/>
          </p:cNvSpPr>
          <p:nvPr/>
        </p:nvSpPr>
        <p:spPr>
          <a:xfrm>
            <a:off x="457201" y="2502568"/>
            <a:ext cx="4102768" cy="3971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he-IL" dirty="0"/>
              <a:t>תיבת טקסט – </a:t>
            </a:r>
            <a:r>
              <a:rPr lang="en-US" dirty="0"/>
              <a:t>text</a:t>
            </a:r>
            <a:endParaRPr lang="he-IL" dirty="0"/>
          </a:p>
          <a:p>
            <a:pPr algn="r" rtl="1"/>
            <a:r>
              <a:rPr lang="he-IL" dirty="0"/>
              <a:t>תיבת סיסמא- </a:t>
            </a:r>
            <a:r>
              <a:rPr lang="en-US" dirty="0"/>
              <a:t>password</a:t>
            </a:r>
          </a:p>
          <a:p>
            <a:pPr algn="r" rtl="1"/>
            <a:r>
              <a:rPr lang="he-IL" dirty="0"/>
              <a:t>כפתורי רדיו– </a:t>
            </a:r>
            <a:r>
              <a:rPr lang="en-US" dirty="0"/>
              <a:t>radio</a:t>
            </a:r>
          </a:p>
          <a:p>
            <a:pPr algn="r" rtl="1"/>
            <a:r>
              <a:rPr lang="he-IL" dirty="0"/>
              <a:t>כפתורים- </a:t>
            </a:r>
            <a:r>
              <a:rPr lang="en-US" dirty="0"/>
              <a:t>button</a:t>
            </a:r>
            <a:endParaRPr lang="he-IL" dirty="0"/>
          </a:p>
          <a:p>
            <a:pPr algn="r" rtl="1"/>
            <a:r>
              <a:rPr lang="he-IL" dirty="0"/>
              <a:t>תיבות בחירה</a:t>
            </a:r>
          </a:p>
          <a:p>
            <a:pPr marL="0" indent="0" algn="r" rtl="1">
              <a:buNone/>
            </a:pPr>
            <a:endParaRPr lang="he-IL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B2BE63E-45F3-4C9B-8E79-A5BADC0AB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A1E456A-4387-4042-9DD2-AB566814BF22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4463597" y="1358018"/>
            <a:ext cx="3782934" cy="1328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Brace 10">
            <a:extLst>
              <a:ext uri="{FF2B5EF4-FFF2-40B4-BE49-F238E27FC236}">
                <a16:creationId xmlns:a16="http://schemas.microsoft.com/office/drawing/2014/main" id="{6C3D182C-C79D-463A-8236-26EFF45E5BBB}"/>
              </a:ext>
            </a:extLst>
          </p:cNvPr>
          <p:cNvSpPr/>
          <p:nvPr/>
        </p:nvSpPr>
        <p:spPr>
          <a:xfrm rot="10800000">
            <a:off x="8246531" y="967276"/>
            <a:ext cx="206770" cy="78148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7F26BBA-DD65-40B9-8F1E-2140BBC22A36}"/>
              </a:ext>
            </a:extLst>
          </p:cNvPr>
          <p:cNvCxnSpPr>
            <a:cxnSpLocks/>
          </p:cNvCxnSpPr>
          <p:nvPr/>
        </p:nvCxnSpPr>
        <p:spPr>
          <a:xfrm flipV="1">
            <a:off x="4451685" y="2075853"/>
            <a:ext cx="4018547" cy="1090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>
            <a:extLst>
              <a:ext uri="{FF2B5EF4-FFF2-40B4-BE49-F238E27FC236}">
                <a16:creationId xmlns:a16="http://schemas.microsoft.com/office/drawing/2014/main" id="{8552A644-AA84-4940-952E-87B9180EE0E1}"/>
              </a:ext>
            </a:extLst>
          </p:cNvPr>
          <p:cNvSpPr/>
          <p:nvPr/>
        </p:nvSpPr>
        <p:spPr>
          <a:xfrm rot="10800000">
            <a:off x="9095364" y="2514932"/>
            <a:ext cx="248675" cy="82343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FDED944-74D8-47B3-ACBC-6BD8D3256C2E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4451685" y="2926649"/>
            <a:ext cx="4643679" cy="812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A586E74-27F2-406A-B375-9400F2F54124}"/>
              </a:ext>
            </a:extLst>
          </p:cNvPr>
          <p:cNvCxnSpPr>
            <a:cxnSpLocks/>
          </p:cNvCxnSpPr>
          <p:nvPr/>
        </p:nvCxnSpPr>
        <p:spPr>
          <a:xfrm flipV="1">
            <a:off x="4546761" y="3679850"/>
            <a:ext cx="4667455" cy="538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84E4A1F-1F4B-4C90-B921-31466BE57214}"/>
              </a:ext>
            </a:extLst>
          </p:cNvPr>
          <p:cNvCxnSpPr>
            <a:cxnSpLocks/>
          </p:cNvCxnSpPr>
          <p:nvPr/>
        </p:nvCxnSpPr>
        <p:spPr>
          <a:xfrm>
            <a:off x="4429028" y="4784554"/>
            <a:ext cx="44141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A211F9B-9ABA-45C4-A6B4-70B57D48AC7D}"/>
              </a:ext>
            </a:extLst>
          </p:cNvPr>
          <p:cNvCxnSpPr>
            <a:cxnSpLocks/>
          </p:cNvCxnSpPr>
          <p:nvPr/>
        </p:nvCxnSpPr>
        <p:spPr>
          <a:xfrm flipV="1">
            <a:off x="4559969" y="4252775"/>
            <a:ext cx="478407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74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E5CB94-87DC-4D4C-94A0-F08EA85EF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66F722-A680-40AB-B967-FB13F21BA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8315"/>
            <a:ext cx="10570464" cy="645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14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8D8F294-E38A-4BB9-8413-84AA4132B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7" y="215063"/>
            <a:ext cx="7391150" cy="64849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09092D-E46D-4B7E-812D-4AA494A2A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747" y="124494"/>
            <a:ext cx="10515600" cy="561307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dirty="0"/>
              <a:t>דוגמה של קוד. חלק ראשון.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08B9CE-74C2-41C3-BF89-13EE8B125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42D658-B08E-4227-BF85-715CC0A522DF}"/>
              </a:ext>
            </a:extLst>
          </p:cNvPr>
          <p:cNvSpPr/>
          <p:nvPr/>
        </p:nvSpPr>
        <p:spPr>
          <a:xfrm>
            <a:off x="974558" y="2045368"/>
            <a:ext cx="496904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1A22E9-65DC-4B26-A72A-92AE0FFA2B27}"/>
              </a:ext>
            </a:extLst>
          </p:cNvPr>
          <p:cNvSpPr/>
          <p:nvPr/>
        </p:nvSpPr>
        <p:spPr>
          <a:xfrm>
            <a:off x="886326" y="4509503"/>
            <a:ext cx="496904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86B1A6-6C95-4B34-9DBE-1793B8A36C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144" y="961283"/>
            <a:ext cx="4645737" cy="1268298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F5784F8-FE57-49EE-A9B5-6049B6E992F3}"/>
              </a:ext>
            </a:extLst>
          </p:cNvPr>
          <p:cNvSpPr/>
          <p:nvPr/>
        </p:nvSpPr>
        <p:spPr>
          <a:xfrm>
            <a:off x="7302144" y="5474368"/>
            <a:ext cx="9527276" cy="4262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414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8D8F294-E38A-4BB9-8413-84AA4132B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7" y="215063"/>
            <a:ext cx="7391150" cy="64849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09092D-E46D-4B7E-812D-4AA494A2A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747" y="124494"/>
            <a:ext cx="10515600" cy="561307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dirty="0"/>
              <a:t>דוגמה של קוד. חלק ראשון.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08B9CE-74C2-41C3-BF89-13EE8B125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42D658-B08E-4227-BF85-715CC0A522DF}"/>
              </a:ext>
            </a:extLst>
          </p:cNvPr>
          <p:cNvSpPr/>
          <p:nvPr/>
        </p:nvSpPr>
        <p:spPr>
          <a:xfrm>
            <a:off x="974558" y="2045368"/>
            <a:ext cx="496904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1A22E9-65DC-4B26-A72A-92AE0FFA2B27}"/>
              </a:ext>
            </a:extLst>
          </p:cNvPr>
          <p:cNvSpPr/>
          <p:nvPr/>
        </p:nvSpPr>
        <p:spPr>
          <a:xfrm>
            <a:off x="886326" y="4509503"/>
            <a:ext cx="496904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A7973D-934D-46D8-AD09-ADDCF8DCF954}"/>
              </a:ext>
            </a:extLst>
          </p:cNvPr>
          <p:cNvSpPr txBox="1"/>
          <p:nvPr/>
        </p:nvSpPr>
        <p:spPr>
          <a:xfrm>
            <a:off x="8365709" y="1287379"/>
            <a:ext cx="3172576" cy="507831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r" rtl="1"/>
            <a:r>
              <a:rPr lang="he-IL" sz="3600" dirty="0"/>
              <a:t>לכל יחידה של טופס יש שם פנימי,</a:t>
            </a:r>
          </a:p>
          <a:p>
            <a:pPr algn="r" rtl="1"/>
            <a:r>
              <a:rPr lang="he-IL" sz="3600" dirty="0"/>
              <a:t>מאוחר יותר נדע איך להשתמש בו.</a:t>
            </a:r>
          </a:p>
          <a:p>
            <a:pPr algn="r" rtl="1"/>
            <a:r>
              <a:rPr lang="he-IL" sz="3600" dirty="0"/>
              <a:t>את השם הפנימי לא רואים בדפדפן.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8C9D89B-9E50-4D75-941E-EBAD7E3C14F0}"/>
              </a:ext>
            </a:extLst>
          </p:cNvPr>
          <p:cNvCxnSpPr/>
          <p:nvPr/>
        </p:nvCxnSpPr>
        <p:spPr>
          <a:xfrm flipV="1">
            <a:off x="4848726" y="1540042"/>
            <a:ext cx="3428750" cy="1588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27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8D8F294-E38A-4BB9-8413-84AA4132B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7" y="215063"/>
            <a:ext cx="7391150" cy="64849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09092D-E46D-4B7E-812D-4AA494A2A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747" y="124494"/>
            <a:ext cx="10515600" cy="561307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dirty="0"/>
              <a:t>דוגמה של קוד. חלק ראשון.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08B9CE-74C2-41C3-BF89-13EE8B125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42D658-B08E-4227-BF85-715CC0A522DF}"/>
              </a:ext>
            </a:extLst>
          </p:cNvPr>
          <p:cNvSpPr/>
          <p:nvPr/>
        </p:nvSpPr>
        <p:spPr>
          <a:xfrm>
            <a:off x="974558" y="2045368"/>
            <a:ext cx="496904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1A22E9-65DC-4B26-A72A-92AE0FFA2B27}"/>
              </a:ext>
            </a:extLst>
          </p:cNvPr>
          <p:cNvSpPr/>
          <p:nvPr/>
        </p:nvSpPr>
        <p:spPr>
          <a:xfrm>
            <a:off x="886326" y="4509503"/>
            <a:ext cx="496904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A7973D-934D-46D8-AD09-ADDCF8DCF954}"/>
              </a:ext>
            </a:extLst>
          </p:cNvPr>
          <p:cNvSpPr txBox="1"/>
          <p:nvPr/>
        </p:nvSpPr>
        <p:spPr>
          <a:xfrm>
            <a:off x="8365709" y="1287379"/>
            <a:ext cx="3577638" cy="452431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r" rtl="1"/>
            <a:r>
              <a:rPr lang="he-IL" sz="3600" dirty="0"/>
              <a:t>לכל יחידה של טופס יש טיפוס.</a:t>
            </a:r>
          </a:p>
          <a:p>
            <a:pPr algn="r" rtl="1"/>
            <a:r>
              <a:rPr lang="he-IL" sz="3600" dirty="0"/>
              <a:t>הטיפוס תמיד מגדיר מה נראה בדפדפן.</a:t>
            </a:r>
          </a:p>
          <a:p>
            <a:pPr algn="r" rtl="1"/>
            <a:endParaRPr lang="he-IL" sz="3600" dirty="0"/>
          </a:p>
          <a:p>
            <a:pPr algn="r" rtl="1"/>
            <a:r>
              <a:rPr lang="en-US" sz="3600" dirty="0"/>
              <a:t>Text</a:t>
            </a:r>
            <a:r>
              <a:rPr lang="he-IL" sz="3600" dirty="0"/>
              <a:t>-טקסט</a:t>
            </a:r>
            <a:endParaRPr lang="en-US" sz="3600" dirty="0"/>
          </a:p>
          <a:p>
            <a:pPr algn="r" rtl="1"/>
            <a:r>
              <a:rPr lang="en-US" sz="3600" dirty="0"/>
              <a:t>Password</a:t>
            </a:r>
            <a:r>
              <a:rPr lang="he-IL" sz="3600" dirty="0"/>
              <a:t> -סיסמא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8C9D89B-9E50-4D75-941E-EBAD7E3C14F0}"/>
              </a:ext>
            </a:extLst>
          </p:cNvPr>
          <p:cNvCxnSpPr>
            <a:cxnSpLocks/>
          </p:cNvCxnSpPr>
          <p:nvPr/>
        </p:nvCxnSpPr>
        <p:spPr>
          <a:xfrm flipV="1">
            <a:off x="3043989" y="1540043"/>
            <a:ext cx="5233487" cy="1600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40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2CD978-8EC3-4439-86A7-EE17ADFDF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076" y="124493"/>
            <a:ext cx="11164122" cy="65969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09092D-E46D-4B7E-812D-4AA494A2A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747" y="124494"/>
            <a:ext cx="10515600" cy="561307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dirty="0"/>
              <a:t>דוגמה של קוד. חלק שני.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08B9CE-74C2-41C3-BF89-13EE8B125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42D658-B08E-4227-BF85-715CC0A522DF}"/>
              </a:ext>
            </a:extLst>
          </p:cNvPr>
          <p:cNvSpPr/>
          <p:nvPr/>
        </p:nvSpPr>
        <p:spPr>
          <a:xfrm>
            <a:off x="253666" y="142541"/>
            <a:ext cx="496904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1A22E9-65DC-4B26-A72A-92AE0FFA2B27}"/>
              </a:ext>
            </a:extLst>
          </p:cNvPr>
          <p:cNvSpPr/>
          <p:nvPr/>
        </p:nvSpPr>
        <p:spPr>
          <a:xfrm>
            <a:off x="253666" y="3033796"/>
            <a:ext cx="247750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40A480-0BDC-4330-8D47-68E48DDE974F}"/>
              </a:ext>
            </a:extLst>
          </p:cNvPr>
          <p:cNvSpPr/>
          <p:nvPr/>
        </p:nvSpPr>
        <p:spPr>
          <a:xfrm>
            <a:off x="253666" y="4877635"/>
            <a:ext cx="247750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2542FB-BB33-4766-82C9-4AE56C7E5C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2779" y="2276020"/>
            <a:ext cx="1555994" cy="297053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53411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8A896E-3B13-4F80-AF0C-6309E37C9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846" y="142541"/>
            <a:ext cx="7458075" cy="66103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09092D-E46D-4B7E-812D-4AA494A2A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747" y="124494"/>
            <a:ext cx="10515600" cy="561307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dirty="0"/>
              <a:t>דוגמה של קוד. חלק שלישי.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08B9CE-74C2-41C3-BF89-13EE8B125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42D658-B08E-4227-BF85-715CC0A522DF}"/>
              </a:ext>
            </a:extLst>
          </p:cNvPr>
          <p:cNvSpPr/>
          <p:nvPr/>
        </p:nvSpPr>
        <p:spPr>
          <a:xfrm>
            <a:off x="446174" y="118477"/>
            <a:ext cx="496904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1A22E9-65DC-4B26-A72A-92AE0FFA2B27}"/>
              </a:ext>
            </a:extLst>
          </p:cNvPr>
          <p:cNvSpPr/>
          <p:nvPr/>
        </p:nvSpPr>
        <p:spPr>
          <a:xfrm>
            <a:off x="783056" y="4200859"/>
            <a:ext cx="247750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4BB43EC-7251-4128-9965-955077CD38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8152" y="2001838"/>
            <a:ext cx="3390900" cy="303847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69D71CF-BF79-4004-9782-E70D25E681DD}"/>
              </a:ext>
            </a:extLst>
          </p:cNvPr>
          <p:cNvSpPr txBox="1"/>
          <p:nvPr/>
        </p:nvSpPr>
        <p:spPr>
          <a:xfrm>
            <a:off x="8153400" y="836579"/>
            <a:ext cx="378994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r" rtl="1"/>
            <a:r>
              <a:rPr lang="he-IL" dirty="0"/>
              <a:t>אם מופיעה מילה </a:t>
            </a:r>
            <a:r>
              <a:rPr lang="en-US" dirty="0"/>
              <a:t>selected</a:t>
            </a:r>
            <a:r>
              <a:rPr lang="he-IL" dirty="0"/>
              <a:t>, זה אומר שתא זה ברשימת התאים יהיה בחלון (התא הנבחר).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A2EC0AB-4FEB-4433-B9BC-610F744E17B4}"/>
              </a:ext>
            </a:extLst>
          </p:cNvPr>
          <p:cNvCxnSpPr/>
          <p:nvPr/>
        </p:nvCxnSpPr>
        <p:spPr>
          <a:xfrm flipH="1">
            <a:off x="5710136" y="1099226"/>
            <a:ext cx="4046707" cy="982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15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8A896E-3B13-4F80-AF0C-6309E37C9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846" y="142541"/>
            <a:ext cx="7458075" cy="66103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09092D-E46D-4B7E-812D-4AA494A2A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747" y="124494"/>
            <a:ext cx="10515600" cy="561307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dirty="0"/>
              <a:t>דוגמה של קוד. חלק שלישי.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08B9CE-74C2-41C3-BF89-13EE8B125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Olga Gendelman</a:t>
            </a:r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42D658-B08E-4227-BF85-715CC0A522DF}"/>
              </a:ext>
            </a:extLst>
          </p:cNvPr>
          <p:cNvSpPr/>
          <p:nvPr/>
        </p:nvSpPr>
        <p:spPr>
          <a:xfrm>
            <a:off x="446174" y="118477"/>
            <a:ext cx="496904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1A22E9-65DC-4B26-A72A-92AE0FFA2B27}"/>
              </a:ext>
            </a:extLst>
          </p:cNvPr>
          <p:cNvSpPr/>
          <p:nvPr/>
        </p:nvSpPr>
        <p:spPr>
          <a:xfrm>
            <a:off x="783056" y="4200859"/>
            <a:ext cx="2477502" cy="324853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CBD16BD-7BF3-4167-B101-8C409E25C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3865" y="1384633"/>
            <a:ext cx="3419475" cy="36385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CE572E5-2C7F-42F3-AA23-FD784C313BEF}"/>
              </a:ext>
            </a:extLst>
          </p:cNvPr>
          <p:cNvSpPr/>
          <p:nvPr/>
        </p:nvSpPr>
        <p:spPr>
          <a:xfrm>
            <a:off x="11156655" y="1384633"/>
            <a:ext cx="736685" cy="445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4062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494</Words>
  <Application>Microsoft Office PowerPoint</Application>
  <PresentationFormat>Widescreen</PresentationFormat>
  <Paragraphs>101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HTML צד לקוח כיתה ח'</vt:lpstr>
      <vt:lpstr>רוצים להוסיף לאתר שלנו כפתורים, נתונים, שהדף לא רק יראה מידע, אלא גם יעשה משהוא. ככה נוכל ליצור משחקים ואפליקציות באתר שלנו </vt:lpstr>
      <vt:lpstr>PowerPoint Presentation</vt:lpstr>
      <vt:lpstr>דוגמה של קוד. חלק ראשון.</vt:lpstr>
      <vt:lpstr>דוגמה של קוד. חלק ראשון.</vt:lpstr>
      <vt:lpstr>דוגמה של קוד. חלק ראשון.</vt:lpstr>
      <vt:lpstr>דוגמה של קוד. חלק שני.</vt:lpstr>
      <vt:lpstr>דוגמה של קוד. חלק שלישי.</vt:lpstr>
      <vt:lpstr>דוגמה של קוד. חלק שלישי.</vt:lpstr>
      <vt:lpstr>חוקי לגמרי  לשים יחידות שונות באותו form</vt:lpstr>
      <vt:lpstr>נסה להכניס קטע קוד הבא ל-form. </vt:lpstr>
      <vt:lpstr>PowerPoint Presentation</vt:lpstr>
      <vt:lpstr>checkbox זה ריבוע  שיכול להיות מסומן ב-V או לא מסומן.</vt:lpstr>
      <vt:lpstr>PowerPoint Presentation</vt:lpstr>
      <vt:lpstr>שיעורי בית – להגשה. HomeWork_Tfasim_1.html</vt:lpstr>
      <vt:lpstr>זה יראה כך:</vt:lpstr>
      <vt:lpstr>PowerPoint Presentation</vt:lpstr>
      <vt:lpstr>פונקציות הן מעין בלוקים של פקודות.    למשל, במקרה שברצונך לחזור על אותו קוד כמה פעמים, אין צורך לכתוב אותו שוב ושוב </vt:lpstr>
      <vt:lpstr>PowerPoint Presentation</vt:lpstr>
      <vt:lpstr>PowerPoint Presentation</vt:lpstr>
      <vt:lpstr>PowerPoint Presentation</vt:lpstr>
      <vt:lpstr>נריץ את func1.html</vt:lpstr>
      <vt:lpstr>PowerPoint Presentation</vt:lpstr>
      <vt:lpstr>נריץ את func2.html</vt:lpstr>
      <vt:lpstr>ועכשיו: כשלוחצים על כפתור, תופיעו שורות חדשות.  </vt:lpstr>
      <vt:lpstr>נריץ את func3.html</vt:lpstr>
      <vt:lpstr>PowerPoint Presentation</vt:lpstr>
      <vt:lpstr>נריץ את func4.html</vt:lpstr>
      <vt:lpstr>פונקציה onclick עם שמירת מקום מראש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צד לקוח כיתה ח'</dc:title>
  <dc:creator>Alex</dc:creator>
  <cp:lastModifiedBy>Alex</cp:lastModifiedBy>
  <cp:revision>64</cp:revision>
  <dcterms:created xsi:type="dcterms:W3CDTF">2017-10-07T12:16:15Z</dcterms:created>
  <dcterms:modified xsi:type="dcterms:W3CDTF">2019-04-13T19:48:37Z</dcterms:modified>
</cp:coreProperties>
</file>