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embeddedFontLst>
    <p:embeddedFont>
      <p:font typeface="Rubik" panose="020B0604020202020204" charset="-79"/>
      <p:bold r:id="rId26"/>
      <p:boldItalic r:id="rId27"/>
    </p:embeddedFont>
    <p:embeddedFont>
      <p:font typeface="Rubik Medium" panose="020B0604020202020204" charset="-79"/>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1433B35-AAEB-40A2-A460-D0BE15ADD299}">
  <a:tblStyle styleId="{E1433B35-AAEB-40A2-A460-D0BE15ADD29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00" y="3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GB"/>
              <a:t>מה זה אומר פיתוח חשיבה מבוזרת? </a:t>
            </a:r>
            <a:endParaRPr/>
          </a:p>
          <a:p>
            <a:pPr marL="0" lvl="0" indent="0" algn="r" rtl="1">
              <a:spcBef>
                <a:spcPts val="0"/>
              </a:spcBef>
              <a:spcAft>
                <a:spcPts val="0"/>
              </a:spcAft>
              <a:buNone/>
            </a:pPr>
            <a:r>
              <a:rPr lang="en-GB"/>
              <a:t>הנטייה של בני אדם - היא לראות מערכות - את היער, ולא את העצים. זה יעיל לנו. כשאנחנו מסתכלים על (מישהו ספציפי) - אנחנו לא חושבים על מערכת העיכול שלו או המולקולות שלו או החלקיקים הטעונים שמרכיבים אותו והיחסים ביניהם. ובדרך כלל זה רעיון טוב. </a:t>
            </a:r>
            <a:endParaRPr/>
          </a:p>
          <a:p>
            <a:pPr marL="0" lvl="0" indent="0" algn="r" rtl="1">
              <a:spcBef>
                <a:spcPts val="0"/>
              </a:spcBef>
              <a:spcAft>
                <a:spcPts val="0"/>
              </a:spcAft>
              <a:buNone/>
            </a:pPr>
            <a:r>
              <a:rPr lang="en-GB"/>
              <a:t>אבל כשמפתחים מערכות - אנחנו צריכים לחשוב גם וגם, לפעמים בבת אחת, וזה קשה. זה </a:t>
            </a:r>
            <a:r>
              <a:rPr lang="en-GB" b="1"/>
              <a:t>קשה</a:t>
            </a:r>
            <a:r>
              <a:rPr lang="en-GB"/>
              <a:t> בעיקר בגלל שהקשר בין החלקים של המערכת לעיתים לא ממודל בקוד - אלא שהוא מופיע בקונפיגורציות השונות של המרכיבים שלה. (וגם קשה לחשוב על הרבה דברים בבת אחת וגם מרכיבים וגם תוצאה)</a:t>
            </a:r>
            <a:endParaRPr/>
          </a:p>
          <a:p>
            <a:pPr marL="0" lvl="0" indent="0" algn="r" rtl="1">
              <a:spcBef>
                <a:spcPts val="0"/>
              </a:spcBef>
              <a:spcAft>
                <a:spcPts val="0"/>
              </a:spcAft>
              <a:buNone/>
            </a:pPr>
            <a:r>
              <a:rPr lang="en-GB"/>
              <a:t>אז אני רוצה להזמין אתכם בסשן הזה, לחשוב על הקשרים האלה בין המרכיבים של מערכת להתנהגות הקולקטיבית שלהם, ואני מקווה לשכנע אתכם שזה כיף, וגם אפשרי, וגם עוזר אפילו לתלמידים מתחילים בתכנית הלימודים שלנו.</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efada1fd98_0_8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efada1fd98_0_8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efada1fd98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efada1fd98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GB"/>
              <a:t>תוך כדי: מי מלמד את זה? מתי מלמד את זה? מה עושים עם זה? נהנים?</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efada1fd98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efada1fd98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lnSpc>
                <a:spcPct val="115000"/>
              </a:lnSpc>
              <a:spcBef>
                <a:spcPts val="0"/>
              </a:spcBef>
              <a:spcAft>
                <a:spcPts val="0"/>
              </a:spcAft>
              <a:buClr>
                <a:schemeClr val="dk1"/>
              </a:buClr>
              <a:buSzPts val="1100"/>
              <a:buFont typeface="Arial"/>
              <a:buNone/>
            </a:pPr>
            <a:endParaRPr sz="1400">
              <a:solidFill>
                <a:srgbClr val="595959"/>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efada1fd98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efada1fd98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efada1fd98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3efada1fd9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efada1fd98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3efada1fd9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efada1fd98_0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efada1fd98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efada1fd98_0_2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efada1fd98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efada1fd98_0_7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3efada1fd98_0_7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GB"/>
              <a:t>נניח שיש הרבה נמלים. שתיים מצאו את האוכל - אחת חוזרת הביתה במסלול בדוך, והשנייה מקיפה את כדור הארץ מהצד השני. ויש עוד נמלים שמחפשות אוכל. מה יקרה עם נמלה שיצאה עכשיו מהבית לחפש אוכל? או בדיוק מסתובבת?</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efada1fd98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efada1fd98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GB"/>
              <a:t>איך היה לכם? איזה סוג חשיבה?</a:t>
            </a:r>
            <a:endParaRPr/>
          </a:p>
          <a:p>
            <a:pPr marL="0" lvl="0" indent="0" algn="r" rtl="1">
              <a:spcBef>
                <a:spcPts val="0"/>
              </a:spcBef>
              <a:spcAft>
                <a:spcPts val="0"/>
              </a:spcAft>
              <a:buNone/>
            </a:pPr>
            <a:r>
              <a:rPr lang="en-GB"/>
              <a:t>על מה חשבתם? האלגוריתם</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efada1fd9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fada1fd9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1">
              <a:lnSpc>
                <a:spcPct val="115000"/>
              </a:lnSpc>
              <a:spcBef>
                <a:spcPts val="0"/>
              </a:spcBef>
              <a:spcAft>
                <a:spcPts val="0"/>
              </a:spcAft>
              <a:buNone/>
            </a:pPr>
            <a:r>
              <a:rPr lang="en-GB" sz="1500">
                <a:solidFill>
                  <a:srgbClr val="595959"/>
                </a:solidFill>
              </a:rPr>
              <a:t>אז לתופעה הזאת - שיש אפקט אבל הוא לא "נמצא בקוד"- ועדיין כולנו יודעים שהוא קיים - נקרא ״התהוות״ או  ״emergence״ - </a:t>
            </a:r>
            <a:endParaRPr sz="1500">
              <a:solidFill>
                <a:srgbClr val="595959"/>
              </a:solidFill>
            </a:endParaRPr>
          </a:p>
          <a:p>
            <a:pPr marL="0" lvl="0" indent="0" algn="ctr" rtl="1">
              <a:lnSpc>
                <a:spcPct val="115000"/>
              </a:lnSpc>
              <a:spcBef>
                <a:spcPts val="1200"/>
              </a:spcBef>
              <a:spcAft>
                <a:spcPts val="0"/>
              </a:spcAft>
              <a:buNone/>
            </a:pPr>
            <a:r>
              <a:rPr lang="en-GB" sz="1500">
                <a:solidFill>
                  <a:srgbClr val="595959"/>
                </a:solidFill>
              </a:rPr>
              <a:t>אנחנו רואים את זה ביומיום כל הזמן: ה-ai שלנו מציג ״אינטליגנציה״, מכוניות שנוסעות לאט ביחד נקראות ״פקק״, אוסף של מולקולות זה כמו שפן </a:t>
            </a:r>
            <a:endParaRPr sz="1500">
              <a:solidFill>
                <a:srgbClr val="595959"/>
              </a:solidFill>
            </a:endParaRPr>
          </a:p>
          <a:p>
            <a:pPr marL="0" lvl="0" indent="0" algn="ctr" rtl="1">
              <a:lnSpc>
                <a:spcPct val="115000"/>
              </a:lnSpc>
              <a:spcBef>
                <a:spcPts val="1200"/>
              </a:spcBef>
              <a:spcAft>
                <a:spcPts val="0"/>
              </a:spcAft>
              <a:buNone/>
            </a:pPr>
            <a:r>
              <a:rPr lang="en-GB" sz="1500">
                <a:solidFill>
                  <a:srgbClr val="595959"/>
                </a:solidFill>
              </a:rPr>
              <a:t>הוא כאילו בא ממימד אחר, מרמת חשיבה אחרת. </a:t>
            </a:r>
            <a:endParaRPr sz="1500">
              <a:solidFill>
                <a:srgbClr val="595959"/>
              </a:solidFill>
            </a:endParaRPr>
          </a:p>
          <a:p>
            <a:pPr marL="0" lvl="0" indent="0" algn="ctr" rtl="1">
              <a:lnSpc>
                <a:spcPct val="115000"/>
              </a:lnSpc>
              <a:spcBef>
                <a:spcPts val="1200"/>
              </a:spcBef>
              <a:spcAft>
                <a:spcPts val="1200"/>
              </a:spcAft>
              <a:buNone/>
            </a:pPr>
            <a:endParaRPr sz="1500">
              <a:solidFill>
                <a:srgbClr val="595959"/>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efada1fd98_0_2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efada1fd98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efada1fd98_0_2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efada1fd98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efada1fd98_0_2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efada1fd98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efada1fd98_0_8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3efada1fd98_0_8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efada1fd98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efada1fd98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efada1fd98_0_3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efada1fd98_0_3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efada1fd98_0_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efada1fd98_0_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fada1fd98_0_3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efada1fd98_0_3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efada1fd98_0_7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efada1fd98_0_7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efada1fd98_0_7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efada1fd98_0_7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efada1fd98_0_8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efada1fd98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drive.google.com/file/d/1dH2aCoX7irCM_9qyU6jMdGD8YCucMMLW/view"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drive.google.com/file/d/148eG2LQ9jw2o2ILAEPYiS3jsI2vxUywW/view"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drive.google.com/file/d/1SwwRiXW4m_e_GdpXlKGpfjHsSP-nprKI/view"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3" Type="http://schemas.openxmlformats.org/officeDocument/2006/relationships/hyperlink" Target="http://drive.google.com/file/d/12dx7LvbGy7PDYFh1b4L-1tkKu-3GgA2l/view"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1">
              <a:spcBef>
                <a:spcPts val="0"/>
              </a:spcBef>
              <a:spcAft>
                <a:spcPts val="0"/>
              </a:spcAft>
              <a:buNone/>
            </a:pPr>
            <a:r>
              <a:rPr lang="en-GB" dirty="0" err="1">
                <a:latin typeface="+mj-lt"/>
                <a:ea typeface="Roboto Serif Thin"/>
                <a:cs typeface="+mn-cs"/>
                <a:sym typeface="Roboto Serif Thin"/>
              </a:rPr>
              <a:t>פיתוח</a:t>
            </a:r>
            <a:r>
              <a:rPr lang="en-GB" dirty="0">
                <a:latin typeface="+mj-lt"/>
                <a:ea typeface="Roboto Serif Thin"/>
                <a:cs typeface="+mn-cs"/>
                <a:sym typeface="Roboto Serif Thin"/>
              </a:rPr>
              <a:t> </a:t>
            </a:r>
            <a:r>
              <a:rPr lang="en-GB" dirty="0" err="1">
                <a:latin typeface="+mj-lt"/>
                <a:ea typeface="Roboto Serif Thin"/>
                <a:cs typeface="+mn-cs"/>
                <a:sym typeface="Roboto Serif Thin"/>
              </a:rPr>
              <a:t>חשיבה</a:t>
            </a:r>
            <a:r>
              <a:rPr lang="en-GB" dirty="0">
                <a:latin typeface="+mj-lt"/>
                <a:ea typeface="Roboto Serif Thin"/>
                <a:cs typeface="+mn-cs"/>
                <a:sym typeface="Roboto Serif Thin"/>
              </a:rPr>
              <a:t> </a:t>
            </a:r>
            <a:r>
              <a:rPr lang="en-GB" dirty="0" err="1">
                <a:latin typeface="+mj-lt"/>
                <a:ea typeface="Roboto Serif Thin"/>
                <a:cs typeface="+mn-cs"/>
                <a:sym typeface="Roboto Serif Thin"/>
              </a:rPr>
              <a:t>מבוזרת</a:t>
            </a:r>
            <a:endParaRPr sz="3489" dirty="0">
              <a:latin typeface="+mj-lt"/>
              <a:ea typeface="Roboto Serif Thin"/>
              <a:cs typeface="+mn-cs"/>
              <a:sym typeface="Roboto Serif Thin"/>
            </a:endParaRPr>
          </a:p>
        </p:txBody>
      </p:sp>
      <p:sp>
        <p:nvSpPr>
          <p:cNvPr id="55" name="Google Shape;55;p13"/>
          <p:cNvSpPr txBox="1">
            <a:spLocks noGrp="1"/>
          </p:cNvSpPr>
          <p:nvPr>
            <p:ph type="subTitle" idx="1"/>
          </p:nvPr>
        </p:nvSpPr>
        <p:spPr>
          <a:xfrm>
            <a:off x="231150" y="2797175"/>
            <a:ext cx="8681700" cy="642000"/>
          </a:xfrm>
          <a:prstGeom prst="rect">
            <a:avLst/>
          </a:prstGeom>
        </p:spPr>
        <p:txBody>
          <a:bodyPr spcFirstLastPara="1" wrap="square" lIns="91425" tIns="91425" rIns="91425" bIns="91425" anchor="t" anchorCtr="0">
            <a:normAutofit/>
          </a:bodyPr>
          <a:lstStyle/>
          <a:p>
            <a:pPr marL="0" lvl="0" indent="0" algn="ctr" rtl="1">
              <a:spcBef>
                <a:spcPts val="0"/>
              </a:spcBef>
              <a:spcAft>
                <a:spcPts val="0"/>
              </a:spcAft>
              <a:buNone/>
            </a:pPr>
            <a:r>
              <a:rPr lang="en-GB"/>
              <a:t>הזמנה לחשוב על הקשר בין חוקים מקומיים והתנהגות גלובלית</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41"/>
        <p:cNvGrpSpPr/>
        <p:nvPr/>
      </p:nvGrpSpPr>
      <p:grpSpPr>
        <a:xfrm>
          <a:off x="0" y="0"/>
          <a:ext cx="0" cy="0"/>
          <a:chOff x="0" y="0"/>
          <a:chExt cx="0" cy="0"/>
        </a:xfrm>
      </p:grpSpPr>
      <p:pic>
        <p:nvPicPr>
          <p:cNvPr id="142" name="Google Shape;142;p22" title="glider and gun.mp4">
            <a:hlinkClick r:id="rId3"/>
          </p:cNvPr>
          <p:cNvPicPr preferRelativeResize="0"/>
          <p:nvPr/>
        </p:nvPicPr>
        <p:blipFill>
          <a:blip r:embed="rId4">
            <a:alphaModFix/>
          </a:blip>
          <a:stretch>
            <a:fillRect/>
          </a:stretch>
        </p:blipFill>
        <p:spPr>
          <a:xfrm>
            <a:off x="14147" y="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fade">
                                      <p:cBhvr>
                                        <p:cTn id="7" dur="1000"/>
                                        <p:tgtEl>
                                          <p:spTgt spid="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23" title="epic conway's game of life.mp4">
            <a:hlinkClick r:id="rId3"/>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fade">
                                      <p:cBhvr>
                                        <p:cTn id="7" dur="10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1"/>
        <p:cNvGrpSpPr/>
        <p:nvPr/>
      </p:nvGrpSpPr>
      <p:grpSpPr>
        <a:xfrm>
          <a:off x="0" y="0"/>
          <a:ext cx="0" cy="0"/>
          <a:chOff x="0" y="0"/>
          <a:chExt cx="0" cy="0"/>
        </a:xfrm>
      </p:grpSpPr>
      <p:sp>
        <p:nvSpPr>
          <p:cNvPr id="152" name="Google Shape;152;p24"/>
          <p:cNvSpPr txBox="1"/>
          <p:nvPr/>
        </p:nvSpPr>
        <p:spPr>
          <a:xfrm>
            <a:off x="476250" y="381000"/>
            <a:ext cx="8191500" cy="476400"/>
          </a:xfrm>
          <a:prstGeom prst="rect">
            <a:avLst/>
          </a:prstGeom>
          <a:noFill/>
          <a:ln>
            <a:noFill/>
          </a:ln>
        </p:spPr>
        <p:txBody>
          <a:bodyPr spcFirstLastPara="1" wrap="square" lIns="0" tIns="0" rIns="0" bIns="0" anchor="ctr" anchorCtr="0">
            <a:noAutofit/>
          </a:bodyPr>
          <a:lstStyle/>
          <a:p>
            <a:pPr marL="0" lvl="0" indent="0" algn="r" rtl="1">
              <a:spcBef>
                <a:spcPts val="0"/>
              </a:spcBef>
              <a:spcAft>
                <a:spcPts val="0"/>
              </a:spcAft>
              <a:buNone/>
            </a:pPr>
            <a:r>
              <a:rPr lang="en-GB" sz="2800">
                <a:solidFill>
                  <a:srgbClr val="111827"/>
                </a:solidFill>
              </a:rPr>
              <a:t>מגבלות של משחק החיים של Conway</a:t>
            </a:r>
            <a:endParaRPr sz="2800">
              <a:solidFill>
                <a:srgbClr val="111827"/>
              </a:solidFill>
            </a:endParaRPr>
          </a:p>
        </p:txBody>
      </p:sp>
      <p:grpSp>
        <p:nvGrpSpPr>
          <p:cNvPr id="153" name="Google Shape;153;p24"/>
          <p:cNvGrpSpPr/>
          <p:nvPr/>
        </p:nvGrpSpPr>
        <p:grpSpPr>
          <a:xfrm>
            <a:off x="476250" y="1000097"/>
            <a:ext cx="8191650" cy="1258473"/>
            <a:chOff x="476250" y="1000109"/>
            <a:chExt cx="8191650" cy="2000116"/>
          </a:xfrm>
        </p:grpSpPr>
        <p:sp>
          <p:nvSpPr>
            <p:cNvPr id="154" name="Google Shape;154;p24"/>
            <p:cNvSpPr/>
            <p:nvPr/>
          </p:nvSpPr>
          <p:spPr>
            <a:xfrm>
              <a:off x="6096000" y="1000125"/>
              <a:ext cx="2571900" cy="2000100"/>
            </a:xfrm>
            <a:prstGeom prst="roundRect">
              <a:avLst>
                <a:gd name="adj" fmla="val 5714"/>
              </a:avLst>
            </a:prstGeom>
            <a:solidFill>
              <a:srgbClr val="FFFFFF"/>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55" name="Google Shape;155;p24"/>
            <p:cNvSpPr txBox="1"/>
            <p:nvPr/>
          </p:nvSpPr>
          <p:spPr>
            <a:xfrm>
              <a:off x="6096000" y="1000125"/>
              <a:ext cx="2571900" cy="2000100"/>
            </a:xfrm>
            <a:prstGeom prst="rect">
              <a:avLst/>
            </a:prstGeom>
            <a:noFill/>
            <a:ln>
              <a:noFill/>
            </a:ln>
          </p:spPr>
          <p:txBody>
            <a:bodyPr spcFirstLastPara="1" wrap="square" lIns="152400" tIns="152400" rIns="152400" bIns="152400" anchor="t" anchorCtr="0">
              <a:noAutofit/>
            </a:bodyPr>
            <a:lstStyle/>
            <a:p>
              <a:pPr marL="0" lvl="0" indent="0" algn="r" rtl="1">
                <a:spcBef>
                  <a:spcPts val="0"/>
                </a:spcBef>
                <a:spcAft>
                  <a:spcPts val="0"/>
                </a:spcAft>
                <a:buNone/>
              </a:pPr>
              <a:r>
                <a:rPr lang="en-GB" sz="1600" b="1">
                  <a:solidFill>
                    <a:schemeClr val="dk1"/>
                  </a:solidFill>
                  <a:latin typeface="Arial"/>
                  <a:ea typeface="Arial"/>
                  <a:cs typeface="Arial"/>
                  <a:sym typeface="Arial"/>
                </a:rPr>
                <a:t>מאוחר מידי</a:t>
              </a:r>
              <a:endParaRPr sz="1600" b="1">
                <a:solidFill>
                  <a:schemeClr val="dk1"/>
                </a:solidFill>
                <a:latin typeface="Arial"/>
                <a:ea typeface="Arial"/>
                <a:cs typeface="Arial"/>
                <a:sym typeface="Arial"/>
              </a:endParaRPr>
            </a:p>
            <a:p>
              <a:pPr marL="0" lvl="0" indent="0" algn="r" rtl="1">
                <a:spcBef>
                  <a:spcPts val="600"/>
                </a:spcBef>
                <a:spcAft>
                  <a:spcPts val="0"/>
                </a:spcAft>
                <a:buNone/>
              </a:pPr>
              <a:r>
                <a:rPr lang="en-GB" sz="1600" b="1">
                  <a:solidFill>
                    <a:schemeClr val="dk1"/>
                  </a:solidFill>
                  <a:latin typeface="Arial"/>
                  <a:ea typeface="Arial"/>
                  <a:cs typeface="Arial"/>
                  <a:sym typeface="Arial"/>
                </a:rPr>
                <a:t>הרבה עבודה</a:t>
              </a:r>
              <a:endParaRPr sz="1600" b="1">
                <a:solidFill>
                  <a:schemeClr val="dk1"/>
                </a:solidFill>
                <a:latin typeface="Arial"/>
                <a:ea typeface="Arial"/>
                <a:cs typeface="Arial"/>
                <a:sym typeface="Arial"/>
              </a:endParaRPr>
            </a:p>
            <a:p>
              <a:pPr marL="0" lvl="0" indent="0" algn="r" rtl="1">
                <a:spcBef>
                  <a:spcPts val="600"/>
                </a:spcBef>
                <a:spcAft>
                  <a:spcPts val="600"/>
                </a:spcAft>
                <a:buNone/>
              </a:pPr>
              <a:r>
                <a:rPr lang="en-GB" sz="1600" b="1">
                  <a:solidFill>
                    <a:schemeClr val="dk1"/>
                  </a:solidFill>
                  <a:latin typeface="Arial"/>
                  <a:ea typeface="Arial"/>
                  <a:cs typeface="Arial"/>
                  <a:sym typeface="Arial"/>
                </a:rPr>
                <a:t>יורד מהבגרות</a:t>
              </a:r>
              <a:endParaRPr sz="1100">
                <a:solidFill>
                  <a:schemeClr val="dk1"/>
                </a:solidFill>
                <a:latin typeface="Arial"/>
                <a:ea typeface="Arial"/>
                <a:cs typeface="Arial"/>
                <a:sym typeface="Arial"/>
              </a:endParaRPr>
            </a:p>
          </p:txBody>
        </p:sp>
        <p:sp>
          <p:nvSpPr>
            <p:cNvPr id="156" name="Google Shape;156;p24"/>
            <p:cNvSpPr/>
            <p:nvPr/>
          </p:nvSpPr>
          <p:spPr>
            <a:xfrm>
              <a:off x="3286125" y="1000125"/>
              <a:ext cx="2571900" cy="2000100"/>
            </a:xfrm>
            <a:prstGeom prst="roundRect">
              <a:avLst>
                <a:gd name="adj" fmla="val 5714"/>
              </a:avLst>
            </a:prstGeom>
            <a:solidFill>
              <a:srgbClr val="FFFFFF"/>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57" name="Google Shape;157;p24"/>
            <p:cNvSpPr txBox="1"/>
            <p:nvPr/>
          </p:nvSpPr>
          <p:spPr>
            <a:xfrm>
              <a:off x="3286125" y="1000109"/>
              <a:ext cx="2571900" cy="2000100"/>
            </a:xfrm>
            <a:prstGeom prst="rect">
              <a:avLst/>
            </a:prstGeom>
            <a:noFill/>
            <a:ln>
              <a:noFill/>
            </a:ln>
          </p:spPr>
          <p:txBody>
            <a:bodyPr spcFirstLastPara="1" wrap="square" lIns="152400" tIns="152400" rIns="152400" bIns="152400" anchor="t" anchorCtr="0">
              <a:noAutofit/>
            </a:bodyPr>
            <a:lstStyle/>
            <a:p>
              <a:pPr marL="0" lvl="0" indent="0" algn="r" rtl="1">
                <a:spcBef>
                  <a:spcPts val="0"/>
                </a:spcBef>
                <a:spcAft>
                  <a:spcPts val="0"/>
                </a:spcAft>
                <a:buNone/>
              </a:pPr>
              <a:r>
                <a:rPr lang="en-GB" sz="1600" b="1">
                  <a:solidFill>
                    <a:schemeClr val="dk1"/>
                  </a:solidFill>
                  <a:latin typeface="Arial"/>
                  <a:ea typeface="Arial"/>
                  <a:cs typeface="Arial"/>
                  <a:sym typeface="Arial"/>
                </a:rPr>
                <a:t>חד פעמי</a:t>
              </a:r>
              <a:endParaRPr sz="1600" b="1">
                <a:solidFill>
                  <a:schemeClr val="dk1"/>
                </a:solidFill>
                <a:latin typeface="Arial"/>
                <a:ea typeface="Arial"/>
                <a:cs typeface="Arial"/>
                <a:sym typeface="Arial"/>
              </a:endParaRPr>
            </a:p>
            <a:p>
              <a:pPr marL="0" lvl="0" indent="0" algn="r" rtl="1">
                <a:spcBef>
                  <a:spcPts val="600"/>
                </a:spcBef>
                <a:spcAft>
                  <a:spcPts val="0"/>
                </a:spcAft>
                <a:buNone/>
              </a:pPr>
              <a:endParaRPr sz="1100">
                <a:solidFill>
                  <a:srgbClr val="4B5563"/>
                </a:solidFill>
                <a:latin typeface="Arial"/>
                <a:ea typeface="Arial"/>
                <a:cs typeface="Arial"/>
                <a:sym typeface="Arial"/>
              </a:endParaRPr>
            </a:p>
          </p:txBody>
        </p:sp>
        <p:sp>
          <p:nvSpPr>
            <p:cNvPr id="158" name="Google Shape;158;p24"/>
            <p:cNvSpPr/>
            <p:nvPr/>
          </p:nvSpPr>
          <p:spPr>
            <a:xfrm>
              <a:off x="476250" y="1000125"/>
              <a:ext cx="2571900" cy="2000100"/>
            </a:xfrm>
            <a:prstGeom prst="roundRect">
              <a:avLst>
                <a:gd name="adj" fmla="val 5714"/>
              </a:avLst>
            </a:prstGeom>
            <a:solidFill>
              <a:srgbClr val="FFFFFF"/>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59" name="Google Shape;159;p24"/>
            <p:cNvSpPr txBox="1"/>
            <p:nvPr/>
          </p:nvSpPr>
          <p:spPr>
            <a:xfrm>
              <a:off x="476250" y="1000125"/>
              <a:ext cx="2571900" cy="2000100"/>
            </a:xfrm>
            <a:prstGeom prst="rect">
              <a:avLst/>
            </a:prstGeom>
            <a:noFill/>
            <a:ln>
              <a:noFill/>
            </a:ln>
          </p:spPr>
          <p:txBody>
            <a:bodyPr spcFirstLastPara="1" wrap="square" lIns="152400" tIns="152400" rIns="152400" bIns="152400" anchor="t" anchorCtr="0">
              <a:noAutofit/>
            </a:bodyPr>
            <a:lstStyle/>
            <a:p>
              <a:pPr marL="0" lvl="0" indent="0" algn="r" rtl="1">
                <a:spcBef>
                  <a:spcPts val="0"/>
                </a:spcBef>
                <a:spcAft>
                  <a:spcPts val="0"/>
                </a:spcAft>
                <a:buNone/>
              </a:pPr>
              <a:r>
                <a:rPr lang="en-GB" sz="1600" b="1">
                  <a:solidFill>
                    <a:srgbClr val="DC2626"/>
                  </a:solidFill>
                  <a:latin typeface="Arial"/>
                  <a:ea typeface="Arial"/>
                  <a:cs typeface="Arial"/>
                  <a:sym typeface="Arial"/>
                </a:rPr>
                <a:t>הפתעה ללא כוונה</a:t>
              </a:r>
              <a:endParaRPr sz="1600" b="1">
                <a:solidFill>
                  <a:srgbClr val="DC2626"/>
                </a:solidFill>
                <a:latin typeface="Arial"/>
                <a:ea typeface="Arial"/>
                <a:cs typeface="Arial"/>
                <a:sym typeface="Arial"/>
              </a:endParaRPr>
            </a:p>
            <a:p>
              <a:pPr marL="0" lvl="0" indent="0" algn="r" rtl="1">
                <a:spcBef>
                  <a:spcPts val="600"/>
                </a:spcBef>
                <a:spcAft>
                  <a:spcPts val="0"/>
                </a:spcAft>
                <a:buNone/>
              </a:pPr>
              <a:r>
                <a:rPr lang="en-GB" sz="1600" b="1">
                  <a:solidFill>
                    <a:srgbClr val="DC2626"/>
                  </a:solidFill>
                  <a:latin typeface="Arial"/>
                  <a:ea typeface="Arial"/>
                  <a:cs typeface="Arial"/>
                  <a:sym typeface="Arial"/>
                </a:rPr>
                <a:t>חשיבה יישומית בלבד</a:t>
              </a:r>
              <a:endParaRPr sz="1600" b="1">
                <a:solidFill>
                  <a:srgbClr val="DC2626"/>
                </a:solidFill>
                <a:latin typeface="Arial"/>
                <a:ea typeface="Arial"/>
                <a:cs typeface="Arial"/>
                <a:sym typeface="Arial"/>
              </a:endParaRPr>
            </a:p>
            <a:p>
              <a:pPr marL="0" lvl="0" indent="0" algn="r" rtl="1">
                <a:spcBef>
                  <a:spcPts val="600"/>
                </a:spcBef>
                <a:spcAft>
                  <a:spcPts val="0"/>
                </a:spcAft>
                <a:buNone/>
              </a:pPr>
              <a:r>
                <a:rPr lang="en-GB" sz="1100">
                  <a:solidFill>
                    <a:srgbClr val="4B5563"/>
                  </a:solidFill>
                </a:rPr>
                <a:t>שוב פתרנו תרגיל ולא בעיה</a:t>
              </a:r>
              <a:endParaRPr sz="1100">
                <a:solidFill>
                  <a:srgbClr val="4B5563"/>
                </a:solidFill>
                <a:latin typeface="Arial"/>
                <a:ea typeface="Arial"/>
                <a:cs typeface="Arial"/>
                <a:sym typeface="Arial"/>
              </a:endParaRPr>
            </a:p>
          </p:txBody>
        </p:sp>
      </p:grpSp>
      <p:grpSp>
        <p:nvGrpSpPr>
          <p:cNvPr id="160" name="Google Shape;160;p24"/>
          <p:cNvGrpSpPr/>
          <p:nvPr/>
        </p:nvGrpSpPr>
        <p:grpSpPr>
          <a:xfrm>
            <a:off x="476250" y="2772332"/>
            <a:ext cx="8191650" cy="1847176"/>
            <a:chOff x="476250" y="2772362"/>
            <a:chExt cx="8191650" cy="1990063"/>
          </a:xfrm>
        </p:grpSpPr>
        <p:sp>
          <p:nvSpPr>
            <p:cNvPr id="161" name="Google Shape;161;p24"/>
            <p:cNvSpPr txBox="1"/>
            <p:nvPr/>
          </p:nvSpPr>
          <p:spPr>
            <a:xfrm>
              <a:off x="476250" y="2772362"/>
              <a:ext cx="8191500" cy="566700"/>
            </a:xfrm>
            <a:prstGeom prst="rect">
              <a:avLst/>
            </a:prstGeom>
            <a:noFill/>
            <a:ln>
              <a:noFill/>
            </a:ln>
          </p:spPr>
          <p:txBody>
            <a:bodyPr spcFirstLastPara="1" wrap="square" lIns="0" tIns="0" rIns="0" bIns="0" anchor="ctr" anchorCtr="0">
              <a:noAutofit/>
            </a:bodyPr>
            <a:lstStyle/>
            <a:p>
              <a:pPr marL="0" lvl="0" indent="0" algn="r" rtl="1">
                <a:spcBef>
                  <a:spcPts val="0"/>
                </a:spcBef>
                <a:spcAft>
                  <a:spcPts val="0"/>
                </a:spcAft>
                <a:buNone/>
              </a:pPr>
              <a:r>
                <a:rPr lang="en-GB" sz="2000" b="1">
                  <a:solidFill>
                    <a:srgbClr val="0369A1"/>
                  </a:solidFill>
                  <a:latin typeface="Arial"/>
                  <a:ea typeface="Arial"/>
                  <a:cs typeface="Arial"/>
                  <a:sym typeface="Arial"/>
                </a:rPr>
                <a:t>הזדמנות לפתח ״חשיבה מבוזרת״</a:t>
              </a:r>
              <a:endParaRPr sz="2000" b="1">
                <a:solidFill>
                  <a:srgbClr val="0369A1"/>
                </a:solidFill>
                <a:latin typeface="Arial"/>
                <a:ea typeface="Arial"/>
                <a:cs typeface="Arial"/>
                <a:sym typeface="Arial"/>
              </a:endParaRPr>
            </a:p>
          </p:txBody>
        </p:sp>
        <p:sp>
          <p:nvSpPr>
            <p:cNvPr id="162" name="Google Shape;162;p24"/>
            <p:cNvSpPr/>
            <p:nvPr/>
          </p:nvSpPr>
          <p:spPr>
            <a:xfrm>
              <a:off x="6096000" y="3667125"/>
              <a:ext cx="2571900" cy="1095300"/>
            </a:xfrm>
            <a:prstGeom prst="roundRect">
              <a:avLst>
                <a:gd name="adj" fmla="val 10434"/>
              </a:avLst>
            </a:prstGeom>
            <a:solidFill>
              <a:srgbClr val="F0F9FF"/>
            </a:solidFill>
            <a:ln w="14300" cap="flat" cmpd="sng">
              <a:solidFill>
                <a:srgbClr val="BAE6FD"/>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63" name="Google Shape;163;p24"/>
            <p:cNvSpPr txBox="1"/>
            <p:nvPr/>
          </p:nvSpPr>
          <p:spPr>
            <a:xfrm>
              <a:off x="6096000" y="3667125"/>
              <a:ext cx="2571900" cy="1095300"/>
            </a:xfrm>
            <a:prstGeom prst="rect">
              <a:avLst/>
            </a:prstGeom>
            <a:noFill/>
            <a:ln>
              <a:noFill/>
            </a:ln>
          </p:spPr>
          <p:txBody>
            <a:bodyPr spcFirstLastPara="1" wrap="square" lIns="133350" tIns="133350" rIns="133350" bIns="133350" anchor="ctr" anchorCtr="0">
              <a:noAutofit/>
            </a:bodyPr>
            <a:lstStyle/>
            <a:p>
              <a:pPr marL="0" lvl="0" indent="0" algn="r" rtl="1">
                <a:spcBef>
                  <a:spcPts val="0"/>
                </a:spcBef>
                <a:spcAft>
                  <a:spcPts val="0"/>
                </a:spcAft>
                <a:buNone/>
              </a:pPr>
              <a:r>
                <a:rPr lang="en-GB" sz="1500" b="1">
                  <a:solidFill>
                    <a:srgbClr val="0369A1"/>
                  </a:solidFill>
                  <a:latin typeface="Arial"/>
                  <a:ea typeface="Arial"/>
                  <a:cs typeface="Arial"/>
                  <a:sym typeface="Arial"/>
                </a:rPr>
                <a:t>זיהוי התופעה המתהווה</a:t>
              </a:r>
              <a:endParaRPr sz="1500" b="1">
                <a:solidFill>
                  <a:srgbClr val="0369A1"/>
                </a:solidFill>
                <a:latin typeface="Arial"/>
                <a:ea typeface="Arial"/>
                <a:cs typeface="Arial"/>
                <a:sym typeface="Arial"/>
              </a:endParaRPr>
            </a:p>
            <a:p>
              <a:pPr marL="0" lvl="0" indent="0" algn="r" rtl="1">
                <a:spcBef>
                  <a:spcPts val="300"/>
                </a:spcBef>
                <a:spcAft>
                  <a:spcPts val="0"/>
                </a:spcAft>
                <a:buNone/>
              </a:pPr>
              <a:r>
                <a:rPr lang="en-GB" sz="1300">
                  <a:solidFill>
                    <a:srgbClr val="334155"/>
                  </a:solidFill>
                  <a:latin typeface="Arial"/>
                  <a:ea typeface="Arial"/>
                  <a:cs typeface="Arial"/>
                  <a:sym typeface="Arial"/>
                </a:rPr>
                <a:t>בהינתן אלגוריתם לאובייקט – מה תהיה התופעה המתהווה?</a:t>
              </a:r>
              <a:endParaRPr sz="1300">
                <a:solidFill>
                  <a:srgbClr val="334155"/>
                </a:solidFill>
                <a:latin typeface="Arial"/>
                <a:ea typeface="Arial"/>
                <a:cs typeface="Arial"/>
                <a:sym typeface="Arial"/>
              </a:endParaRPr>
            </a:p>
          </p:txBody>
        </p:sp>
        <p:sp>
          <p:nvSpPr>
            <p:cNvPr id="164" name="Google Shape;164;p24"/>
            <p:cNvSpPr/>
            <p:nvPr/>
          </p:nvSpPr>
          <p:spPr>
            <a:xfrm>
              <a:off x="3286125" y="3667125"/>
              <a:ext cx="2571900" cy="1095300"/>
            </a:xfrm>
            <a:prstGeom prst="roundRect">
              <a:avLst>
                <a:gd name="adj" fmla="val 10434"/>
              </a:avLst>
            </a:prstGeom>
            <a:solidFill>
              <a:srgbClr val="F0F9FF"/>
            </a:solidFill>
            <a:ln w="14300" cap="flat" cmpd="sng">
              <a:solidFill>
                <a:srgbClr val="BAE6FD"/>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65" name="Google Shape;165;p24"/>
            <p:cNvSpPr txBox="1"/>
            <p:nvPr/>
          </p:nvSpPr>
          <p:spPr>
            <a:xfrm>
              <a:off x="3286125" y="3667125"/>
              <a:ext cx="2571900" cy="1095300"/>
            </a:xfrm>
            <a:prstGeom prst="rect">
              <a:avLst/>
            </a:prstGeom>
            <a:noFill/>
            <a:ln>
              <a:noFill/>
            </a:ln>
          </p:spPr>
          <p:txBody>
            <a:bodyPr spcFirstLastPara="1" wrap="square" lIns="133350" tIns="133350" rIns="133350" bIns="133350" anchor="ctr" anchorCtr="0">
              <a:noAutofit/>
            </a:bodyPr>
            <a:lstStyle/>
            <a:p>
              <a:pPr marL="0" lvl="0" indent="0" algn="r" rtl="1">
                <a:spcBef>
                  <a:spcPts val="0"/>
                </a:spcBef>
                <a:spcAft>
                  <a:spcPts val="0"/>
                </a:spcAft>
                <a:buNone/>
              </a:pPr>
              <a:r>
                <a:rPr lang="en-GB" sz="1500" b="1">
                  <a:solidFill>
                    <a:srgbClr val="0369A1"/>
                  </a:solidFill>
                  <a:latin typeface="Arial"/>
                  <a:ea typeface="Arial"/>
                  <a:cs typeface="Arial"/>
                  <a:sym typeface="Arial"/>
                </a:rPr>
                <a:t>פיתוח אלגוריתם לאובייקט</a:t>
              </a:r>
              <a:endParaRPr sz="1500" b="1">
                <a:solidFill>
                  <a:srgbClr val="0369A1"/>
                </a:solidFill>
                <a:latin typeface="Arial"/>
                <a:ea typeface="Arial"/>
                <a:cs typeface="Arial"/>
                <a:sym typeface="Arial"/>
              </a:endParaRPr>
            </a:p>
            <a:p>
              <a:pPr marL="0" lvl="0" indent="0" algn="r" rtl="1">
                <a:spcBef>
                  <a:spcPts val="300"/>
                </a:spcBef>
                <a:spcAft>
                  <a:spcPts val="0"/>
                </a:spcAft>
                <a:buNone/>
              </a:pPr>
              <a:r>
                <a:rPr lang="en-GB" sz="1300">
                  <a:solidFill>
                    <a:srgbClr val="334155"/>
                  </a:solidFill>
                  <a:latin typeface="Arial"/>
                  <a:ea typeface="Arial"/>
                  <a:cs typeface="Arial"/>
                  <a:sym typeface="Arial"/>
                </a:rPr>
                <a:t>בהינתן תופעה גלובלית – מה צריך להיות האלגוריתם של האובייקטים?</a:t>
              </a:r>
              <a:endParaRPr sz="1300">
                <a:solidFill>
                  <a:srgbClr val="334155"/>
                </a:solidFill>
                <a:latin typeface="Arial"/>
                <a:ea typeface="Arial"/>
                <a:cs typeface="Arial"/>
                <a:sym typeface="Arial"/>
              </a:endParaRPr>
            </a:p>
          </p:txBody>
        </p:sp>
        <p:sp>
          <p:nvSpPr>
            <p:cNvPr id="166" name="Google Shape;166;p24"/>
            <p:cNvSpPr/>
            <p:nvPr/>
          </p:nvSpPr>
          <p:spPr>
            <a:xfrm>
              <a:off x="476250" y="3667125"/>
              <a:ext cx="2571900" cy="1095300"/>
            </a:xfrm>
            <a:prstGeom prst="roundRect">
              <a:avLst>
                <a:gd name="adj" fmla="val 10434"/>
              </a:avLst>
            </a:prstGeom>
            <a:solidFill>
              <a:srgbClr val="F0F9FF"/>
            </a:solidFill>
            <a:ln w="14300" cap="flat" cmpd="sng">
              <a:solidFill>
                <a:srgbClr val="BAE6FD"/>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67" name="Google Shape;167;p24"/>
            <p:cNvSpPr txBox="1"/>
            <p:nvPr/>
          </p:nvSpPr>
          <p:spPr>
            <a:xfrm>
              <a:off x="476250" y="3667125"/>
              <a:ext cx="2571900" cy="1095300"/>
            </a:xfrm>
            <a:prstGeom prst="rect">
              <a:avLst/>
            </a:prstGeom>
            <a:noFill/>
            <a:ln>
              <a:noFill/>
            </a:ln>
          </p:spPr>
          <p:txBody>
            <a:bodyPr spcFirstLastPara="1" wrap="square" lIns="133350" tIns="133350" rIns="133350" bIns="133350" anchor="ctr" anchorCtr="0">
              <a:noAutofit/>
            </a:bodyPr>
            <a:lstStyle/>
            <a:p>
              <a:pPr marL="0" lvl="0" indent="0" algn="r" rtl="1">
                <a:spcBef>
                  <a:spcPts val="0"/>
                </a:spcBef>
                <a:spcAft>
                  <a:spcPts val="300"/>
                </a:spcAft>
                <a:buNone/>
              </a:pPr>
              <a:r>
                <a:rPr lang="en-GB" sz="1500" b="1">
                  <a:solidFill>
                    <a:srgbClr val="0369A1"/>
                  </a:solidFill>
                  <a:latin typeface="Arial"/>
                  <a:ea typeface="Arial"/>
                  <a:cs typeface="Arial"/>
                  <a:sym typeface="Arial"/>
                </a:rPr>
                <a:t>אפשר לוותר על פיתוח הפלטפורמה</a:t>
              </a:r>
              <a:endParaRPr sz="1300">
                <a:solidFill>
                  <a:srgbClr val="334155"/>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5"/>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p>
            <a:pPr marL="0" lvl="0" indent="0" algn="ctr" rtl="1">
              <a:spcBef>
                <a:spcPts val="0"/>
              </a:spcBef>
              <a:spcAft>
                <a:spcPts val="0"/>
              </a:spcAft>
              <a:buNone/>
            </a:pPr>
            <a:r>
              <a:rPr lang="en-GB"/>
              <a:t>זאת הנמלה שלי</a:t>
            </a:r>
            <a:endParaRPr/>
          </a:p>
        </p:txBody>
      </p:sp>
      <p:sp>
        <p:nvSpPr>
          <p:cNvPr id="173" name="Google Shape;173;p25"/>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p>
            <a:pPr marL="0" lvl="0" indent="0" algn="ctr" rtl="1">
              <a:spcBef>
                <a:spcPts val="0"/>
              </a:spcBef>
              <a:spcAft>
                <a:spcPts val="0"/>
              </a:spcAft>
              <a:buNone/>
            </a:pPr>
            <a:r>
              <a:rPr lang="en-GB"/>
              <a:t>אחת מהן :)</a:t>
            </a:r>
            <a:endParaRPr/>
          </a:p>
        </p:txBody>
      </p:sp>
      <p:pic>
        <p:nvPicPr>
          <p:cNvPr id="174" name="Google Shape;174;p25" title="my_ant.mp4">
            <a:hlinkClick r:id="rId3"/>
          </p:cNvPr>
          <p:cNvPicPr preferRelativeResize="0"/>
          <p:nvPr/>
        </p:nvPicPr>
        <p:blipFill>
          <a:blip r:embed="rId4">
            <a:alphaModFix/>
          </a:blip>
          <a:stretch>
            <a:fillRect/>
          </a:stretch>
        </p:blipFill>
        <p:spPr>
          <a:xfrm>
            <a:off x="4365875" y="0"/>
            <a:ext cx="4778124"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100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6"/>
          <p:cNvSpPr txBox="1">
            <a:spLocks noGrp="1"/>
          </p:cNvSpPr>
          <p:nvPr>
            <p:ph type="title"/>
          </p:nvPr>
        </p:nvSpPr>
        <p:spPr>
          <a:xfrm>
            <a:off x="65575" y="300825"/>
            <a:ext cx="4984200" cy="6735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GB" sz="3200"/>
              <a:t>נמלים עושות דברים מדהימים!</a:t>
            </a:r>
            <a:endParaRPr sz="3200"/>
          </a:p>
        </p:txBody>
      </p:sp>
      <p:sp>
        <p:nvSpPr>
          <p:cNvPr id="180" name="Google Shape;180;p26"/>
          <p:cNvSpPr txBox="1">
            <a:spLocks noGrp="1"/>
          </p:cNvSpPr>
          <p:nvPr>
            <p:ph type="body" idx="1"/>
          </p:nvPr>
        </p:nvSpPr>
        <p:spPr>
          <a:xfrm>
            <a:off x="778050" y="861925"/>
            <a:ext cx="4194300" cy="1752000"/>
          </a:xfrm>
          <a:prstGeom prst="rect">
            <a:avLst/>
          </a:prstGeom>
        </p:spPr>
        <p:txBody>
          <a:bodyPr spcFirstLastPara="1" wrap="square" lIns="91425" tIns="91425" rIns="91425" bIns="91425" anchor="t" anchorCtr="0">
            <a:noAutofit/>
          </a:bodyPr>
          <a:lstStyle/>
          <a:p>
            <a:pPr marL="457200" lvl="0" indent="-361950" algn="r" rtl="1">
              <a:lnSpc>
                <a:spcPct val="115000"/>
              </a:lnSpc>
              <a:spcBef>
                <a:spcPts val="0"/>
              </a:spcBef>
              <a:spcAft>
                <a:spcPts val="0"/>
              </a:spcAft>
              <a:buSzPts val="2100"/>
              <a:buChar char="●"/>
            </a:pPr>
            <a:r>
              <a:rPr lang="en-GB" sz="2100"/>
              <a:t>מבני ענק</a:t>
            </a:r>
            <a:endParaRPr sz="2100"/>
          </a:p>
          <a:p>
            <a:pPr marL="457200" lvl="0" indent="-361950" algn="r" rtl="1">
              <a:lnSpc>
                <a:spcPct val="115000"/>
              </a:lnSpc>
              <a:spcBef>
                <a:spcPts val="0"/>
              </a:spcBef>
              <a:spcAft>
                <a:spcPts val="0"/>
              </a:spcAft>
              <a:buSzPts val="2100"/>
              <a:buChar char="●"/>
            </a:pPr>
            <a:r>
              <a:rPr lang="en-GB" sz="2100"/>
              <a:t>חקלאות</a:t>
            </a:r>
            <a:endParaRPr sz="2100"/>
          </a:p>
          <a:p>
            <a:pPr marL="457200" lvl="0" indent="-361950" algn="r" rtl="1">
              <a:lnSpc>
                <a:spcPct val="115000"/>
              </a:lnSpc>
              <a:spcBef>
                <a:spcPts val="0"/>
              </a:spcBef>
              <a:spcAft>
                <a:spcPts val="0"/>
              </a:spcAft>
              <a:buSzPts val="2100"/>
              <a:buChar char="●"/>
            </a:pPr>
            <a:r>
              <a:rPr lang="en-GB" sz="2100"/>
              <a:t>גידול בעלי חיים</a:t>
            </a:r>
            <a:endParaRPr sz="2100"/>
          </a:p>
          <a:p>
            <a:pPr marL="457200" lvl="0" indent="-361950" algn="r" rtl="1">
              <a:lnSpc>
                <a:spcPct val="115000"/>
              </a:lnSpc>
              <a:spcBef>
                <a:spcPts val="0"/>
              </a:spcBef>
              <a:spcAft>
                <a:spcPts val="0"/>
              </a:spcAft>
              <a:buSzPts val="2100"/>
              <a:buChar char="●"/>
            </a:pPr>
            <a:r>
              <a:rPr lang="en-GB" sz="2100"/>
              <a:t>פיתוח אלגוריתמים…</a:t>
            </a:r>
            <a:endParaRPr sz="2100"/>
          </a:p>
        </p:txBody>
      </p:sp>
      <p:pic>
        <p:nvPicPr>
          <p:cNvPr id="181" name="Google Shape;181;p26" title="Ants Vs Humans_ Problem Solving Skills.mp4">
            <a:hlinkClick r:id="rId3"/>
          </p:cNvPr>
          <p:cNvPicPr preferRelativeResize="0"/>
          <p:nvPr/>
        </p:nvPicPr>
        <p:blipFill>
          <a:blip r:embed="rId4">
            <a:alphaModFix/>
          </a:blip>
          <a:stretch>
            <a:fillRect/>
          </a:stretch>
        </p:blipFill>
        <p:spPr>
          <a:xfrm>
            <a:off x="5098800" y="0"/>
            <a:ext cx="4045200" cy="5143500"/>
          </a:xfrm>
          <a:prstGeom prst="rect">
            <a:avLst/>
          </a:prstGeom>
          <a:noFill/>
          <a:ln>
            <a:noFill/>
          </a:ln>
        </p:spPr>
      </p:pic>
      <p:sp>
        <p:nvSpPr>
          <p:cNvPr id="182" name="Google Shape;182;p26"/>
          <p:cNvSpPr txBox="1">
            <a:spLocks noGrp="1"/>
          </p:cNvSpPr>
          <p:nvPr>
            <p:ph type="title"/>
          </p:nvPr>
        </p:nvSpPr>
        <p:spPr>
          <a:xfrm>
            <a:off x="1127550" y="2449950"/>
            <a:ext cx="3844800" cy="5526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GB" sz="2900"/>
              <a:t>עם מוח קטן מאוד…</a:t>
            </a:r>
            <a:endParaRPr sz="2900"/>
          </a:p>
        </p:txBody>
      </p:sp>
      <p:sp>
        <p:nvSpPr>
          <p:cNvPr id="183" name="Google Shape;183;p26"/>
          <p:cNvSpPr txBox="1">
            <a:spLocks noGrp="1"/>
          </p:cNvSpPr>
          <p:nvPr>
            <p:ph type="subTitle" idx="4294967295"/>
          </p:nvPr>
        </p:nvSpPr>
        <p:spPr>
          <a:xfrm>
            <a:off x="356025" y="3002550"/>
            <a:ext cx="4666500" cy="1953600"/>
          </a:xfrm>
          <a:prstGeom prst="rect">
            <a:avLst/>
          </a:prstGeom>
        </p:spPr>
        <p:txBody>
          <a:bodyPr spcFirstLastPara="1" wrap="square" lIns="91425" tIns="91425" rIns="91425" bIns="91425" anchor="t" anchorCtr="0">
            <a:noAutofit/>
          </a:bodyPr>
          <a:lstStyle/>
          <a:p>
            <a:pPr marL="457200" lvl="0" indent="-361950" algn="r" rtl="1">
              <a:lnSpc>
                <a:spcPct val="115000"/>
              </a:lnSpc>
              <a:spcBef>
                <a:spcPts val="0"/>
              </a:spcBef>
              <a:spcAft>
                <a:spcPts val="0"/>
              </a:spcAft>
              <a:buSzPts val="2100"/>
              <a:buChar char="●"/>
            </a:pPr>
            <a:r>
              <a:rPr lang="en-GB" sz="2100"/>
              <a:t>לא יודעות לתכנן</a:t>
            </a:r>
            <a:endParaRPr sz="2100"/>
          </a:p>
          <a:p>
            <a:pPr marL="457200" lvl="0" indent="-361950" algn="r" rtl="1">
              <a:lnSpc>
                <a:spcPct val="115000"/>
              </a:lnSpc>
              <a:spcBef>
                <a:spcPts val="0"/>
              </a:spcBef>
              <a:spcAft>
                <a:spcPts val="0"/>
              </a:spcAft>
              <a:buSzPts val="2100"/>
              <a:buChar char="●"/>
            </a:pPr>
            <a:r>
              <a:rPr lang="en-GB" sz="2100"/>
              <a:t>לא יודעות לנהל (או לתקשר)</a:t>
            </a:r>
            <a:endParaRPr sz="2100"/>
          </a:p>
          <a:p>
            <a:pPr marL="457200" lvl="0" indent="-361950" algn="r" rtl="1">
              <a:lnSpc>
                <a:spcPct val="115000"/>
              </a:lnSpc>
              <a:spcBef>
                <a:spcPts val="0"/>
              </a:spcBef>
              <a:spcAft>
                <a:spcPts val="0"/>
              </a:spcAft>
              <a:buSzPts val="2100"/>
              <a:buChar char="●"/>
            </a:pPr>
            <a:r>
              <a:rPr lang="en-GB" sz="2100"/>
              <a:t>לא זוכרות כמעט כלום</a:t>
            </a:r>
            <a:endParaRPr sz="2100"/>
          </a:p>
          <a:p>
            <a:pPr marL="457200" lvl="0" indent="-361950" algn="r" rtl="1">
              <a:lnSpc>
                <a:spcPct val="115000"/>
              </a:lnSpc>
              <a:spcBef>
                <a:spcPts val="0"/>
              </a:spcBef>
              <a:spcAft>
                <a:spcPts val="0"/>
              </a:spcAft>
              <a:buSzPts val="2100"/>
              <a:buChar char="●"/>
            </a:pPr>
            <a:r>
              <a:rPr lang="en-GB" sz="2100"/>
              <a:t>בקושי רואות</a:t>
            </a:r>
            <a:endParaRPr sz="2100"/>
          </a:p>
          <a:p>
            <a:pPr marL="457200" lvl="0" indent="-361950" algn="r" rtl="1">
              <a:lnSpc>
                <a:spcPct val="115000"/>
              </a:lnSpc>
              <a:spcBef>
                <a:spcPts val="0"/>
              </a:spcBef>
              <a:spcAft>
                <a:spcPts val="0"/>
              </a:spcAft>
              <a:buSzPts val="2100"/>
              <a:buChar char="●"/>
            </a:pPr>
            <a:r>
              <a:rPr lang="en-GB" sz="2100"/>
              <a:t>…יש להן התנהגות hard coded</a:t>
            </a:r>
            <a:endParaRPr sz="2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7"/>
          <p:cNvSpPr txBox="1">
            <a:spLocks noGrp="1"/>
          </p:cNvSpPr>
          <p:nvPr>
            <p:ph type="body" idx="1"/>
          </p:nvPr>
        </p:nvSpPr>
        <p:spPr>
          <a:xfrm>
            <a:off x="650225" y="1872550"/>
            <a:ext cx="3636300" cy="2802000"/>
          </a:xfrm>
          <a:prstGeom prst="rect">
            <a:avLst/>
          </a:prstGeom>
        </p:spPr>
        <p:txBody>
          <a:bodyPr spcFirstLastPara="1" wrap="square" lIns="91425" tIns="91425" rIns="91425" bIns="91425" anchor="t" anchorCtr="0">
            <a:normAutofit/>
          </a:bodyPr>
          <a:lstStyle/>
          <a:p>
            <a:pPr marL="457200" lvl="0" indent="-336550" algn="r" rtl="1">
              <a:lnSpc>
                <a:spcPct val="115000"/>
              </a:lnSpc>
              <a:spcBef>
                <a:spcPts val="0"/>
              </a:spcBef>
              <a:spcAft>
                <a:spcPts val="0"/>
              </a:spcAft>
              <a:buSzPts val="1700"/>
              <a:buChar char="-"/>
            </a:pPr>
            <a:r>
              <a:rPr lang="en-GB" sz="1600">
                <a:solidFill>
                  <a:schemeClr val="dk1"/>
                </a:solidFill>
              </a:rPr>
              <a:t>לנמלה שלכם אין זיכרון בכלל</a:t>
            </a:r>
            <a:endParaRPr sz="1600">
              <a:solidFill>
                <a:schemeClr val="dk1"/>
              </a:solidFill>
            </a:endParaRPr>
          </a:p>
          <a:p>
            <a:pPr marL="457200" lvl="0" indent="-336550" algn="r" rtl="1">
              <a:lnSpc>
                <a:spcPct val="115000"/>
              </a:lnSpc>
              <a:spcBef>
                <a:spcPts val="1000"/>
              </a:spcBef>
              <a:spcAft>
                <a:spcPts val="0"/>
              </a:spcAft>
              <a:buSzPts val="1700"/>
              <a:buChar char="-"/>
            </a:pPr>
            <a:r>
              <a:rPr lang="en-GB" sz="1600">
                <a:solidFill>
                  <a:schemeClr val="dk1"/>
                </a:solidFill>
              </a:rPr>
              <a:t>אין חושים (אין חוש ריח כמו קודם)</a:t>
            </a:r>
            <a:endParaRPr sz="1600">
              <a:solidFill>
                <a:schemeClr val="dk1"/>
              </a:solidFill>
            </a:endParaRPr>
          </a:p>
          <a:p>
            <a:pPr marL="457200" lvl="0" indent="-336550" algn="r" rtl="1">
              <a:lnSpc>
                <a:spcPct val="115000"/>
              </a:lnSpc>
              <a:spcBef>
                <a:spcPts val="1000"/>
              </a:spcBef>
              <a:spcAft>
                <a:spcPts val="0"/>
              </a:spcAft>
              <a:buSzPts val="1700"/>
              <a:buChar char="-"/>
            </a:pPr>
            <a:r>
              <a:rPr lang="en-GB" sz="1600">
                <a:solidFill>
                  <a:schemeClr val="dk1"/>
                </a:solidFill>
              </a:rPr>
              <a:t>מסתובבת רנדומלית ״אין תכנית״</a:t>
            </a:r>
            <a:endParaRPr sz="1600">
              <a:solidFill>
                <a:schemeClr val="dk1"/>
              </a:solidFill>
            </a:endParaRPr>
          </a:p>
          <a:p>
            <a:pPr marL="457200" lvl="0" indent="-336550" algn="r" rtl="1">
              <a:lnSpc>
                <a:spcPct val="115000"/>
              </a:lnSpc>
              <a:spcBef>
                <a:spcPts val="1000"/>
              </a:spcBef>
              <a:spcAft>
                <a:spcPts val="0"/>
              </a:spcAft>
              <a:buSzPts val="1700"/>
              <a:buChar char="-"/>
            </a:pPr>
            <a:r>
              <a:rPr lang="en-GB" sz="1600">
                <a:solidFill>
                  <a:schemeClr val="dk1"/>
                </a:solidFill>
              </a:rPr>
              <a:t>יודעת שקיים זרע רק אם נתקלת בו ואז היא צריכה להחליט אם לקחת אותו</a:t>
            </a:r>
            <a:endParaRPr sz="1600">
              <a:solidFill>
                <a:schemeClr val="dk1"/>
              </a:solidFill>
            </a:endParaRPr>
          </a:p>
          <a:p>
            <a:pPr marL="457200" lvl="0" indent="-336550" algn="r" rtl="1">
              <a:lnSpc>
                <a:spcPct val="115000"/>
              </a:lnSpc>
              <a:spcBef>
                <a:spcPts val="1000"/>
              </a:spcBef>
              <a:spcAft>
                <a:spcPts val="1000"/>
              </a:spcAft>
              <a:buSzPts val="1700"/>
              <a:buChar char="-"/>
            </a:pPr>
            <a:r>
              <a:rPr lang="en-GB" sz="1600">
                <a:solidFill>
                  <a:schemeClr val="dk1"/>
                </a:solidFill>
              </a:rPr>
              <a:t>אם היא מחזיקה זרע, היא צריכה להחליט בכל רגע אם להניח אותו</a:t>
            </a:r>
            <a:endParaRPr sz="1700"/>
          </a:p>
        </p:txBody>
      </p:sp>
      <p:pic>
        <p:nvPicPr>
          <p:cNvPr id="189" name="Google Shape;189;p27" title="ant cemetery.png"/>
          <p:cNvPicPr preferRelativeResize="0"/>
          <p:nvPr/>
        </p:nvPicPr>
        <p:blipFill>
          <a:blip r:embed="rId3">
            <a:alphaModFix/>
          </a:blip>
          <a:stretch>
            <a:fillRect/>
          </a:stretch>
        </p:blipFill>
        <p:spPr>
          <a:xfrm>
            <a:off x="4572000" y="555600"/>
            <a:ext cx="3898325" cy="3880999"/>
          </a:xfrm>
          <a:prstGeom prst="rect">
            <a:avLst/>
          </a:prstGeom>
          <a:noFill/>
          <a:ln>
            <a:noFill/>
          </a:ln>
        </p:spPr>
      </p:pic>
      <p:sp>
        <p:nvSpPr>
          <p:cNvPr id="190" name="Google Shape;190;p27"/>
          <p:cNvSpPr txBox="1">
            <a:spLocks noGrp="1"/>
          </p:cNvSpPr>
          <p:nvPr>
            <p:ph type="title"/>
          </p:nvPr>
        </p:nvSpPr>
        <p:spPr>
          <a:xfrm>
            <a:off x="719675" y="847550"/>
            <a:ext cx="3497400" cy="865200"/>
          </a:xfrm>
          <a:prstGeom prst="rect">
            <a:avLst/>
          </a:prstGeom>
        </p:spPr>
        <p:txBody>
          <a:bodyPr spcFirstLastPara="1" wrap="square" lIns="91425" tIns="91425" rIns="91425" bIns="91425" anchor="b" anchorCtr="0">
            <a:normAutofit fontScale="90000"/>
          </a:bodyPr>
          <a:lstStyle/>
          <a:p>
            <a:pPr marL="0" lvl="0" indent="0" algn="r" rtl="1">
              <a:spcBef>
                <a:spcPts val="0"/>
              </a:spcBef>
              <a:spcAft>
                <a:spcPts val="0"/>
              </a:spcAft>
              <a:buNone/>
            </a:pPr>
            <a:r>
              <a:rPr lang="en-GB">
                <a:solidFill>
                  <a:srgbClr val="FF9900"/>
                </a:solidFill>
              </a:rPr>
              <a:t>איזה אלגוריתם יגרום לנמלים ליצור ערימות?</a:t>
            </a:r>
            <a:endParaRPr>
              <a:solidFill>
                <a:srgbClr val="FF9900"/>
              </a:solidFill>
            </a:endParaRPr>
          </a:p>
        </p:txBody>
      </p:sp>
      <p:sp>
        <p:nvSpPr>
          <p:cNvPr id="191" name="Google Shape;191;p27"/>
          <p:cNvSpPr txBox="1">
            <a:spLocks noGrp="1"/>
          </p:cNvSpPr>
          <p:nvPr>
            <p:ph type="title"/>
          </p:nvPr>
        </p:nvSpPr>
        <p:spPr>
          <a:xfrm>
            <a:off x="483575" y="226350"/>
            <a:ext cx="3830700" cy="677100"/>
          </a:xfrm>
          <a:prstGeom prst="rect">
            <a:avLst/>
          </a:prstGeom>
        </p:spPr>
        <p:txBody>
          <a:bodyPr spcFirstLastPara="1" wrap="square" lIns="91425" tIns="91425" rIns="91425" bIns="91425" anchor="b" anchorCtr="0">
            <a:normAutofit fontScale="90000"/>
          </a:bodyPr>
          <a:lstStyle/>
          <a:p>
            <a:pPr marL="0" lvl="0" indent="0" algn="r" rtl="1">
              <a:spcBef>
                <a:spcPts val="0"/>
              </a:spcBef>
              <a:spcAft>
                <a:spcPts val="0"/>
              </a:spcAft>
              <a:buNone/>
            </a:pPr>
            <a:r>
              <a:rPr lang="en-GB"/>
              <a:t>חידה: פתחו אלגוריתם לנמלה שיצור תופעה גלובלית:</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5"/>
        <p:cNvGrpSpPr/>
        <p:nvPr/>
      </p:nvGrpSpPr>
      <p:grpSpPr>
        <a:xfrm>
          <a:off x="0" y="0"/>
          <a:ext cx="0" cy="0"/>
          <a:chOff x="0" y="0"/>
          <a:chExt cx="0" cy="0"/>
        </a:xfrm>
      </p:grpSpPr>
      <p:sp>
        <p:nvSpPr>
          <p:cNvPr id="196" name="Google Shape;196;p28"/>
          <p:cNvSpPr txBox="1"/>
          <p:nvPr/>
        </p:nvSpPr>
        <p:spPr>
          <a:xfrm>
            <a:off x="476250" y="381000"/>
            <a:ext cx="8191500" cy="571500"/>
          </a:xfrm>
          <a:prstGeom prst="rect">
            <a:avLst/>
          </a:prstGeom>
          <a:solidFill>
            <a:srgbClr val="000000">
              <a:alpha val="0"/>
            </a:srgbClr>
          </a:solidFill>
          <a:ln>
            <a:noFill/>
          </a:ln>
        </p:spPr>
        <p:txBody>
          <a:bodyPr spcFirstLastPara="1" wrap="square" lIns="0" tIns="0" rIns="0" bIns="0" anchor="ctr" anchorCtr="0">
            <a:noAutofit/>
          </a:bodyPr>
          <a:lstStyle/>
          <a:p>
            <a:pPr marL="0" lvl="0" indent="0" algn="r" rtl="1">
              <a:spcBef>
                <a:spcPts val="0"/>
              </a:spcBef>
              <a:spcAft>
                <a:spcPts val="0"/>
              </a:spcAft>
              <a:buNone/>
            </a:pPr>
            <a:r>
              <a:rPr lang="en-GB" sz="2600" b="1">
                <a:solidFill>
                  <a:srgbClr val="0F172A"/>
                </a:solidFill>
                <a:latin typeface="Arial"/>
                <a:ea typeface="Arial"/>
                <a:cs typeface="Arial"/>
                <a:sym typeface="Arial"/>
              </a:rPr>
              <a:t>בניית ערימות</a:t>
            </a:r>
            <a:endParaRPr sz="2600" b="1">
              <a:solidFill>
                <a:srgbClr val="0F172A"/>
              </a:solidFill>
              <a:latin typeface="Arial"/>
              <a:ea typeface="Arial"/>
              <a:cs typeface="Arial"/>
              <a:sym typeface="Arial"/>
            </a:endParaRPr>
          </a:p>
        </p:txBody>
      </p:sp>
      <p:sp>
        <p:nvSpPr>
          <p:cNvPr id="197" name="Google Shape;197;p28"/>
          <p:cNvSpPr/>
          <p:nvPr/>
        </p:nvSpPr>
        <p:spPr>
          <a:xfrm>
            <a:off x="4762500" y="1143000"/>
            <a:ext cx="3905400" cy="2857500"/>
          </a:xfrm>
          <a:prstGeom prst="roundRect">
            <a:avLst>
              <a:gd name="adj" fmla="val 4000"/>
            </a:avLst>
          </a:prstGeom>
          <a:solidFill>
            <a:srgbClr val="FFFFFF"/>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98" name="Google Shape;198;p28"/>
          <p:cNvSpPr/>
          <p:nvPr/>
        </p:nvSpPr>
        <p:spPr>
          <a:xfrm>
            <a:off x="476250" y="1143000"/>
            <a:ext cx="3905400" cy="2857500"/>
          </a:xfrm>
          <a:prstGeom prst="roundRect">
            <a:avLst>
              <a:gd name="adj" fmla="val 4000"/>
            </a:avLst>
          </a:prstGeom>
          <a:solidFill>
            <a:srgbClr val="FFFFFF"/>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99" name="Google Shape;199;p28"/>
          <p:cNvSpPr txBox="1"/>
          <p:nvPr/>
        </p:nvSpPr>
        <p:spPr>
          <a:xfrm>
            <a:off x="4953000" y="1333500"/>
            <a:ext cx="3524400" cy="2476500"/>
          </a:xfrm>
          <a:prstGeom prst="rect">
            <a:avLst/>
          </a:prstGeom>
          <a:noFill/>
          <a:ln>
            <a:noFill/>
          </a:ln>
        </p:spPr>
        <p:txBody>
          <a:bodyPr spcFirstLastPara="1" wrap="square" lIns="0" tIns="0" rIns="0" bIns="0" anchor="t" anchorCtr="0">
            <a:noAutofit/>
          </a:bodyPr>
          <a:lstStyle/>
          <a:p>
            <a:pPr marL="0" lvl="0" indent="0" algn="r" rtl="1">
              <a:spcBef>
                <a:spcPts val="0"/>
              </a:spcBef>
              <a:spcAft>
                <a:spcPts val="0"/>
              </a:spcAft>
              <a:buNone/>
            </a:pPr>
            <a:r>
              <a:rPr lang="en-GB" sz="1600" b="1">
                <a:solidFill>
                  <a:srgbClr val="0F172A"/>
                </a:solidFill>
                <a:latin typeface="Arial"/>
                <a:ea typeface="Arial"/>
                <a:cs typeface="Arial"/>
                <a:sym typeface="Arial"/>
              </a:rPr>
              <a:t>אלגוריתם לכל צעד בסימולציה:</a:t>
            </a:r>
            <a:endParaRPr sz="1600" b="1">
              <a:solidFill>
                <a:srgbClr val="0F172A"/>
              </a:solidFill>
              <a:latin typeface="Arial"/>
              <a:ea typeface="Arial"/>
              <a:cs typeface="Arial"/>
              <a:sym typeface="Arial"/>
            </a:endParaRPr>
          </a:p>
          <a:p>
            <a:pPr marL="0" lvl="0" indent="0" algn="r" rtl="1">
              <a:spcBef>
                <a:spcPts val="1125"/>
              </a:spcBef>
              <a:spcAft>
                <a:spcPts val="0"/>
              </a:spcAft>
              <a:buNone/>
            </a:pPr>
            <a:r>
              <a:rPr lang="en-GB" sz="1400">
                <a:solidFill>
                  <a:srgbClr val="334155"/>
                </a:solidFill>
                <a:latin typeface="Arial"/>
                <a:ea typeface="Arial"/>
                <a:cs typeface="Arial"/>
                <a:sym typeface="Arial"/>
              </a:rPr>
              <a:t>תתקדם בכיוון אקראי</a:t>
            </a:r>
            <a:endParaRPr>
              <a:solidFill>
                <a:srgbClr val="334155"/>
              </a:solidFill>
            </a:endParaRPr>
          </a:p>
          <a:p>
            <a:pPr marL="0" lvl="0" indent="0" algn="r" rtl="1">
              <a:spcBef>
                <a:spcPts val="1125"/>
              </a:spcBef>
              <a:spcAft>
                <a:spcPts val="0"/>
              </a:spcAft>
              <a:buNone/>
            </a:pPr>
            <a:r>
              <a:rPr lang="en-GB" sz="1400">
                <a:solidFill>
                  <a:srgbClr val="334155"/>
                </a:solidFill>
                <a:latin typeface="Arial"/>
                <a:ea typeface="Arial"/>
                <a:cs typeface="Arial"/>
                <a:sym typeface="Arial"/>
              </a:rPr>
              <a:t>אם פגשת זרע ואין לך</a:t>
            </a:r>
            <a:r>
              <a:rPr lang="en-GB">
                <a:solidFill>
                  <a:srgbClr val="334155"/>
                </a:solidFill>
              </a:rPr>
              <a:t>:</a:t>
            </a:r>
            <a:r>
              <a:rPr lang="en-GB" sz="1400">
                <a:solidFill>
                  <a:srgbClr val="334155"/>
                </a:solidFill>
                <a:latin typeface="Arial"/>
                <a:ea typeface="Arial"/>
                <a:cs typeface="Arial"/>
                <a:sym typeface="Arial"/>
              </a:rPr>
              <a:t> </a:t>
            </a:r>
            <a:r>
              <a:rPr lang="en-GB" sz="1400" b="1">
                <a:solidFill>
                  <a:srgbClr val="334155"/>
                </a:solidFill>
                <a:latin typeface="Arial"/>
                <a:ea typeface="Arial"/>
                <a:cs typeface="Arial"/>
                <a:sym typeface="Arial"/>
              </a:rPr>
              <a:t>קח אותו</a:t>
            </a:r>
            <a:endParaRPr sz="1400">
              <a:solidFill>
                <a:srgbClr val="334155"/>
              </a:solidFill>
              <a:latin typeface="Arial"/>
              <a:ea typeface="Arial"/>
              <a:cs typeface="Arial"/>
              <a:sym typeface="Arial"/>
            </a:endParaRPr>
          </a:p>
          <a:p>
            <a:pPr marL="0" lvl="0" indent="0" algn="r" rtl="1">
              <a:spcBef>
                <a:spcPts val="1125"/>
              </a:spcBef>
              <a:spcAft>
                <a:spcPts val="1125"/>
              </a:spcAft>
              <a:buNone/>
            </a:pPr>
            <a:r>
              <a:rPr lang="en-GB" sz="1400">
                <a:solidFill>
                  <a:srgbClr val="334155"/>
                </a:solidFill>
                <a:latin typeface="Arial"/>
                <a:ea typeface="Arial"/>
                <a:cs typeface="Arial"/>
                <a:sym typeface="Arial"/>
              </a:rPr>
              <a:t>אם פגשת זרע ויש לך</a:t>
            </a:r>
            <a:r>
              <a:rPr lang="en-GB">
                <a:solidFill>
                  <a:srgbClr val="334155"/>
                </a:solidFill>
              </a:rPr>
              <a:t>: </a:t>
            </a:r>
            <a:r>
              <a:rPr lang="en-GB" sz="1400" b="1">
                <a:solidFill>
                  <a:srgbClr val="334155"/>
                </a:solidFill>
                <a:latin typeface="Arial"/>
                <a:ea typeface="Arial"/>
                <a:cs typeface="Arial"/>
                <a:sym typeface="Arial"/>
              </a:rPr>
              <a:t>תניח את שלך </a:t>
            </a:r>
            <a:r>
              <a:rPr lang="en-GB" b="1">
                <a:solidFill>
                  <a:srgbClr val="334155"/>
                </a:solidFill>
                <a:latin typeface="Arial"/>
                <a:ea typeface="Arial"/>
                <a:cs typeface="Arial"/>
                <a:sym typeface="Arial"/>
              </a:rPr>
              <a:t>עליו</a:t>
            </a:r>
            <a:endParaRPr sz="1400">
              <a:solidFill>
                <a:srgbClr val="334155"/>
              </a:solidFill>
              <a:latin typeface="Arial"/>
              <a:ea typeface="Arial"/>
              <a:cs typeface="Arial"/>
              <a:sym typeface="Arial"/>
            </a:endParaRPr>
          </a:p>
        </p:txBody>
      </p:sp>
      <p:sp>
        <p:nvSpPr>
          <p:cNvPr id="200" name="Google Shape;200;p28"/>
          <p:cNvSpPr txBox="1"/>
          <p:nvPr/>
        </p:nvSpPr>
        <p:spPr>
          <a:xfrm>
            <a:off x="666750" y="1333500"/>
            <a:ext cx="3524400" cy="2476500"/>
          </a:xfrm>
          <a:prstGeom prst="rect">
            <a:avLst/>
          </a:prstGeom>
          <a:noFill/>
          <a:ln>
            <a:noFill/>
          </a:ln>
        </p:spPr>
        <p:txBody>
          <a:bodyPr spcFirstLastPara="1" wrap="square" lIns="0" tIns="0" rIns="0" bIns="0" anchor="t" anchorCtr="0">
            <a:noAutofit/>
          </a:bodyPr>
          <a:lstStyle/>
          <a:p>
            <a:pPr marL="0" lvl="0" indent="0" algn="r" rtl="1">
              <a:spcBef>
                <a:spcPts val="0"/>
              </a:spcBef>
              <a:spcAft>
                <a:spcPts val="0"/>
              </a:spcAft>
              <a:buNone/>
            </a:pPr>
            <a:endParaRPr sz="1600" b="1">
              <a:solidFill>
                <a:srgbClr val="0F172A"/>
              </a:solidFill>
              <a:latin typeface="Arial"/>
              <a:ea typeface="Arial"/>
              <a:cs typeface="Arial"/>
              <a:sym typeface="Arial"/>
            </a:endParaRPr>
          </a:p>
          <a:p>
            <a:pPr marL="0" lvl="0" indent="0" algn="r" rtl="1">
              <a:spcBef>
                <a:spcPts val="1125"/>
              </a:spcBef>
              <a:spcAft>
                <a:spcPts val="0"/>
              </a:spcAft>
              <a:buNone/>
            </a:pPr>
            <a:endParaRPr sz="1500" b="1">
              <a:solidFill>
                <a:srgbClr val="991B1B"/>
              </a:solidFill>
              <a:highlight>
                <a:srgbClr val="FEF2F2"/>
              </a:highlight>
              <a:latin typeface="Arial"/>
              <a:ea typeface="Arial"/>
              <a:cs typeface="Arial"/>
              <a:sym typeface="Arial"/>
            </a:endParaRPr>
          </a:p>
          <a:p>
            <a:pPr marL="0" lvl="0" indent="0" algn="r" rtl="1">
              <a:spcBef>
                <a:spcPts val="0"/>
              </a:spcBef>
              <a:spcAft>
                <a:spcPts val="0"/>
              </a:spcAft>
              <a:buNone/>
            </a:pPr>
            <a:endParaRPr sz="1500" b="1">
              <a:solidFill>
                <a:srgbClr val="991B1B"/>
              </a:solidFill>
              <a:highlight>
                <a:srgbClr val="FEF2F2"/>
              </a:highlight>
              <a:latin typeface="Arial"/>
              <a:ea typeface="Arial"/>
              <a:cs typeface="Arial"/>
              <a:sym typeface="Arial"/>
            </a:endParaRPr>
          </a:p>
          <a:p>
            <a:pPr marL="0" lvl="0" indent="0" algn="r" rtl="1">
              <a:spcBef>
                <a:spcPts val="0"/>
              </a:spcBef>
              <a:spcAft>
                <a:spcPts val="0"/>
              </a:spcAft>
              <a:buNone/>
            </a:pPr>
            <a:endParaRPr sz="1500" b="1">
              <a:solidFill>
                <a:srgbClr val="991B1B"/>
              </a:solidFill>
              <a:highlight>
                <a:srgbClr val="FEF2F2"/>
              </a:highlight>
              <a:latin typeface="Arial"/>
              <a:ea typeface="Arial"/>
              <a:cs typeface="Arial"/>
              <a:sym typeface="Arial"/>
            </a:endParaRPr>
          </a:p>
          <a:p>
            <a:pPr marL="0" lvl="0" indent="0" algn="r" rtl="1">
              <a:spcBef>
                <a:spcPts val="0"/>
              </a:spcBef>
              <a:spcAft>
                <a:spcPts val="0"/>
              </a:spcAft>
              <a:buNone/>
            </a:pPr>
            <a:endParaRPr sz="1500" b="1">
              <a:solidFill>
                <a:srgbClr val="991B1B"/>
              </a:solidFill>
              <a:highlight>
                <a:srgbClr val="FEF2F2"/>
              </a:highlight>
              <a:latin typeface="Arial"/>
              <a:ea typeface="Arial"/>
              <a:cs typeface="Arial"/>
              <a:sym typeface="Arial"/>
            </a:endParaRPr>
          </a:p>
          <a:p>
            <a:pPr marL="0" lvl="0" indent="0" algn="r" rtl="1">
              <a:spcBef>
                <a:spcPts val="0"/>
              </a:spcBef>
              <a:spcAft>
                <a:spcPts val="0"/>
              </a:spcAft>
              <a:buNone/>
            </a:pPr>
            <a:endParaRPr sz="1500" b="1">
              <a:solidFill>
                <a:srgbClr val="991B1B"/>
              </a:solidFill>
              <a:highlight>
                <a:srgbClr val="FEF2F2"/>
              </a:highlight>
              <a:latin typeface="Arial"/>
              <a:ea typeface="Arial"/>
              <a:cs typeface="Arial"/>
              <a:sym typeface="Arial"/>
            </a:endParaRPr>
          </a:p>
          <a:p>
            <a:pPr marL="0" lvl="0" indent="0" algn="r" rtl="1">
              <a:spcBef>
                <a:spcPts val="0"/>
              </a:spcBef>
              <a:spcAft>
                <a:spcPts val="0"/>
              </a:spcAft>
              <a:buNone/>
            </a:pPr>
            <a:endParaRPr sz="1500" b="1">
              <a:solidFill>
                <a:srgbClr val="991B1B"/>
              </a:solidFill>
              <a:highlight>
                <a:srgbClr val="FEF2F2"/>
              </a:highlight>
              <a:latin typeface="Arial"/>
              <a:ea typeface="Arial"/>
              <a:cs typeface="Arial"/>
              <a:sym typeface="Arial"/>
            </a:endParaRPr>
          </a:p>
          <a:p>
            <a:pPr marL="0" lvl="0" indent="0" algn="r" rtl="1">
              <a:spcBef>
                <a:spcPts val="0"/>
              </a:spcBef>
              <a:spcAft>
                <a:spcPts val="0"/>
              </a:spcAft>
              <a:buNone/>
            </a:pPr>
            <a:endParaRPr sz="1500" b="1">
              <a:solidFill>
                <a:srgbClr val="991B1B"/>
              </a:solidFill>
              <a:highlight>
                <a:srgbClr val="FEF2F2"/>
              </a:highlight>
              <a:latin typeface="Arial"/>
              <a:ea typeface="Arial"/>
              <a:cs typeface="Arial"/>
              <a:sym typeface="Arial"/>
            </a:endParaRPr>
          </a:p>
          <a:p>
            <a:pPr marL="0" lvl="0" indent="0" algn="r" rtl="1">
              <a:spcBef>
                <a:spcPts val="0"/>
              </a:spcBef>
              <a:spcAft>
                <a:spcPts val="0"/>
              </a:spcAft>
              <a:buNone/>
            </a:pPr>
            <a:endParaRPr sz="1500" b="1">
              <a:solidFill>
                <a:srgbClr val="991B1B"/>
              </a:solidFill>
              <a:highlight>
                <a:srgbClr val="FEF2F2"/>
              </a:highlight>
              <a:latin typeface="Arial"/>
              <a:ea typeface="Arial"/>
              <a:cs typeface="Arial"/>
              <a:sym typeface="Arial"/>
            </a:endParaRPr>
          </a:p>
          <a:p>
            <a:pPr marL="0" lvl="0" indent="0" algn="ctr" rtl="1">
              <a:spcBef>
                <a:spcPts val="0"/>
              </a:spcBef>
              <a:spcAft>
                <a:spcPts val="0"/>
              </a:spcAft>
              <a:buNone/>
            </a:pPr>
            <a:r>
              <a:rPr lang="en-GB" sz="1500" b="1">
                <a:solidFill>
                  <a:srgbClr val="991B1B"/>
                </a:solidFill>
                <a:highlight>
                  <a:srgbClr val="FEF2F2"/>
                </a:highlight>
                <a:latin typeface="Arial"/>
                <a:ea typeface="Arial"/>
                <a:cs typeface="Arial"/>
                <a:sym typeface="Arial"/>
              </a:rPr>
              <a:t>לעולם לא ניצור ערימות חדשות!!</a:t>
            </a:r>
            <a:endParaRPr sz="1500" b="1">
              <a:solidFill>
                <a:srgbClr val="991B1B"/>
              </a:solidFill>
              <a:highlight>
                <a:srgbClr val="FEF2F2"/>
              </a:highlight>
              <a:latin typeface="Arial"/>
              <a:ea typeface="Arial"/>
              <a:cs typeface="Arial"/>
              <a:sym typeface="Arial"/>
            </a:endParaRPr>
          </a:p>
        </p:txBody>
      </p:sp>
      <p:sp>
        <p:nvSpPr>
          <p:cNvPr id="201" name="Google Shape;201;p28"/>
          <p:cNvSpPr txBox="1"/>
          <p:nvPr/>
        </p:nvSpPr>
        <p:spPr>
          <a:xfrm>
            <a:off x="476250" y="4286250"/>
            <a:ext cx="8191500" cy="3810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0">
              <a:spcBef>
                <a:spcPts val="0"/>
              </a:spcBef>
              <a:spcAft>
                <a:spcPts val="0"/>
              </a:spcAft>
              <a:buNone/>
            </a:pPr>
            <a:r>
              <a:rPr lang="en-GB" sz="900">
                <a:solidFill>
                  <a:srgbClr val="64748B"/>
                </a:solidFill>
                <a:latin typeface="Courier New"/>
                <a:ea typeface="Courier New"/>
                <a:cs typeface="Courier New"/>
                <a:sym typeface="Courier New"/>
              </a:rPr>
              <a:t>file:///Users/ruthie/Documents/distributed_presentation/deneubourg_basic_simulation_always_take_always_drop.html</a:t>
            </a:r>
            <a:endParaRPr sz="900">
              <a:solidFill>
                <a:srgbClr val="64748B"/>
              </a:solidFill>
              <a:latin typeface="Courier New"/>
              <a:ea typeface="Courier New"/>
              <a:cs typeface="Courier New"/>
              <a:sym typeface="Courier New"/>
            </a:endParaRPr>
          </a:p>
        </p:txBody>
      </p:sp>
      <p:pic>
        <p:nvPicPr>
          <p:cNvPr id="202" name="Google Shape;202;p28" title="Screenshot 2026-06-30 at 1.15.10.png"/>
          <p:cNvPicPr preferRelativeResize="0"/>
          <p:nvPr/>
        </p:nvPicPr>
        <p:blipFill rotWithShape="1">
          <a:blip r:embed="rId4">
            <a:alphaModFix/>
          </a:blip>
          <a:srcRect l="2348" t="3751" r="2973" b="3407"/>
          <a:stretch/>
        </p:blipFill>
        <p:spPr>
          <a:xfrm>
            <a:off x="749450" y="1416775"/>
            <a:ext cx="3336599" cy="20635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06"/>
        <p:cNvGrpSpPr/>
        <p:nvPr/>
      </p:nvGrpSpPr>
      <p:grpSpPr>
        <a:xfrm>
          <a:off x="0" y="0"/>
          <a:ext cx="0" cy="0"/>
          <a:chOff x="0" y="0"/>
          <a:chExt cx="0" cy="0"/>
        </a:xfrm>
      </p:grpSpPr>
      <p:sp>
        <p:nvSpPr>
          <p:cNvPr id="207" name="Google Shape;207;p29"/>
          <p:cNvSpPr txBox="1"/>
          <p:nvPr/>
        </p:nvSpPr>
        <p:spPr>
          <a:xfrm>
            <a:off x="628650" y="533400"/>
            <a:ext cx="8191500" cy="571500"/>
          </a:xfrm>
          <a:prstGeom prst="rect">
            <a:avLst/>
          </a:prstGeom>
          <a:noFill/>
          <a:ln>
            <a:noFill/>
          </a:ln>
        </p:spPr>
        <p:txBody>
          <a:bodyPr spcFirstLastPara="1" wrap="square" lIns="0" tIns="0" rIns="0" bIns="0" anchor="ctr" anchorCtr="0">
            <a:noAutofit/>
          </a:bodyPr>
          <a:lstStyle/>
          <a:p>
            <a:pPr marL="0" lvl="0" indent="0" algn="r" rtl="1">
              <a:spcBef>
                <a:spcPts val="0"/>
              </a:spcBef>
              <a:spcAft>
                <a:spcPts val="0"/>
              </a:spcAft>
              <a:buNone/>
            </a:pPr>
            <a:r>
              <a:rPr lang="en-GB" sz="2400" b="1">
                <a:solidFill>
                  <a:srgbClr val="0F172A"/>
                </a:solidFill>
                <a:latin typeface="Rubik"/>
                <a:ea typeface="Rubik"/>
                <a:cs typeface="Rubik"/>
                <a:sym typeface="Rubik"/>
              </a:rPr>
              <a:t>כמה אלגוריתמי clustering ״אמיתיים״ בהשראת נמלים:</a:t>
            </a:r>
            <a:endParaRPr sz="2400" b="1">
              <a:solidFill>
                <a:srgbClr val="0F172A"/>
              </a:solidFill>
              <a:latin typeface="Rubik"/>
              <a:ea typeface="Rubik"/>
              <a:cs typeface="Rubik"/>
              <a:sym typeface="Rubik"/>
            </a:endParaRPr>
          </a:p>
        </p:txBody>
      </p:sp>
      <p:grpSp>
        <p:nvGrpSpPr>
          <p:cNvPr id="208" name="Google Shape;208;p29"/>
          <p:cNvGrpSpPr/>
          <p:nvPr/>
        </p:nvGrpSpPr>
        <p:grpSpPr>
          <a:xfrm>
            <a:off x="628650" y="1390650"/>
            <a:ext cx="2476500" cy="3429000"/>
            <a:chOff x="476250" y="1238250"/>
            <a:chExt cx="2476500" cy="3429000"/>
          </a:xfrm>
        </p:grpSpPr>
        <p:sp>
          <p:nvSpPr>
            <p:cNvPr id="209" name="Google Shape;209;p29"/>
            <p:cNvSpPr/>
            <p:nvPr/>
          </p:nvSpPr>
          <p:spPr>
            <a:xfrm>
              <a:off x="476250" y="1238250"/>
              <a:ext cx="2476500" cy="3429000"/>
            </a:xfrm>
            <a:prstGeom prst="roundRect">
              <a:avLst>
                <a:gd name="adj" fmla="val 6153"/>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10" name="Google Shape;210;p29"/>
            <p:cNvSpPr txBox="1"/>
            <p:nvPr/>
          </p:nvSpPr>
          <p:spPr>
            <a:xfrm>
              <a:off x="619125" y="1381125"/>
              <a:ext cx="2190900" cy="3143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GB" b="1">
                  <a:solidFill>
                    <a:srgbClr val="2563EB"/>
                  </a:solidFill>
                  <a:latin typeface="Rubik"/>
                  <a:ea typeface="Rubik"/>
                  <a:cs typeface="Rubik"/>
                  <a:sym typeface="Rubik"/>
                </a:rPr>
                <a:t>Deneubourg </a:t>
              </a:r>
              <a:endParaRPr b="1">
                <a:solidFill>
                  <a:srgbClr val="2563EB"/>
                </a:solidFill>
                <a:latin typeface="Rubik"/>
                <a:ea typeface="Rubik"/>
                <a:cs typeface="Rubik"/>
                <a:sym typeface="Rubik"/>
              </a:endParaRPr>
            </a:p>
            <a:p>
              <a:pPr marL="0" lvl="0" indent="0" algn="ctr" rtl="0">
                <a:spcBef>
                  <a:spcPts val="300"/>
                </a:spcBef>
                <a:spcAft>
                  <a:spcPts val="0"/>
                </a:spcAft>
                <a:buNone/>
              </a:pPr>
              <a:r>
                <a:rPr lang="en-GB" b="1">
                  <a:solidFill>
                    <a:srgbClr val="2563EB"/>
                  </a:solidFill>
                  <a:latin typeface="Rubik"/>
                  <a:ea typeface="Rubik"/>
                  <a:cs typeface="Rubik"/>
                  <a:sym typeface="Rubik"/>
                </a:rPr>
                <a:t>Clustering Algorithm</a:t>
              </a:r>
              <a:endParaRPr b="1">
                <a:solidFill>
                  <a:srgbClr val="2563EB"/>
                </a:solidFill>
                <a:latin typeface="Rubik"/>
                <a:ea typeface="Rubik"/>
                <a:cs typeface="Rubik"/>
                <a:sym typeface="Rubik"/>
              </a:endParaRPr>
            </a:p>
            <a:p>
              <a:pPr marL="0" lvl="0" indent="0" algn="ctr" rtl="0">
                <a:spcBef>
                  <a:spcPts val="300"/>
                </a:spcBef>
                <a:spcAft>
                  <a:spcPts val="0"/>
                </a:spcAft>
                <a:buNone/>
              </a:pPr>
              <a:r>
                <a:rPr lang="en-GB" b="0">
                  <a:solidFill>
                    <a:srgbClr val="64748B"/>
                  </a:solidFill>
                  <a:latin typeface="Rubik Medium"/>
                  <a:ea typeface="Rubik Medium"/>
                  <a:cs typeface="Rubik Medium"/>
                  <a:sym typeface="Rubik Medium"/>
                </a:rPr>
                <a:t>Ant Cemetery</a:t>
              </a:r>
              <a:endParaRPr b="0">
                <a:solidFill>
                  <a:srgbClr val="64748B"/>
                </a:solidFill>
                <a:latin typeface="Rubik Medium"/>
                <a:ea typeface="Rubik Medium"/>
                <a:cs typeface="Rubik Medium"/>
                <a:sym typeface="Rubik Medium"/>
              </a:endParaRPr>
            </a:p>
            <a:p>
              <a:pPr marL="0" lvl="0" indent="0" algn="r" rtl="1">
                <a:spcBef>
                  <a:spcPts val="900"/>
                </a:spcBef>
                <a:spcAft>
                  <a:spcPts val="0"/>
                </a:spcAft>
                <a:buNone/>
              </a:pPr>
              <a:r>
                <a:rPr lang="en-GB" b="0">
                  <a:solidFill>
                    <a:srgbClr val="334155"/>
                  </a:solidFill>
                  <a:latin typeface="Rubik"/>
                  <a:ea typeface="Rubik"/>
                  <a:cs typeface="Rubik"/>
                  <a:sym typeface="Rubik"/>
                </a:rPr>
                <a:t>לנמלה יש חוש ריח, והיא מחליטה לפי הצפיפות של האובייקטים.</a:t>
              </a:r>
              <a:endParaRPr b="0">
                <a:solidFill>
                  <a:srgbClr val="334155"/>
                </a:solidFill>
                <a:latin typeface="Rubik"/>
                <a:ea typeface="Rubik"/>
                <a:cs typeface="Rubik"/>
                <a:sym typeface="Rubik"/>
              </a:endParaRPr>
            </a:p>
            <a:p>
              <a:pPr marL="0" lvl="0" indent="0" algn="r" rtl="1">
                <a:spcBef>
                  <a:spcPts val="0"/>
                </a:spcBef>
                <a:spcAft>
                  <a:spcPts val="0"/>
                </a:spcAft>
                <a:buNone/>
              </a:pPr>
              <a:endParaRPr>
                <a:solidFill>
                  <a:srgbClr val="334155"/>
                </a:solidFill>
                <a:latin typeface="Rubik"/>
                <a:ea typeface="Rubik"/>
                <a:cs typeface="Rubik"/>
                <a:sym typeface="Rubik"/>
              </a:endParaRPr>
            </a:p>
            <a:p>
              <a:pPr marL="0" lvl="0" indent="0" algn="r" rtl="1">
                <a:spcBef>
                  <a:spcPts val="0"/>
                </a:spcBef>
                <a:spcAft>
                  <a:spcPts val="0"/>
                </a:spcAft>
                <a:buNone/>
              </a:pPr>
              <a:r>
                <a:rPr lang="en-GB" sz="1300">
                  <a:solidFill>
                    <a:srgbClr val="94A3B8"/>
                  </a:solidFill>
                  <a:latin typeface="Courier New"/>
                  <a:ea typeface="Courier New"/>
                  <a:cs typeface="Courier New"/>
                  <a:sym typeface="Courier New"/>
                </a:rPr>
                <a:t>file:///Users/ruthie/Documents/distributed%20presentation/deneubourg_clustering</a:t>
              </a:r>
              <a:r>
                <a:rPr lang="en-GB" sz="220">
                  <a:solidFill>
                    <a:srgbClr val="94A3B8"/>
                  </a:solidFill>
                  <a:latin typeface="Courier New"/>
                  <a:ea typeface="Courier New"/>
                  <a:cs typeface="Courier New"/>
                  <a:sym typeface="Courier New"/>
                </a:rPr>
                <a:t>.ht</a:t>
              </a:r>
              <a:r>
                <a:rPr lang="en-GB" sz="320">
                  <a:solidFill>
                    <a:srgbClr val="94A3B8"/>
                  </a:solidFill>
                  <a:latin typeface="Courier New"/>
                  <a:ea typeface="Courier New"/>
                  <a:cs typeface="Courier New"/>
                  <a:sym typeface="Courier New"/>
                </a:rPr>
                <a:t>ml</a:t>
              </a:r>
              <a:endParaRPr sz="320">
                <a:solidFill>
                  <a:srgbClr val="94A3B8"/>
                </a:solidFill>
                <a:latin typeface="Courier New"/>
                <a:ea typeface="Courier New"/>
                <a:cs typeface="Courier New"/>
                <a:sym typeface="Courier New"/>
              </a:endParaRPr>
            </a:p>
          </p:txBody>
        </p:sp>
      </p:grpSp>
      <p:grpSp>
        <p:nvGrpSpPr>
          <p:cNvPr id="211" name="Google Shape;211;p29"/>
          <p:cNvGrpSpPr/>
          <p:nvPr/>
        </p:nvGrpSpPr>
        <p:grpSpPr>
          <a:xfrm>
            <a:off x="3486150" y="1390650"/>
            <a:ext cx="2476500" cy="3429000"/>
            <a:chOff x="3333750" y="1238250"/>
            <a:chExt cx="2476500" cy="3429000"/>
          </a:xfrm>
        </p:grpSpPr>
        <p:sp>
          <p:nvSpPr>
            <p:cNvPr id="212" name="Google Shape;212;p29"/>
            <p:cNvSpPr/>
            <p:nvPr/>
          </p:nvSpPr>
          <p:spPr>
            <a:xfrm>
              <a:off x="3333750" y="1238250"/>
              <a:ext cx="2476500" cy="3429000"/>
            </a:xfrm>
            <a:prstGeom prst="roundRect">
              <a:avLst>
                <a:gd name="adj" fmla="val 6153"/>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13" name="Google Shape;213;p29"/>
            <p:cNvSpPr txBox="1"/>
            <p:nvPr/>
          </p:nvSpPr>
          <p:spPr>
            <a:xfrm>
              <a:off x="3476625" y="1381125"/>
              <a:ext cx="2190900" cy="31434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GB" b="1">
                  <a:solidFill>
                    <a:srgbClr val="2563EB"/>
                  </a:solidFill>
                  <a:latin typeface="Rubik"/>
                  <a:ea typeface="Rubik"/>
                  <a:cs typeface="Rubik"/>
                  <a:sym typeface="Rubik"/>
                </a:rPr>
                <a:t>Lumer-Faieta Algorithm</a:t>
              </a:r>
              <a:endParaRPr b="1">
                <a:solidFill>
                  <a:srgbClr val="2563EB"/>
                </a:solidFill>
                <a:latin typeface="Rubik"/>
                <a:ea typeface="Rubik"/>
                <a:cs typeface="Rubik"/>
                <a:sym typeface="Rubik"/>
              </a:endParaRPr>
            </a:p>
            <a:p>
              <a:pPr marL="0" lvl="0" indent="0" algn="ctr" rtl="1">
                <a:spcBef>
                  <a:spcPts val="300"/>
                </a:spcBef>
                <a:spcAft>
                  <a:spcPts val="0"/>
                </a:spcAft>
                <a:buNone/>
              </a:pPr>
              <a:r>
                <a:rPr lang="en-GB" b="0">
                  <a:solidFill>
                    <a:srgbClr val="64748B"/>
                  </a:solidFill>
                  <a:latin typeface="Rubik Medium"/>
                  <a:ea typeface="Rubik Medium"/>
                  <a:cs typeface="Rubik Medium"/>
                  <a:sym typeface="Rubik Medium"/>
                </a:rPr>
                <a:t>מיון וסידור</a:t>
              </a:r>
              <a:endParaRPr b="0">
                <a:solidFill>
                  <a:srgbClr val="64748B"/>
                </a:solidFill>
                <a:latin typeface="Rubik Medium"/>
                <a:ea typeface="Rubik Medium"/>
                <a:cs typeface="Rubik Medium"/>
                <a:sym typeface="Rubik Medium"/>
              </a:endParaRPr>
            </a:p>
            <a:p>
              <a:pPr marL="0" lvl="0" indent="0" algn="r" rtl="1">
                <a:spcBef>
                  <a:spcPts val="900"/>
                </a:spcBef>
                <a:spcAft>
                  <a:spcPts val="0"/>
                </a:spcAft>
                <a:buNone/>
              </a:pPr>
              <a:r>
                <a:rPr lang="en-GB" b="0">
                  <a:solidFill>
                    <a:srgbClr val="334155"/>
                  </a:solidFill>
                  <a:latin typeface="Rubik"/>
                  <a:ea typeface="Rubik"/>
                  <a:cs typeface="Rubik"/>
                  <a:sym typeface="Rubik"/>
                </a:rPr>
                <a:t>הנמלה צריכה למיין </a:t>
              </a:r>
              <a:r>
                <a:rPr lang="en-GB">
                  <a:solidFill>
                    <a:srgbClr val="334155"/>
                  </a:solidFill>
                  <a:latin typeface="Rubik"/>
                  <a:ea typeface="Rubik"/>
                  <a:cs typeface="Rubik"/>
                  <a:sym typeface="Rubik"/>
                </a:rPr>
                <a:t>כמה סוגי פריטים: </a:t>
              </a:r>
              <a:r>
                <a:rPr lang="en-GB" b="0">
                  <a:solidFill>
                    <a:srgbClr val="334155"/>
                  </a:solidFill>
                  <a:latin typeface="Rubik"/>
                  <a:ea typeface="Rubik"/>
                  <a:cs typeface="Rubik"/>
                  <a:sym typeface="Rubik"/>
                </a:rPr>
                <a:t>ביצים/רימות/פקעו</a:t>
              </a:r>
              <a:r>
                <a:rPr lang="en-GB">
                  <a:solidFill>
                    <a:srgbClr val="334155"/>
                  </a:solidFill>
                  <a:latin typeface="Rubik"/>
                  <a:ea typeface="Rubik"/>
                  <a:cs typeface="Rubik"/>
                  <a:sym typeface="Rubik"/>
                </a:rPr>
                <a:t>ת</a:t>
              </a:r>
              <a:endParaRPr>
                <a:solidFill>
                  <a:srgbClr val="334155"/>
                </a:solidFill>
                <a:latin typeface="Rubik"/>
                <a:ea typeface="Rubik"/>
                <a:cs typeface="Rubik"/>
                <a:sym typeface="Rubik"/>
              </a:endParaRPr>
            </a:p>
            <a:p>
              <a:pPr marL="0" lvl="0" indent="0" algn="r" rtl="1">
                <a:spcBef>
                  <a:spcPts val="0"/>
                </a:spcBef>
                <a:spcAft>
                  <a:spcPts val="0"/>
                </a:spcAft>
                <a:buNone/>
              </a:pPr>
              <a:endParaRPr>
                <a:solidFill>
                  <a:srgbClr val="334155"/>
                </a:solidFill>
                <a:latin typeface="Rubik"/>
                <a:ea typeface="Rubik"/>
                <a:cs typeface="Rubik"/>
                <a:sym typeface="Rubik"/>
              </a:endParaRPr>
            </a:p>
            <a:p>
              <a:pPr marL="0" lvl="0" indent="0" algn="r" rtl="1">
                <a:spcBef>
                  <a:spcPts val="0"/>
                </a:spcBef>
                <a:spcAft>
                  <a:spcPts val="0"/>
                </a:spcAft>
                <a:buNone/>
              </a:pPr>
              <a:r>
                <a:rPr lang="en-GB" sz="1300">
                  <a:solidFill>
                    <a:srgbClr val="94A3B8"/>
                  </a:solidFill>
                  <a:latin typeface="Courier New"/>
                  <a:ea typeface="Courier New"/>
                  <a:cs typeface="Courier New"/>
                  <a:sym typeface="Courier New"/>
                </a:rPr>
                <a:t>file:///Users/ruthie/Documents/distributed%20presentation/lumer_faieta_clustering_app.html</a:t>
              </a:r>
              <a:endParaRPr sz="1300">
                <a:solidFill>
                  <a:srgbClr val="94A3B8"/>
                </a:solidFill>
                <a:latin typeface="Courier New"/>
                <a:ea typeface="Courier New"/>
                <a:cs typeface="Courier New"/>
                <a:sym typeface="Courier New"/>
              </a:endParaRPr>
            </a:p>
          </p:txBody>
        </p:sp>
      </p:grpSp>
      <p:grpSp>
        <p:nvGrpSpPr>
          <p:cNvPr id="214" name="Google Shape;214;p29"/>
          <p:cNvGrpSpPr/>
          <p:nvPr/>
        </p:nvGrpSpPr>
        <p:grpSpPr>
          <a:xfrm>
            <a:off x="6343650" y="1390650"/>
            <a:ext cx="2476500" cy="3429000"/>
            <a:chOff x="6191250" y="1238250"/>
            <a:chExt cx="2476500" cy="3429000"/>
          </a:xfrm>
        </p:grpSpPr>
        <p:sp>
          <p:nvSpPr>
            <p:cNvPr id="215" name="Google Shape;215;p29"/>
            <p:cNvSpPr/>
            <p:nvPr/>
          </p:nvSpPr>
          <p:spPr>
            <a:xfrm>
              <a:off x="6191250" y="1238250"/>
              <a:ext cx="2476500" cy="3429000"/>
            </a:xfrm>
            <a:prstGeom prst="roundRect">
              <a:avLst>
                <a:gd name="adj" fmla="val 6153"/>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16" name="Google Shape;216;p29"/>
            <p:cNvSpPr txBox="1"/>
            <p:nvPr/>
          </p:nvSpPr>
          <p:spPr>
            <a:xfrm>
              <a:off x="6334125" y="1381125"/>
              <a:ext cx="2190900" cy="31434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GB" b="1">
                  <a:solidFill>
                    <a:srgbClr val="2563EB"/>
                  </a:solidFill>
                  <a:latin typeface="Rubik"/>
                  <a:ea typeface="Rubik"/>
                  <a:cs typeface="Rubik"/>
                  <a:sym typeface="Rubik"/>
                </a:rPr>
                <a:t>ATTA Algorithm</a:t>
              </a:r>
              <a:endParaRPr b="1">
                <a:solidFill>
                  <a:srgbClr val="2563EB"/>
                </a:solidFill>
                <a:latin typeface="Rubik"/>
                <a:ea typeface="Rubik"/>
                <a:cs typeface="Rubik"/>
                <a:sym typeface="Rubik"/>
              </a:endParaRPr>
            </a:p>
            <a:p>
              <a:pPr marL="0" lvl="0" indent="0" algn="ctr" rtl="1">
                <a:spcBef>
                  <a:spcPts val="300"/>
                </a:spcBef>
                <a:spcAft>
                  <a:spcPts val="0"/>
                </a:spcAft>
                <a:buNone/>
              </a:pPr>
              <a:r>
                <a:rPr lang="en-GB" b="0">
                  <a:solidFill>
                    <a:srgbClr val="64748B"/>
                  </a:solidFill>
                  <a:latin typeface="Rubik Medium"/>
                  <a:ea typeface="Rubik Medium"/>
                  <a:cs typeface="Rubik Medium"/>
                  <a:sym typeface="Rubik Medium"/>
                </a:rPr>
                <a:t>Adaptive Time-Dependent Transporter Ants</a:t>
              </a:r>
              <a:endParaRPr b="0">
                <a:solidFill>
                  <a:srgbClr val="64748B"/>
                </a:solidFill>
                <a:latin typeface="Rubik Medium"/>
                <a:ea typeface="Rubik Medium"/>
                <a:cs typeface="Rubik Medium"/>
                <a:sym typeface="Rubik Medium"/>
              </a:endParaRPr>
            </a:p>
            <a:p>
              <a:pPr marL="0" lvl="0" indent="0" algn="r" rtl="1">
                <a:spcBef>
                  <a:spcPts val="900"/>
                </a:spcBef>
                <a:spcAft>
                  <a:spcPts val="0"/>
                </a:spcAft>
                <a:buNone/>
              </a:pPr>
              <a:r>
                <a:rPr lang="en-GB" b="0">
                  <a:solidFill>
                    <a:srgbClr val="334155"/>
                  </a:solidFill>
                  <a:latin typeface="Rubik"/>
                  <a:ea typeface="Rubik"/>
                  <a:cs typeface="Rubik"/>
                  <a:sym typeface="Rubik"/>
                </a:rPr>
                <a:t>למיפוי </a:t>
              </a:r>
              <a:r>
                <a:rPr lang="en-GB">
                  <a:solidFill>
                    <a:srgbClr val="334155"/>
                  </a:solidFill>
                  <a:latin typeface="Rubik"/>
                  <a:ea typeface="Rubik"/>
                  <a:cs typeface="Rubik"/>
                  <a:sym typeface="Rubik"/>
                </a:rPr>
                <a:t>טופוגרפי של </a:t>
              </a:r>
              <a:r>
                <a:rPr lang="en-GB" b="0">
                  <a:solidFill>
                    <a:srgbClr val="334155"/>
                  </a:solidFill>
                  <a:latin typeface="Rubik"/>
                  <a:ea typeface="Rubik"/>
                  <a:cs typeface="Rubik"/>
                  <a:sym typeface="Rubik"/>
                </a:rPr>
                <a:t>דאטה רב-פרמטרים </a:t>
              </a:r>
              <a:endParaRPr>
                <a:solidFill>
                  <a:srgbClr val="334155"/>
                </a:solidFill>
                <a:latin typeface="Rubik"/>
                <a:ea typeface="Rubik"/>
                <a:cs typeface="Rubik"/>
                <a:sym typeface="Rubik"/>
              </a:endParaRPr>
            </a:p>
            <a:p>
              <a:pPr marL="0" lvl="0" indent="0" algn="r" rtl="1">
                <a:spcBef>
                  <a:spcPts val="0"/>
                </a:spcBef>
                <a:spcAft>
                  <a:spcPts val="0"/>
                </a:spcAft>
                <a:buNone/>
              </a:pPr>
              <a:r>
                <a:rPr lang="en-GB" b="0">
                  <a:solidFill>
                    <a:srgbClr val="334155"/>
                  </a:solidFill>
                  <a:latin typeface="Rubik"/>
                  <a:ea typeface="Rubik"/>
                  <a:cs typeface="Rubik"/>
                  <a:sym typeface="Rubik"/>
                </a:rPr>
                <a:t>(Unsupervised ML).</a:t>
              </a:r>
              <a:endParaRPr b="0">
                <a:solidFill>
                  <a:srgbClr val="334155"/>
                </a:solidFill>
                <a:latin typeface="Rubik"/>
                <a:ea typeface="Rubik"/>
                <a:cs typeface="Rubik"/>
                <a:sym typeface="Rubik"/>
              </a:endParaRPr>
            </a:p>
            <a:p>
              <a:pPr marL="0" lvl="0" indent="0" algn="r" rtl="1">
                <a:spcBef>
                  <a:spcPts val="0"/>
                </a:spcBef>
                <a:spcAft>
                  <a:spcPts val="0"/>
                </a:spcAft>
                <a:buNone/>
              </a:pPr>
              <a:r>
                <a:rPr lang="en-GB" sz="1300">
                  <a:solidFill>
                    <a:srgbClr val="94A3B8"/>
                  </a:solidFill>
                  <a:latin typeface="Courier New"/>
                  <a:ea typeface="Courier New"/>
                  <a:cs typeface="Courier New"/>
                  <a:sym typeface="Courier New"/>
                </a:rPr>
                <a:t>file:///Users/ruthie/Documents/distributed%20presentation/atta_multi_attribute_clustering.html</a:t>
              </a:r>
              <a:endParaRPr sz="1300">
                <a:solidFill>
                  <a:srgbClr val="94A3B8"/>
                </a:solidFill>
                <a:latin typeface="Courier New"/>
                <a:ea typeface="Courier New"/>
                <a:cs typeface="Courier New"/>
                <a:sym typeface="Courier New"/>
              </a:endParaRPr>
            </a:p>
          </p:txBody>
        </p:sp>
      </p:grpSp>
      <p:pic>
        <p:nvPicPr>
          <p:cNvPr id="217" name="Google Shape;217;p29" title="Screenshot 2026-06-30 at 9.34.48.png"/>
          <p:cNvPicPr preferRelativeResize="0"/>
          <p:nvPr/>
        </p:nvPicPr>
        <p:blipFill>
          <a:blip r:embed="rId3">
            <a:alphaModFix/>
          </a:blip>
          <a:stretch>
            <a:fillRect/>
          </a:stretch>
        </p:blipFill>
        <p:spPr>
          <a:xfrm>
            <a:off x="136815" y="4362937"/>
            <a:ext cx="1621842" cy="700026"/>
          </a:xfrm>
          <a:prstGeom prst="rect">
            <a:avLst/>
          </a:prstGeom>
          <a:noFill/>
          <a:ln>
            <a:noFill/>
          </a:ln>
        </p:spPr>
      </p:pic>
      <p:pic>
        <p:nvPicPr>
          <p:cNvPr id="218" name="Google Shape;218;p29" title="Screenshot 2026-06-30 at 9.34.17.png"/>
          <p:cNvPicPr preferRelativeResize="0"/>
          <p:nvPr/>
        </p:nvPicPr>
        <p:blipFill>
          <a:blip r:embed="rId4">
            <a:alphaModFix/>
          </a:blip>
          <a:stretch>
            <a:fillRect/>
          </a:stretch>
        </p:blipFill>
        <p:spPr>
          <a:xfrm>
            <a:off x="133350" y="4349075"/>
            <a:ext cx="1628773" cy="727750"/>
          </a:xfrm>
          <a:prstGeom prst="rect">
            <a:avLst/>
          </a:prstGeom>
          <a:noFill/>
          <a:ln>
            <a:noFill/>
          </a:ln>
        </p:spPr>
      </p:pic>
      <p:pic>
        <p:nvPicPr>
          <p:cNvPr id="219" name="Google Shape;219;p29" title="Screenshot 2026-06-30 at 9.36.16.png"/>
          <p:cNvPicPr preferRelativeResize="0"/>
          <p:nvPr/>
        </p:nvPicPr>
        <p:blipFill>
          <a:blip r:embed="rId5">
            <a:alphaModFix/>
          </a:blip>
          <a:stretch>
            <a:fillRect/>
          </a:stretch>
        </p:blipFill>
        <p:spPr>
          <a:xfrm>
            <a:off x="1888150" y="4376815"/>
            <a:ext cx="1628774" cy="68616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0"/>
          <p:cNvSpPr txBox="1">
            <a:spLocks noGrp="1"/>
          </p:cNvSpPr>
          <p:nvPr>
            <p:ph type="body" idx="1"/>
          </p:nvPr>
        </p:nvSpPr>
        <p:spPr>
          <a:xfrm>
            <a:off x="348250" y="1170900"/>
            <a:ext cx="5402400" cy="3058800"/>
          </a:xfrm>
          <a:prstGeom prst="rect">
            <a:avLst/>
          </a:prstGeom>
        </p:spPr>
        <p:txBody>
          <a:bodyPr spcFirstLastPara="1" wrap="square" lIns="91425" tIns="91425" rIns="91425" bIns="91425" anchor="t" anchorCtr="0">
            <a:noAutofit/>
          </a:bodyPr>
          <a:lstStyle/>
          <a:p>
            <a:pPr marL="0" lvl="0" indent="0" algn="r" rtl="1">
              <a:lnSpc>
                <a:spcPct val="100000"/>
              </a:lnSpc>
              <a:spcBef>
                <a:spcPts val="0"/>
              </a:spcBef>
              <a:spcAft>
                <a:spcPts val="0"/>
              </a:spcAft>
              <a:buNone/>
            </a:pPr>
            <a:r>
              <a:rPr lang="en-GB" sz="2600">
                <a:solidFill>
                  <a:schemeClr val="dk1"/>
                </a:solidFill>
              </a:rPr>
              <a:t>אלגוריתם איסוף אוכל של נמלה:</a:t>
            </a:r>
            <a:endParaRPr sz="2600">
              <a:solidFill>
                <a:schemeClr val="dk1"/>
              </a:solidFill>
            </a:endParaRPr>
          </a:p>
          <a:p>
            <a:pPr marL="0" lvl="0" indent="0" algn="r" rtl="1">
              <a:lnSpc>
                <a:spcPct val="100000"/>
              </a:lnSpc>
              <a:spcBef>
                <a:spcPts val="0"/>
              </a:spcBef>
              <a:spcAft>
                <a:spcPts val="0"/>
              </a:spcAft>
              <a:buNone/>
            </a:pPr>
            <a:endParaRPr sz="2000">
              <a:solidFill>
                <a:schemeClr val="dk1"/>
              </a:solidFill>
            </a:endParaRPr>
          </a:p>
          <a:p>
            <a:pPr marL="0" lvl="0" indent="0" algn="r" rtl="1">
              <a:lnSpc>
                <a:spcPct val="100000"/>
              </a:lnSpc>
              <a:spcBef>
                <a:spcPts val="0"/>
              </a:spcBef>
              <a:spcAft>
                <a:spcPts val="0"/>
              </a:spcAft>
              <a:buNone/>
            </a:pPr>
            <a:r>
              <a:rPr lang="en-GB" sz="2000">
                <a:solidFill>
                  <a:schemeClr val="dk1"/>
                </a:solidFill>
              </a:rPr>
              <a:t>אם יש לך אוכל - </a:t>
            </a:r>
            <a:endParaRPr sz="2000">
              <a:solidFill>
                <a:schemeClr val="dk1"/>
              </a:solidFill>
            </a:endParaRPr>
          </a:p>
          <a:p>
            <a:pPr marL="457200" lvl="0" indent="0" algn="r" rtl="1">
              <a:lnSpc>
                <a:spcPct val="100000"/>
              </a:lnSpc>
              <a:spcBef>
                <a:spcPts val="0"/>
              </a:spcBef>
              <a:spcAft>
                <a:spcPts val="0"/>
              </a:spcAft>
              <a:buNone/>
            </a:pPr>
            <a:r>
              <a:rPr lang="en-GB" sz="2000">
                <a:solidFill>
                  <a:schemeClr val="dk1"/>
                </a:solidFill>
              </a:rPr>
              <a:t>חזרי בכיוון הקן תוך כדי פיזור ריח, בדיוק בדרך בה הגעת</a:t>
            </a:r>
            <a:endParaRPr sz="2000">
              <a:solidFill>
                <a:schemeClr val="dk1"/>
              </a:solidFill>
            </a:endParaRPr>
          </a:p>
          <a:p>
            <a:pPr marL="0" lvl="0" indent="0" algn="r" rtl="1">
              <a:lnSpc>
                <a:spcPct val="100000"/>
              </a:lnSpc>
              <a:spcBef>
                <a:spcPts val="0"/>
              </a:spcBef>
              <a:spcAft>
                <a:spcPts val="0"/>
              </a:spcAft>
              <a:buNone/>
            </a:pPr>
            <a:r>
              <a:rPr lang="en-GB" sz="2000">
                <a:solidFill>
                  <a:schemeClr val="dk1"/>
                </a:solidFill>
              </a:rPr>
              <a:t>אחרת אם את על מסלול פרומון - המשיכי בו*</a:t>
            </a:r>
            <a:endParaRPr sz="2000">
              <a:solidFill>
                <a:schemeClr val="dk1"/>
              </a:solidFill>
            </a:endParaRPr>
          </a:p>
          <a:p>
            <a:pPr marL="0" lvl="0" indent="0" algn="r" rtl="1">
              <a:lnSpc>
                <a:spcPct val="100000"/>
              </a:lnSpc>
              <a:spcBef>
                <a:spcPts val="0"/>
              </a:spcBef>
              <a:spcAft>
                <a:spcPts val="0"/>
              </a:spcAft>
              <a:buNone/>
            </a:pPr>
            <a:r>
              <a:rPr lang="en-GB" sz="2000">
                <a:solidFill>
                  <a:schemeClr val="dk1"/>
                </a:solidFill>
              </a:rPr>
              <a:t>אחרת - התקדמי בכיוון אקראי</a:t>
            </a:r>
            <a:endParaRPr sz="2000">
              <a:solidFill>
                <a:schemeClr val="dk1"/>
              </a:solidFill>
            </a:endParaRPr>
          </a:p>
          <a:p>
            <a:pPr marL="0" lvl="0" indent="0" algn="r" rtl="1">
              <a:spcBef>
                <a:spcPts val="0"/>
              </a:spcBef>
              <a:spcAft>
                <a:spcPts val="0"/>
              </a:spcAft>
              <a:buNone/>
            </a:pPr>
            <a:endParaRPr sz="1700"/>
          </a:p>
          <a:p>
            <a:pPr marL="0" lvl="0" indent="0" algn="r" rtl="1">
              <a:spcBef>
                <a:spcPts val="0"/>
              </a:spcBef>
              <a:spcAft>
                <a:spcPts val="0"/>
              </a:spcAft>
              <a:buNone/>
            </a:pPr>
            <a:r>
              <a:rPr lang="en-GB" sz="1700"/>
              <a:t>בכל רגע, הפרומון מתנדף מעט והמסלול מיטשטש (קריטי!)</a:t>
            </a:r>
            <a:endParaRPr sz="1700"/>
          </a:p>
          <a:p>
            <a:pPr marL="0" lvl="0" indent="0" algn="r" rtl="1">
              <a:spcBef>
                <a:spcPts val="0"/>
              </a:spcBef>
              <a:spcAft>
                <a:spcPts val="0"/>
              </a:spcAft>
              <a:buNone/>
            </a:pPr>
            <a:endParaRPr sz="1700"/>
          </a:p>
        </p:txBody>
      </p:sp>
      <p:sp>
        <p:nvSpPr>
          <p:cNvPr id="225" name="Google Shape;225;p30"/>
          <p:cNvSpPr txBox="1">
            <a:spLocks noGrp="1"/>
          </p:cNvSpPr>
          <p:nvPr>
            <p:ph type="title"/>
          </p:nvPr>
        </p:nvSpPr>
        <p:spPr>
          <a:xfrm>
            <a:off x="749675" y="376050"/>
            <a:ext cx="4872300" cy="6096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GB" sz="3000"/>
              <a:t>חידה: זיהוי תופעה מתהווה: </a:t>
            </a:r>
            <a:endParaRPr sz="3000">
              <a:solidFill>
                <a:srgbClr val="FF9900"/>
              </a:solidFill>
            </a:endParaRPr>
          </a:p>
        </p:txBody>
      </p:sp>
      <p:pic>
        <p:nvPicPr>
          <p:cNvPr id="226" name="Google Shape;226;p30" title="ink.png"/>
          <p:cNvPicPr preferRelativeResize="0"/>
          <p:nvPr/>
        </p:nvPicPr>
        <p:blipFill>
          <a:blip r:embed="rId3">
            <a:alphaModFix/>
          </a:blip>
          <a:stretch>
            <a:fillRect/>
          </a:stretch>
        </p:blipFill>
        <p:spPr>
          <a:xfrm>
            <a:off x="6149425" y="152400"/>
            <a:ext cx="2450065" cy="4838702"/>
          </a:xfrm>
          <a:prstGeom prst="rect">
            <a:avLst/>
          </a:prstGeom>
          <a:noFill/>
          <a:ln>
            <a:noFill/>
          </a:ln>
        </p:spPr>
      </p:pic>
      <p:sp>
        <p:nvSpPr>
          <p:cNvPr id="227" name="Google Shape;227;p30"/>
          <p:cNvSpPr txBox="1"/>
          <p:nvPr/>
        </p:nvSpPr>
        <p:spPr>
          <a:xfrm>
            <a:off x="1371575" y="4170375"/>
            <a:ext cx="4250400" cy="9234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Clr>
                <a:schemeClr val="dk1"/>
              </a:buClr>
              <a:buSzPts val="1100"/>
              <a:buFont typeface="Arial"/>
              <a:buNone/>
            </a:pPr>
            <a:r>
              <a:rPr lang="en-GB" sz="3000">
                <a:solidFill>
                  <a:srgbClr val="FF9900"/>
                </a:solidFill>
              </a:rPr>
              <a:t>מה הנמלים מחשבות פה??</a:t>
            </a:r>
            <a:endParaRPr sz="3000">
              <a:solidFill>
                <a:srgbClr val="FF9900"/>
              </a:solidFill>
            </a:endParaRPr>
          </a:p>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1"/>
          <p:cNvSpPr txBox="1">
            <a:spLocks noGrp="1"/>
          </p:cNvSpPr>
          <p:nvPr>
            <p:ph type="title"/>
          </p:nvPr>
        </p:nvSpPr>
        <p:spPr>
          <a:xfrm>
            <a:off x="595450" y="397025"/>
            <a:ext cx="5317800" cy="7557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SzPts val="990"/>
              <a:buNone/>
            </a:pPr>
            <a:r>
              <a:rPr lang="en-GB" sz="3000">
                <a:solidFill>
                  <a:srgbClr val="FF9900"/>
                </a:solidFill>
              </a:rPr>
              <a:t>מסלול קצר ביותר בגרף </a:t>
            </a:r>
            <a:endParaRPr sz="3000">
              <a:solidFill>
                <a:srgbClr val="FF9900"/>
              </a:solidFill>
            </a:endParaRPr>
          </a:p>
        </p:txBody>
      </p:sp>
      <p:sp>
        <p:nvSpPr>
          <p:cNvPr id="233" name="Google Shape;233;p31"/>
          <p:cNvSpPr txBox="1">
            <a:spLocks noGrp="1"/>
          </p:cNvSpPr>
          <p:nvPr>
            <p:ph type="body" idx="1"/>
          </p:nvPr>
        </p:nvSpPr>
        <p:spPr>
          <a:xfrm>
            <a:off x="247200" y="1237475"/>
            <a:ext cx="5599800" cy="29307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GB" sz="1700"/>
              <a:t>מסלול קצר: סבב הלוך-חזור מהיר יותר</a:t>
            </a:r>
            <a:endParaRPr sz="1700"/>
          </a:p>
          <a:p>
            <a:pPr marL="457200" lvl="0" indent="0" algn="r" rtl="1">
              <a:spcBef>
                <a:spcPts val="0"/>
              </a:spcBef>
              <a:spcAft>
                <a:spcPts val="0"/>
              </a:spcAft>
              <a:buNone/>
            </a:pPr>
            <a:r>
              <a:rPr lang="en-GB" sz="1700"/>
              <a:t>→ חיזוק חוזר מהר יותר</a:t>
            </a:r>
            <a:endParaRPr sz="1700"/>
          </a:p>
          <a:p>
            <a:pPr marL="457200" lvl="0" indent="0" algn="r" rtl="1">
              <a:spcBef>
                <a:spcPts val="0"/>
              </a:spcBef>
              <a:spcAft>
                <a:spcPts val="0"/>
              </a:spcAft>
              <a:buNone/>
            </a:pPr>
            <a:r>
              <a:rPr lang="en-GB" sz="1700"/>
              <a:t>→ פרומון נשאר חזק יותר</a:t>
            </a:r>
            <a:endParaRPr sz="1700"/>
          </a:p>
          <a:p>
            <a:pPr marL="457200" lvl="0" indent="0" algn="r" rtl="1">
              <a:spcBef>
                <a:spcPts val="0"/>
              </a:spcBef>
              <a:spcAft>
                <a:spcPts val="0"/>
              </a:spcAft>
              <a:buNone/>
            </a:pPr>
            <a:r>
              <a:rPr lang="en-GB" sz="1700"/>
              <a:t>→ יותר נמלים בוחרות בו</a:t>
            </a:r>
            <a:endParaRPr sz="1700"/>
          </a:p>
          <a:p>
            <a:pPr marL="457200" lvl="0" indent="0" algn="r" rtl="1">
              <a:spcBef>
                <a:spcPts val="0"/>
              </a:spcBef>
              <a:spcAft>
                <a:spcPts val="0"/>
              </a:spcAft>
              <a:buNone/>
            </a:pPr>
            <a:endParaRPr sz="1700"/>
          </a:p>
          <a:p>
            <a:pPr marL="0" lvl="0" indent="0" algn="r" rtl="1">
              <a:spcBef>
                <a:spcPts val="1000"/>
              </a:spcBef>
              <a:spcAft>
                <a:spcPts val="0"/>
              </a:spcAft>
              <a:buNone/>
            </a:pPr>
            <a:r>
              <a:rPr lang="en-GB" sz="1700"/>
              <a:t>מסלול ארוך: סבב איטי יותר</a:t>
            </a:r>
            <a:endParaRPr sz="1700"/>
          </a:p>
          <a:p>
            <a:pPr marL="457200" lvl="0" indent="0" algn="r" rtl="1">
              <a:spcBef>
                <a:spcPts val="0"/>
              </a:spcBef>
              <a:spcAft>
                <a:spcPts val="0"/>
              </a:spcAft>
              <a:buNone/>
            </a:pPr>
            <a:r>
              <a:rPr lang="en-GB" sz="1700"/>
              <a:t>→ יותר זמן להתנדפות בין חיזוקים</a:t>
            </a:r>
            <a:endParaRPr sz="1700"/>
          </a:p>
          <a:p>
            <a:pPr marL="457200" lvl="0" indent="0" algn="r" rtl="1">
              <a:lnSpc>
                <a:spcPct val="115000"/>
              </a:lnSpc>
              <a:spcBef>
                <a:spcPts val="0"/>
              </a:spcBef>
              <a:spcAft>
                <a:spcPts val="0"/>
              </a:spcAft>
              <a:buNone/>
            </a:pPr>
            <a:r>
              <a:rPr lang="en-GB" sz="1700"/>
              <a:t>→ פחות נמלים נמשכות אליו</a:t>
            </a:r>
            <a:endParaRPr sz="1700"/>
          </a:p>
          <a:p>
            <a:pPr marL="457200" lvl="0" indent="0" algn="r" rtl="1">
              <a:lnSpc>
                <a:spcPct val="115000"/>
              </a:lnSpc>
              <a:spcBef>
                <a:spcPts val="0"/>
              </a:spcBef>
              <a:spcAft>
                <a:spcPts val="1000"/>
              </a:spcAft>
              <a:buNone/>
            </a:pPr>
            <a:endParaRPr sz="1700"/>
          </a:p>
        </p:txBody>
      </p:sp>
      <p:pic>
        <p:nvPicPr>
          <p:cNvPr id="234" name="Google Shape;234;p31" title="Screenshot 2026-06-28 at 4.11.23.png"/>
          <p:cNvPicPr preferRelativeResize="0"/>
          <p:nvPr/>
        </p:nvPicPr>
        <p:blipFill>
          <a:blip r:embed="rId3">
            <a:alphaModFix/>
          </a:blip>
          <a:stretch>
            <a:fillRect/>
          </a:stretch>
        </p:blipFill>
        <p:spPr>
          <a:xfrm>
            <a:off x="6132251" y="468325"/>
            <a:ext cx="1964100" cy="4393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a:solidFill>
            <a:srgbClr val="000000">
              <a:alpha val="0"/>
            </a:srgbClr>
          </a:solidFill>
          <a:ln>
            <a:noFill/>
          </a:ln>
        </p:spPr>
        <p:txBody>
          <a:bodyPr spcFirstLastPara="1" wrap="square" lIns="0" tIns="0" rIns="0" bIns="0" anchor="ctr" anchorCtr="0">
            <a:normAutofit/>
          </a:bodyPr>
          <a:lstStyle/>
          <a:p>
            <a:pPr marL="0" lvl="0" indent="0" algn="ctr" rtl="0">
              <a:spcBef>
                <a:spcPts val="0"/>
              </a:spcBef>
              <a:spcAft>
                <a:spcPts val="0"/>
              </a:spcAft>
              <a:buNone/>
            </a:pPr>
            <a:r>
              <a:rPr lang="en-GB" sz="3200" b="1">
                <a:solidFill>
                  <a:srgbClr val="1E293B"/>
                </a:solidFill>
                <a:latin typeface="Arial"/>
                <a:ea typeface="Arial"/>
                <a:cs typeface="Arial"/>
                <a:sym typeface="Arial"/>
              </a:rPr>
              <a:t>Emergence - התהוות</a:t>
            </a:r>
            <a:endParaRPr sz="3200" b="1">
              <a:solidFill>
                <a:srgbClr val="1E293B"/>
              </a:solidFill>
              <a:latin typeface="Arial"/>
              <a:ea typeface="Arial"/>
              <a:cs typeface="Arial"/>
              <a:sym typeface="Arial"/>
            </a:endParaRPr>
          </a:p>
        </p:txBody>
      </p:sp>
      <p:grpSp>
        <p:nvGrpSpPr>
          <p:cNvPr id="61" name="Google Shape;61;p14"/>
          <p:cNvGrpSpPr/>
          <p:nvPr/>
        </p:nvGrpSpPr>
        <p:grpSpPr>
          <a:xfrm>
            <a:off x="571499" y="1524000"/>
            <a:ext cx="2077308" cy="2476500"/>
            <a:chOff x="571486" y="1524000"/>
            <a:chExt cx="2381414" cy="2476500"/>
          </a:xfrm>
        </p:grpSpPr>
        <p:sp>
          <p:nvSpPr>
            <p:cNvPr id="62" name="Google Shape;62;p14"/>
            <p:cNvSpPr/>
            <p:nvPr/>
          </p:nvSpPr>
          <p:spPr>
            <a:xfrm>
              <a:off x="571500" y="1524000"/>
              <a:ext cx="2381400" cy="2476500"/>
            </a:xfrm>
            <a:prstGeom prst="roundRect">
              <a:avLst>
                <a:gd name="adj" fmla="val 64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3" name="Google Shape;63;p14"/>
            <p:cNvSpPr txBox="1"/>
            <p:nvPr/>
          </p:nvSpPr>
          <p:spPr>
            <a:xfrm>
              <a:off x="571486" y="1524000"/>
              <a:ext cx="2381400" cy="2476500"/>
            </a:xfrm>
            <a:prstGeom prst="rect">
              <a:avLst/>
            </a:prstGeom>
            <a:noFill/>
            <a:ln>
              <a:noFill/>
            </a:ln>
          </p:spPr>
          <p:txBody>
            <a:bodyPr spcFirstLastPara="1" wrap="square" lIns="228600" tIns="228600" rIns="228600" bIns="228600" anchor="ctr" anchorCtr="0">
              <a:noAutofit/>
            </a:bodyPr>
            <a:lstStyle/>
            <a:p>
              <a:pPr marL="0" lvl="0" indent="0" algn="ctr" rtl="1">
                <a:spcBef>
                  <a:spcPts val="0"/>
                </a:spcBef>
                <a:spcAft>
                  <a:spcPts val="0"/>
                </a:spcAft>
                <a:buNone/>
              </a:pPr>
              <a:r>
                <a:rPr lang="en-GB" sz="3600">
                  <a:solidFill>
                    <a:srgbClr val="3B82F6"/>
                  </a:solidFill>
                  <a:latin typeface="Arial"/>
                  <a:ea typeface="Arial"/>
                  <a:cs typeface="Arial"/>
                  <a:sym typeface="Arial"/>
                </a:rPr>
                <a:t>🧩</a:t>
              </a:r>
              <a:endParaRPr sz="3600">
                <a:solidFill>
                  <a:srgbClr val="3B82F6"/>
                </a:solidFill>
                <a:latin typeface="Arial"/>
                <a:ea typeface="Arial"/>
                <a:cs typeface="Arial"/>
                <a:sym typeface="Arial"/>
              </a:endParaRPr>
            </a:p>
            <a:p>
              <a:pPr marL="0" lvl="0" indent="0" algn="ctr" rtl="1">
                <a:spcBef>
                  <a:spcPts val="900"/>
                </a:spcBef>
                <a:spcAft>
                  <a:spcPts val="600"/>
                </a:spcAft>
                <a:buNone/>
              </a:pPr>
              <a:r>
                <a:rPr lang="en-GB" sz="1600" b="1">
                  <a:solidFill>
                    <a:srgbClr val="1E293B"/>
                  </a:solidFill>
                  <a:latin typeface="Arial"/>
                  <a:ea typeface="Arial"/>
                  <a:cs typeface="Arial"/>
                  <a:sym typeface="Arial"/>
                </a:rPr>
                <a:t>הרבה אובייקטים עצמאיים</a:t>
              </a:r>
              <a:endParaRPr sz="1100">
                <a:solidFill>
                  <a:srgbClr val="64748B"/>
                </a:solidFill>
                <a:latin typeface="Arial"/>
                <a:ea typeface="Arial"/>
                <a:cs typeface="Arial"/>
                <a:sym typeface="Arial"/>
              </a:endParaRPr>
            </a:p>
          </p:txBody>
        </p:sp>
      </p:grpSp>
      <p:grpSp>
        <p:nvGrpSpPr>
          <p:cNvPr id="64" name="Google Shape;64;p14"/>
          <p:cNvGrpSpPr/>
          <p:nvPr/>
        </p:nvGrpSpPr>
        <p:grpSpPr>
          <a:xfrm>
            <a:off x="3152775" y="2533650"/>
            <a:ext cx="457200" cy="457200"/>
            <a:chOff x="3152775" y="2533650"/>
            <a:chExt cx="457200" cy="457200"/>
          </a:xfrm>
        </p:grpSpPr>
        <p:sp>
          <p:nvSpPr>
            <p:cNvPr id="65" name="Google Shape;65;p14"/>
            <p:cNvSpPr/>
            <p:nvPr/>
          </p:nvSpPr>
          <p:spPr>
            <a:xfrm>
              <a:off x="3152775" y="2533650"/>
              <a:ext cx="457200" cy="457200"/>
            </a:xfrm>
            <a:prstGeom prst="ellipse">
              <a:avLst/>
            </a:prstGeom>
            <a:solidFill>
              <a:srgbClr val="EFF6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6" name="Google Shape;66;p14"/>
            <p:cNvSpPr txBox="1"/>
            <p:nvPr/>
          </p:nvSpPr>
          <p:spPr>
            <a:xfrm>
              <a:off x="3152775" y="2533650"/>
              <a:ext cx="4572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GB" sz="2400" b="1">
                  <a:solidFill>
                    <a:srgbClr val="3B82F6"/>
                  </a:solidFill>
                  <a:latin typeface="Arial"/>
                  <a:ea typeface="Arial"/>
                  <a:cs typeface="Arial"/>
                  <a:sym typeface="Arial"/>
                </a:rPr>
                <a:t>+</a:t>
              </a:r>
              <a:endParaRPr sz="2400" b="1">
                <a:solidFill>
                  <a:srgbClr val="3B82F6"/>
                </a:solidFill>
                <a:latin typeface="Arial"/>
                <a:ea typeface="Arial"/>
                <a:cs typeface="Arial"/>
                <a:sym typeface="Arial"/>
              </a:endParaRPr>
            </a:p>
          </p:txBody>
        </p:sp>
      </p:grpSp>
      <p:grpSp>
        <p:nvGrpSpPr>
          <p:cNvPr id="67" name="Google Shape;67;p14"/>
          <p:cNvGrpSpPr/>
          <p:nvPr/>
        </p:nvGrpSpPr>
        <p:grpSpPr>
          <a:xfrm>
            <a:off x="3810172" y="1524000"/>
            <a:ext cx="1970132" cy="2476500"/>
            <a:chOff x="3810000" y="1524000"/>
            <a:chExt cx="2381400" cy="2476500"/>
          </a:xfrm>
        </p:grpSpPr>
        <p:sp>
          <p:nvSpPr>
            <p:cNvPr id="68" name="Google Shape;68;p14"/>
            <p:cNvSpPr/>
            <p:nvPr/>
          </p:nvSpPr>
          <p:spPr>
            <a:xfrm>
              <a:off x="3810000" y="1524000"/>
              <a:ext cx="2381400" cy="2476500"/>
            </a:xfrm>
            <a:prstGeom prst="roundRect">
              <a:avLst>
                <a:gd name="adj" fmla="val 64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9" name="Google Shape;69;p14"/>
            <p:cNvSpPr txBox="1"/>
            <p:nvPr/>
          </p:nvSpPr>
          <p:spPr>
            <a:xfrm>
              <a:off x="3810000" y="1524000"/>
              <a:ext cx="2381400" cy="2476500"/>
            </a:xfrm>
            <a:prstGeom prst="rect">
              <a:avLst/>
            </a:prstGeom>
            <a:noFill/>
            <a:ln>
              <a:noFill/>
            </a:ln>
          </p:spPr>
          <p:txBody>
            <a:bodyPr spcFirstLastPara="1" wrap="square" lIns="228600" tIns="228600" rIns="228600" bIns="228600" anchor="ctr" anchorCtr="0">
              <a:noAutofit/>
            </a:bodyPr>
            <a:lstStyle/>
            <a:p>
              <a:pPr marL="0" lvl="0" indent="0" algn="ctr" rtl="1">
                <a:spcBef>
                  <a:spcPts val="0"/>
                </a:spcBef>
                <a:spcAft>
                  <a:spcPts val="0"/>
                </a:spcAft>
                <a:buNone/>
              </a:pPr>
              <a:r>
                <a:rPr lang="en-GB" sz="3600">
                  <a:solidFill>
                    <a:srgbClr val="3B82F6"/>
                  </a:solidFill>
                  <a:latin typeface="Arial"/>
                  <a:ea typeface="Arial"/>
                  <a:cs typeface="Arial"/>
                  <a:sym typeface="Arial"/>
                </a:rPr>
                <a:t>⚙️</a:t>
              </a:r>
              <a:endParaRPr sz="3600">
                <a:solidFill>
                  <a:srgbClr val="3B82F6"/>
                </a:solidFill>
                <a:latin typeface="Arial"/>
                <a:ea typeface="Arial"/>
                <a:cs typeface="Arial"/>
                <a:sym typeface="Arial"/>
              </a:endParaRPr>
            </a:p>
            <a:p>
              <a:pPr marL="0" lvl="0" indent="0" algn="ctr" rtl="1">
                <a:spcBef>
                  <a:spcPts val="900"/>
                </a:spcBef>
                <a:spcAft>
                  <a:spcPts val="600"/>
                </a:spcAft>
                <a:buNone/>
              </a:pPr>
              <a:r>
                <a:rPr lang="en-GB" sz="1600" b="1">
                  <a:solidFill>
                    <a:srgbClr val="1E293B"/>
                  </a:solidFill>
                  <a:latin typeface="Arial"/>
                  <a:ea typeface="Arial"/>
                  <a:cs typeface="Arial"/>
                  <a:sym typeface="Arial"/>
                </a:rPr>
                <a:t>פועלים מקומית לפי חוקים פשוטים</a:t>
              </a:r>
              <a:endParaRPr sz="1100">
                <a:solidFill>
                  <a:srgbClr val="64748B"/>
                </a:solidFill>
                <a:latin typeface="Arial"/>
                <a:ea typeface="Arial"/>
                <a:cs typeface="Arial"/>
                <a:sym typeface="Arial"/>
              </a:endParaRPr>
            </a:p>
          </p:txBody>
        </p:sp>
      </p:grpSp>
      <p:grpSp>
        <p:nvGrpSpPr>
          <p:cNvPr id="70" name="Google Shape;70;p14"/>
          <p:cNvGrpSpPr/>
          <p:nvPr/>
        </p:nvGrpSpPr>
        <p:grpSpPr>
          <a:xfrm>
            <a:off x="6185800" y="2533650"/>
            <a:ext cx="457200" cy="457200"/>
            <a:chOff x="6185800" y="2533650"/>
            <a:chExt cx="457200" cy="457200"/>
          </a:xfrm>
        </p:grpSpPr>
        <p:sp>
          <p:nvSpPr>
            <p:cNvPr id="71" name="Google Shape;71;p14"/>
            <p:cNvSpPr/>
            <p:nvPr/>
          </p:nvSpPr>
          <p:spPr>
            <a:xfrm>
              <a:off x="6185800" y="2533650"/>
              <a:ext cx="457200" cy="457200"/>
            </a:xfrm>
            <a:prstGeom prst="ellipse">
              <a:avLst/>
            </a:prstGeom>
            <a:solidFill>
              <a:srgbClr val="F0FDF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72" name="Google Shape;72;p14"/>
            <p:cNvSpPr txBox="1"/>
            <p:nvPr/>
          </p:nvSpPr>
          <p:spPr>
            <a:xfrm>
              <a:off x="6185800" y="2533650"/>
              <a:ext cx="4572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GB" sz="1800" b="1">
                  <a:solidFill>
                    <a:srgbClr val="22C55E"/>
                  </a:solidFill>
                  <a:latin typeface="Arial"/>
                  <a:ea typeface="Arial"/>
                  <a:cs typeface="Arial"/>
                  <a:sym typeface="Arial"/>
                </a:rPr>
                <a:t>➔</a:t>
              </a:r>
              <a:endParaRPr sz="1800" b="1">
                <a:solidFill>
                  <a:srgbClr val="22C55E"/>
                </a:solidFill>
                <a:latin typeface="Arial"/>
                <a:ea typeface="Arial"/>
                <a:cs typeface="Arial"/>
                <a:sym typeface="Arial"/>
              </a:endParaRPr>
            </a:p>
          </p:txBody>
        </p:sp>
      </p:grpSp>
      <p:grpSp>
        <p:nvGrpSpPr>
          <p:cNvPr id="73" name="Google Shape;73;p14"/>
          <p:cNvGrpSpPr/>
          <p:nvPr/>
        </p:nvGrpSpPr>
        <p:grpSpPr>
          <a:xfrm>
            <a:off x="7048500" y="1524000"/>
            <a:ext cx="1714500" cy="2476500"/>
            <a:chOff x="7048500" y="1524000"/>
            <a:chExt cx="1714500" cy="2476500"/>
          </a:xfrm>
        </p:grpSpPr>
        <p:sp>
          <p:nvSpPr>
            <p:cNvPr id="74" name="Google Shape;74;p14"/>
            <p:cNvSpPr/>
            <p:nvPr/>
          </p:nvSpPr>
          <p:spPr>
            <a:xfrm>
              <a:off x="7048500" y="1524000"/>
              <a:ext cx="1714500" cy="2476500"/>
            </a:xfrm>
            <a:prstGeom prst="roundRect">
              <a:avLst>
                <a:gd name="adj" fmla="val 8888"/>
              </a:avLst>
            </a:prstGeom>
            <a:solidFill>
              <a:srgbClr val="F0FDF4"/>
            </a:solidFill>
            <a:ln w="14300" cap="flat" cmpd="sng">
              <a:solidFill>
                <a:srgbClr val="BBF7D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75" name="Google Shape;75;p14"/>
            <p:cNvSpPr txBox="1"/>
            <p:nvPr/>
          </p:nvSpPr>
          <p:spPr>
            <a:xfrm>
              <a:off x="7048500" y="1524000"/>
              <a:ext cx="1714500" cy="2476500"/>
            </a:xfrm>
            <a:prstGeom prst="rect">
              <a:avLst/>
            </a:prstGeom>
            <a:noFill/>
            <a:ln>
              <a:noFill/>
            </a:ln>
          </p:spPr>
          <p:txBody>
            <a:bodyPr spcFirstLastPara="1" wrap="square" lIns="190500" tIns="190500" rIns="190500" bIns="190500" anchor="ctr" anchorCtr="0">
              <a:noAutofit/>
            </a:bodyPr>
            <a:lstStyle/>
            <a:p>
              <a:pPr marL="0" lvl="0" indent="0" algn="ctr" rtl="1">
                <a:spcBef>
                  <a:spcPts val="0"/>
                </a:spcBef>
                <a:spcAft>
                  <a:spcPts val="0"/>
                </a:spcAft>
                <a:buNone/>
              </a:pPr>
              <a:r>
                <a:rPr lang="en-GB" sz="3600">
                  <a:solidFill>
                    <a:srgbClr val="22C55E"/>
                  </a:solidFill>
                  <a:latin typeface="Arial"/>
                  <a:ea typeface="Arial"/>
                  <a:cs typeface="Arial"/>
                  <a:sym typeface="Arial"/>
                </a:rPr>
                <a:t>🌱</a:t>
              </a:r>
              <a:endParaRPr sz="3600">
                <a:solidFill>
                  <a:srgbClr val="22C55E"/>
                </a:solidFill>
                <a:latin typeface="Arial"/>
                <a:ea typeface="Arial"/>
                <a:cs typeface="Arial"/>
                <a:sym typeface="Arial"/>
              </a:endParaRPr>
            </a:p>
            <a:p>
              <a:pPr marL="0" lvl="0" indent="0" algn="ctr" rtl="1">
                <a:spcBef>
                  <a:spcPts val="900"/>
                </a:spcBef>
                <a:spcAft>
                  <a:spcPts val="600"/>
                </a:spcAft>
                <a:buNone/>
              </a:pPr>
              <a:r>
                <a:rPr lang="en-GB" sz="1600" b="1">
                  <a:solidFill>
                    <a:srgbClr val="166534"/>
                  </a:solidFill>
                  <a:latin typeface="Arial"/>
                  <a:ea typeface="Arial"/>
                  <a:cs typeface="Arial"/>
                  <a:sym typeface="Arial"/>
                </a:rPr>
                <a:t>תופעות מערכתיות</a:t>
              </a:r>
              <a:endParaRPr sz="1100">
                <a:solidFill>
                  <a:srgbClr val="166534"/>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2"/>
          <p:cNvSpPr txBox="1">
            <a:spLocks noGrp="1"/>
          </p:cNvSpPr>
          <p:nvPr>
            <p:ph type="title"/>
          </p:nvPr>
        </p:nvSpPr>
        <p:spPr>
          <a:xfrm>
            <a:off x="265500" y="819125"/>
            <a:ext cx="3400800" cy="1482300"/>
          </a:xfrm>
          <a:prstGeom prst="rect">
            <a:avLst/>
          </a:prstGeom>
        </p:spPr>
        <p:txBody>
          <a:bodyPr spcFirstLastPara="1" wrap="square" lIns="91425" tIns="91425" rIns="91425" bIns="91425" anchor="b" anchorCtr="0">
            <a:normAutofit/>
          </a:bodyPr>
          <a:lstStyle/>
          <a:p>
            <a:pPr marL="0" lvl="0" indent="0" algn="ctr" rtl="1">
              <a:spcBef>
                <a:spcPts val="0"/>
              </a:spcBef>
              <a:spcAft>
                <a:spcPts val="0"/>
              </a:spcAft>
              <a:buNone/>
            </a:pPr>
            <a:r>
              <a:rPr lang="en-GB"/>
              <a:t>ומשחקי אסטרטגיה</a:t>
            </a:r>
            <a:endParaRPr/>
          </a:p>
        </p:txBody>
      </p:sp>
      <p:sp>
        <p:nvSpPr>
          <p:cNvPr id="240" name="Google Shape;240;p32"/>
          <p:cNvSpPr txBox="1">
            <a:spLocks noGrp="1"/>
          </p:cNvSpPr>
          <p:nvPr>
            <p:ph type="subTitle" idx="1"/>
          </p:nvPr>
        </p:nvSpPr>
        <p:spPr>
          <a:xfrm>
            <a:off x="308700" y="2432150"/>
            <a:ext cx="3314400" cy="2321100"/>
          </a:xfrm>
          <a:prstGeom prst="rect">
            <a:avLst/>
          </a:prstGeom>
        </p:spPr>
        <p:txBody>
          <a:bodyPr spcFirstLastPara="1" wrap="square" lIns="91425" tIns="91425" rIns="91425" bIns="91425" anchor="t" anchorCtr="0">
            <a:normAutofit fontScale="25000"/>
          </a:bodyPr>
          <a:lstStyle/>
          <a:p>
            <a:pPr marL="0" lvl="0" indent="0" algn="r" rtl="1">
              <a:lnSpc>
                <a:spcPct val="115000"/>
              </a:lnSpc>
              <a:spcBef>
                <a:spcPts val="0"/>
              </a:spcBef>
              <a:spcAft>
                <a:spcPts val="0"/>
              </a:spcAft>
              <a:buNone/>
            </a:pPr>
            <a:r>
              <a:rPr lang="en-GB" sz="6971">
                <a:solidFill>
                  <a:schemeClr val="dk1"/>
                </a:solidFill>
              </a:rPr>
              <a:t>שתי מושבות נמלים יריבות </a:t>
            </a:r>
            <a:endParaRPr sz="6971">
              <a:solidFill>
                <a:schemeClr val="dk1"/>
              </a:solidFill>
            </a:endParaRPr>
          </a:p>
          <a:p>
            <a:pPr marL="0" lvl="0" indent="0" algn="r" rtl="1">
              <a:lnSpc>
                <a:spcPct val="115000"/>
              </a:lnSpc>
              <a:spcBef>
                <a:spcPts val="0"/>
              </a:spcBef>
              <a:spcAft>
                <a:spcPts val="0"/>
              </a:spcAft>
              <a:buNone/>
            </a:pPr>
            <a:endParaRPr sz="6971">
              <a:solidFill>
                <a:schemeClr val="dk1"/>
              </a:solidFill>
            </a:endParaRPr>
          </a:p>
          <a:p>
            <a:pPr marL="0" lvl="0" indent="0" algn="r" rtl="1">
              <a:lnSpc>
                <a:spcPct val="115000"/>
              </a:lnSpc>
              <a:spcBef>
                <a:spcPts val="0"/>
              </a:spcBef>
              <a:spcAft>
                <a:spcPts val="0"/>
              </a:spcAft>
              <a:buNone/>
            </a:pPr>
            <a:r>
              <a:rPr lang="en-GB" sz="6971">
                <a:solidFill>
                  <a:schemeClr val="dk1"/>
                </a:solidFill>
              </a:rPr>
              <a:t>תלמיד כותב אלגוריתם לנמלה - לאן להתקדם בכל צעד - מימוש הפונקציה step</a:t>
            </a:r>
            <a:endParaRPr sz="6971">
              <a:solidFill>
                <a:schemeClr val="dk1"/>
              </a:solidFill>
            </a:endParaRPr>
          </a:p>
          <a:p>
            <a:pPr marL="0" lvl="0" indent="0" algn="r" rtl="1">
              <a:lnSpc>
                <a:spcPct val="115000"/>
              </a:lnSpc>
              <a:spcBef>
                <a:spcPts val="0"/>
              </a:spcBef>
              <a:spcAft>
                <a:spcPts val="0"/>
              </a:spcAft>
              <a:buNone/>
            </a:pPr>
            <a:endParaRPr sz="6971">
              <a:solidFill>
                <a:schemeClr val="dk1"/>
              </a:solidFill>
            </a:endParaRPr>
          </a:p>
          <a:p>
            <a:pPr marL="0" lvl="0" indent="0" algn="r" rtl="1">
              <a:spcBef>
                <a:spcPts val="0"/>
              </a:spcBef>
              <a:spcAft>
                <a:spcPts val="0"/>
              </a:spcAft>
              <a:buSzPts val="213"/>
              <a:buNone/>
            </a:pPr>
            <a:r>
              <a:rPr lang="en-GB" sz="6971">
                <a:solidFill>
                  <a:schemeClr val="dk1"/>
                </a:solidFill>
              </a:rPr>
              <a:t>מנצח מי ש… (תופעה מערכתית כאן)</a:t>
            </a:r>
            <a:endParaRPr sz="6971">
              <a:solidFill>
                <a:schemeClr val="dk1"/>
              </a:solidFill>
            </a:endParaRPr>
          </a:p>
        </p:txBody>
      </p:sp>
      <p:pic>
        <p:nvPicPr>
          <p:cNvPr id="241" name="Google Shape;241;p32" title="Screenshot 2026-06-28 at 6.05.17.png"/>
          <p:cNvPicPr preferRelativeResize="0"/>
          <p:nvPr/>
        </p:nvPicPr>
        <p:blipFill>
          <a:blip r:embed="rId3">
            <a:alphaModFix/>
          </a:blip>
          <a:stretch>
            <a:fillRect/>
          </a:stretch>
        </p:blipFill>
        <p:spPr>
          <a:xfrm>
            <a:off x="3881875" y="0"/>
            <a:ext cx="5262124" cy="5204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Google Shape;246;p33" title="Screenshot 2026-06-28 at 6.05.58.png"/>
          <p:cNvPicPr preferRelativeResize="0"/>
          <p:nvPr/>
        </p:nvPicPr>
        <p:blipFill>
          <a:blip r:embed="rId3">
            <a:alphaModFix/>
          </a:blip>
          <a:stretch>
            <a:fillRect/>
          </a:stretch>
        </p:blipFill>
        <p:spPr>
          <a:xfrm>
            <a:off x="0" y="0"/>
            <a:ext cx="5948450" cy="4871799"/>
          </a:xfrm>
          <a:prstGeom prst="rect">
            <a:avLst/>
          </a:prstGeom>
          <a:noFill/>
          <a:ln>
            <a:noFill/>
          </a:ln>
        </p:spPr>
      </p:pic>
      <p:pic>
        <p:nvPicPr>
          <p:cNvPr id="247" name="Google Shape;247;p33" title="Screenshot 2026-06-28 at 6.06.30.png"/>
          <p:cNvPicPr preferRelativeResize="0"/>
          <p:nvPr/>
        </p:nvPicPr>
        <p:blipFill>
          <a:blip r:embed="rId4">
            <a:alphaModFix/>
          </a:blip>
          <a:stretch>
            <a:fillRect/>
          </a:stretch>
        </p:blipFill>
        <p:spPr>
          <a:xfrm>
            <a:off x="5148200" y="0"/>
            <a:ext cx="3995799" cy="4871799"/>
          </a:xfrm>
          <a:prstGeom prst="rect">
            <a:avLst/>
          </a:prstGeom>
          <a:noFill/>
          <a:ln>
            <a:noFill/>
          </a:ln>
        </p:spPr>
      </p:pic>
      <p:sp>
        <p:nvSpPr>
          <p:cNvPr id="248" name="Google Shape;248;p33"/>
          <p:cNvSpPr txBox="1"/>
          <p:nvPr/>
        </p:nvSpPr>
        <p:spPr>
          <a:xfrm>
            <a:off x="0" y="4807450"/>
            <a:ext cx="6839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2"/>
                </a:solidFill>
              </a:rPr>
              <a:t>file:///Users/ruthie/Documents/distributed%20presentation/game_1.html</a:t>
            </a:r>
            <a:endParaRPr>
              <a:solidFill>
                <a:schemeClr val="dk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34" title="Screenshot 2026-06-28 at 6.05.58.png"/>
          <p:cNvPicPr preferRelativeResize="0"/>
          <p:nvPr/>
        </p:nvPicPr>
        <p:blipFill>
          <a:blip r:embed="rId3">
            <a:alphaModFix/>
          </a:blip>
          <a:stretch>
            <a:fillRect/>
          </a:stretch>
        </p:blipFill>
        <p:spPr>
          <a:xfrm>
            <a:off x="4729175" y="-1903700"/>
            <a:ext cx="5948450" cy="5143500"/>
          </a:xfrm>
          <a:prstGeom prst="rect">
            <a:avLst/>
          </a:prstGeom>
          <a:noFill/>
          <a:ln>
            <a:noFill/>
          </a:ln>
        </p:spPr>
      </p:pic>
      <p:sp>
        <p:nvSpPr>
          <p:cNvPr id="254" name="Google Shape;254;p34"/>
          <p:cNvSpPr txBox="1"/>
          <p:nvPr/>
        </p:nvSpPr>
        <p:spPr>
          <a:xfrm>
            <a:off x="427875" y="445350"/>
            <a:ext cx="3801300" cy="1569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GB" sz="1800">
                <a:solidFill>
                  <a:schemeClr val="dk2"/>
                </a:solidFill>
              </a:rPr>
              <a:t>ומה בפונקציה step?</a:t>
            </a:r>
            <a:endParaRPr sz="1800">
              <a:solidFill>
                <a:schemeClr val="dk2"/>
              </a:solidFill>
            </a:endParaRPr>
          </a:p>
          <a:p>
            <a:pPr marL="457200" lvl="0" indent="-342900" algn="r" rtl="1">
              <a:spcBef>
                <a:spcPts val="0"/>
              </a:spcBef>
              <a:spcAft>
                <a:spcPts val="0"/>
              </a:spcAft>
              <a:buClr>
                <a:schemeClr val="dk2"/>
              </a:buClr>
              <a:buSzPts val="1800"/>
              <a:buChar char="-"/>
            </a:pPr>
            <a:r>
              <a:rPr lang="en-GB" sz="1800">
                <a:solidFill>
                  <a:schemeClr val="dk2"/>
                </a:solidFill>
              </a:rPr>
              <a:t>חישוב ממוצע</a:t>
            </a:r>
            <a:endParaRPr sz="1800">
              <a:solidFill>
                <a:schemeClr val="dk2"/>
              </a:solidFill>
            </a:endParaRPr>
          </a:p>
          <a:p>
            <a:pPr marL="457200" lvl="0" indent="-342900" algn="r" rtl="1">
              <a:spcBef>
                <a:spcPts val="0"/>
              </a:spcBef>
              <a:spcAft>
                <a:spcPts val="0"/>
              </a:spcAft>
              <a:buClr>
                <a:schemeClr val="dk2"/>
              </a:buClr>
              <a:buSzPts val="1800"/>
              <a:buChar char="-"/>
            </a:pPr>
            <a:r>
              <a:rPr lang="en-GB" sz="1800">
                <a:solidFill>
                  <a:schemeClr val="dk2"/>
                </a:solidFill>
              </a:rPr>
              <a:t>חישוב מקסימום</a:t>
            </a:r>
            <a:endParaRPr sz="1800">
              <a:solidFill>
                <a:schemeClr val="dk2"/>
              </a:solidFill>
            </a:endParaRPr>
          </a:p>
          <a:p>
            <a:pPr marL="457200" lvl="0" indent="-342900" algn="r" rtl="1">
              <a:spcBef>
                <a:spcPts val="0"/>
              </a:spcBef>
              <a:spcAft>
                <a:spcPts val="0"/>
              </a:spcAft>
              <a:buClr>
                <a:schemeClr val="dk2"/>
              </a:buClr>
              <a:buSzPts val="1800"/>
              <a:buChar char="-"/>
            </a:pPr>
            <a:r>
              <a:rPr lang="en-GB" sz="1800">
                <a:solidFill>
                  <a:schemeClr val="dk2"/>
                </a:solidFill>
              </a:rPr>
              <a:t>סריקת מערך</a:t>
            </a:r>
            <a:endParaRPr sz="1800">
              <a:solidFill>
                <a:schemeClr val="dk2"/>
              </a:solidFill>
            </a:endParaRPr>
          </a:p>
          <a:p>
            <a:pPr marL="0" lvl="0" indent="0" algn="r" rtl="1">
              <a:spcBef>
                <a:spcPts val="0"/>
              </a:spcBef>
              <a:spcAft>
                <a:spcPts val="0"/>
              </a:spcAft>
              <a:buNone/>
            </a:pPr>
            <a:r>
              <a:rPr lang="en-GB" sz="1800">
                <a:solidFill>
                  <a:schemeClr val="dk2"/>
                </a:solidFill>
              </a:rPr>
              <a:t>בשירות האסטרטגיה,</a:t>
            </a:r>
            <a:r>
              <a:rPr lang="en-GB" sz="1800" b="1">
                <a:solidFill>
                  <a:schemeClr val="dk2"/>
                </a:solidFill>
              </a:rPr>
              <a:t> בתרגיל שלא נגמר</a:t>
            </a:r>
            <a:endParaRPr sz="1800" b="1">
              <a:solidFill>
                <a:schemeClr val="dk2"/>
              </a:solidFill>
            </a:endParaRPr>
          </a:p>
        </p:txBody>
      </p:sp>
      <p:pic>
        <p:nvPicPr>
          <p:cNvPr id="255" name="Google Shape;255;p34" title="Screenshot 2026-06-28 at 6.14.13.png"/>
          <p:cNvPicPr preferRelativeResize="0"/>
          <p:nvPr/>
        </p:nvPicPr>
        <p:blipFill>
          <a:blip r:embed="rId4">
            <a:alphaModFix/>
          </a:blip>
          <a:stretch>
            <a:fillRect/>
          </a:stretch>
        </p:blipFill>
        <p:spPr>
          <a:xfrm>
            <a:off x="162675" y="2305050"/>
            <a:ext cx="8382000" cy="28384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9"/>
        <p:cNvGrpSpPr/>
        <p:nvPr/>
      </p:nvGrpSpPr>
      <p:grpSpPr>
        <a:xfrm>
          <a:off x="0" y="0"/>
          <a:ext cx="0" cy="0"/>
          <a:chOff x="0" y="0"/>
          <a:chExt cx="0" cy="0"/>
        </a:xfrm>
      </p:grpSpPr>
      <p:sp>
        <p:nvSpPr>
          <p:cNvPr id="80" name="Google Shape;80;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1">
              <a:spcBef>
                <a:spcPts val="0"/>
              </a:spcBef>
              <a:spcAft>
                <a:spcPts val="0"/>
              </a:spcAft>
              <a:buNone/>
            </a:pPr>
            <a:r>
              <a:rPr lang="en-GB"/>
              <a:t>משחק החיים של Conway</a:t>
            </a:r>
            <a:endParaRPr/>
          </a:p>
        </p:txBody>
      </p:sp>
      <p:sp>
        <p:nvSpPr>
          <p:cNvPr id="81" name="Google Shape;81;p15"/>
          <p:cNvSpPr txBox="1">
            <a:spLocks noGrp="1"/>
          </p:cNvSpPr>
          <p:nvPr>
            <p:ph type="body" idx="1"/>
          </p:nvPr>
        </p:nvSpPr>
        <p:spPr>
          <a:xfrm>
            <a:off x="487450" y="1152475"/>
            <a:ext cx="3824100" cy="357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a:bodyPr>
          <a:lstStyle/>
          <a:p>
            <a:pPr marL="0" lvl="0" indent="0" algn="ctr" rtl="1">
              <a:spcBef>
                <a:spcPts val="0"/>
              </a:spcBef>
              <a:spcAft>
                <a:spcPts val="0"/>
              </a:spcAft>
              <a:buNone/>
            </a:pPr>
            <a:r>
              <a:rPr lang="en-GB" sz="1500" b="1">
                <a:solidFill>
                  <a:srgbClr val="FF9900"/>
                </a:solidFill>
              </a:rPr>
              <a:t>מקומית</a:t>
            </a:r>
            <a:r>
              <a:rPr lang="en-GB"/>
              <a:t>: כל תא באחד משני מצבים: </a:t>
            </a:r>
            <a:endParaRPr/>
          </a:p>
          <a:p>
            <a:pPr marL="0" lvl="0" indent="0" algn="ctr" rtl="1">
              <a:spcBef>
                <a:spcPts val="1200"/>
              </a:spcBef>
              <a:spcAft>
                <a:spcPts val="0"/>
              </a:spcAft>
              <a:buNone/>
            </a:pPr>
            <a:r>
              <a:rPr lang="en-GB" sz="2900" b="1"/>
              <a:t>חי / מת</a:t>
            </a:r>
            <a:endParaRPr sz="2900" b="1"/>
          </a:p>
          <a:p>
            <a:pPr marL="0" lvl="0" indent="0" algn="r" rtl="1">
              <a:spcBef>
                <a:spcPts val="1200"/>
              </a:spcBef>
              <a:spcAft>
                <a:spcPts val="0"/>
              </a:spcAft>
              <a:buNone/>
            </a:pPr>
            <a:r>
              <a:rPr lang="en-GB"/>
              <a:t>בכל צעד של הסימולציה - תא יכול להפוך לחי או מת - לפי החוקים:</a:t>
            </a:r>
            <a:endParaRPr/>
          </a:p>
          <a:p>
            <a:pPr marL="457200" lvl="0" indent="-317500" algn="r" rtl="1">
              <a:spcBef>
                <a:spcPts val="1200"/>
              </a:spcBef>
              <a:spcAft>
                <a:spcPts val="0"/>
              </a:spcAft>
              <a:buSzPts val="1400"/>
              <a:buChar char="●"/>
            </a:pPr>
            <a:r>
              <a:rPr lang="en-GB" b="1">
                <a:solidFill>
                  <a:schemeClr val="dk1"/>
                </a:solidFill>
              </a:rPr>
              <a:t>תא חי ימות</a:t>
            </a:r>
            <a:r>
              <a:rPr lang="en-GB"/>
              <a:t> מבדידות אם יש מסביבו פחות משני תאים חיים, או מצפיפות אם יש מסביבו ארבעה או יותר</a:t>
            </a:r>
            <a:endParaRPr/>
          </a:p>
          <a:p>
            <a:pPr marL="457200" lvl="0" indent="-317500" algn="r" rtl="1">
              <a:spcBef>
                <a:spcPts val="1000"/>
              </a:spcBef>
              <a:spcAft>
                <a:spcPts val="0"/>
              </a:spcAft>
              <a:buSzPts val="1400"/>
              <a:buChar char="●"/>
            </a:pPr>
            <a:r>
              <a:rPr lang="en-GB" b="1">
                <a:solidFill>
                  <a:schemeClr val="dk1"/>
                </a:solidFill>
              </a:rPr>
              <a:t>תא מת יוולד</a:t>
            </a:r>
            <a:r>
              <a:rPr lang="en-GB"/>
              <a:t> אם יש מסביבו בדיוק שלושה חיים</a:t>
            </a:r>
            <a:endParaRPr/>
          </a:p>
        </p:txBody>
      </p:sp>
      <p:sp>
        <p:nvSpPr>
          <p:cNvPr id="82" name="Google Shape;82;p15"/>
          <p:cNvSpPr txBox="1">
            <a:spLocks noGrp="1"/>
          </p:cNvSpPr>
          <p:nvPr>
            <p:ph type="body" idx="2"/>
          </p:nvPr>
        </p:nvSpPr>
        <p:spPr>
          <a:xfrm>
            <a:off x="4832400" y="1152475"/>
            <a:ext cx="3999900" cy="357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a:bodyPr>
          <a:lstStyle/>
          <a:p>
            <a:pPr marL="0" lvl="0" indent="0" algn="ctr" rtl="1">
              <a:spcBef>
                <a:spcPts val="0"/>
              </a:spcBef>
              <a:spcAft>
                <a:spcPts val="1200"/>
              </a:spcAft>
              <a:buNone/>
            </a:pPr>
            <a:r>
              <a:rPr lang="en-GB" sz="1500" b="1">
                <a:solidFill>
                  <a:srgbClr val="FF9900"/>
                </a:solidFill>
              </a:rPr>
              <a:t>גלובלית</a:t>
            </a:r>
            <a:r>
              <a:rPr lang="en-GB"/>
              <a:t>: מטריצה דו מימדית של תאים</a:t>
            </a:r>
            <a:endParaRPr/>
          </a:p>
        </p:txBody>
      </p:sp>
      <p:graphicFrame>
        <p:nvGraphicFramePr>
          <p:cNvPr id="83" name="Google Shape;83;p15"/>
          <p:cNvGraphicFramePr/>
          <p:nvPr/>
        </p:nvGraphicFramePr>
        <p:xfrm>
          <a:off x="5492375" y="1670925"/>
          <a:ext cx="2679950" cy="2773470"/>
        </p:xfrm>
        <a:graphic>
          <a:graphicData uri="http://schemas.openxmlformats.org/drawingml/2006/table">
            <a:tbl>
              <a:tblPr>
                <a:noFill/>
                <a:tableStyleId>{E1433B35-AAEB-40A2-A460-D0BE15ADD299}</a:tableStyleId>
              </a:tblPr>
              <a:tblGrid>
                <a:gridCol w="382850">
                  <a:extLst>
                    <a:ext uri="{9D8B030D-6E8A-4147-A177-3AD203B41FA5}">
                      <a16:colId xmlns:a16="http://schemas.microsoft.com/office/drawing/2014/main" val="20000"/>
                    </a:ext>
                  </a:extLst>
                </a:gridCol>
                <a:gridCol w="382850">
                  <a:extLst>
                    <a:ext uri="{9D8B030D-6E8A-4147-A177-3AD203B41FA5}">
                      <a16:colId xmlns:a16="http://schemas.microsoft.com/office/drawing/2014/main" val="20001"/>
                    </a:ext>
                  </a:extLst>
                </a:gridCol>
                <a:gridCol w="382850">
                  <a:extLst>
                    <a:ext uri="{9D8B030D-6E8A-4147-A177-3AD203B41FA5}">
                      <a16:colId xmlns:a16="http://schemas.microsoft.com/office/drawing/2014/main" val="20002"/>
                    </a:ext>
                  </a:extLst>
                </a:gridCol>
                <a:gridCol w="382850">
                  <a:extLst>
                    <a:ext uri="{9D8B030D-6E8A-4147-A177-3AD203B41FA5}">
                      <a16:colId xmlns:a16="http://schemas.microsoft.com/office/drawing/2014/main" val="20003"/>
                    </a:ext>
                  </a:extLst>
                </a:gridCol>
                <a:gridCol w="382850">
                  <a:extLst>
                    <a:ext uri="{9D8B030D-6E8A-4147-A177-3AD203B41FA5}">
                      <a16:colId xmlns:a16="http://schemas.microsoft.com/office/drawing/2014/main" val="20004"/>
                    </a:ext>
                  </a:extLst>
                </a:gridCol>
                <a:gridCol w="382850">
                  <a:extLst>
                    <a:ext uri="{9D8B030D-6E8A-4147-A177-3AD203B41FA5}">
                      <a16:colId xmlns:a16="http://schemas.microsoft.com/office/drawing/2014/main" val="20005"/>
                    </a:ext>
                  </a:extLst>
                </a:gridCol>
                <a:gridCol w="382850">
                  <a:extLst>
                    <a:ext uri="{9D8B030D-6E8A-4147-A177-3AD203B41FA5}">
                      <a16:colId xmlns:a16="http://schemas.microsoft.com/office/drawing/2014/main" val="20006"/>
                    </a:ext>
                  </a:extLst>
                </a:gridCol>
              </a:tblGrid>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0"/>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4"/>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5"/>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6"/>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1">
              <a:spcBef>
                <a:spcPts val="0"/>
              </a:spcBef>
              <a:spcAft>
                <a:spcPts val="0"/>
              </a:spcAft>
              <a:buNone/>
            </a:pPr>
            <a:r>
              <a:rPr lang="en-GB"/>
              <a:t>משחק החיים של Conway</a:t>
            </a:r>
            <a:endParaRPr/>
          </a:p>
        </p:txBody>
      </p:sp>
      <p:sp>
        <p:nvSpPr>
          <p:cNvPr id="89" name="Google Shape;89;p16"/>
          <p:cNvSpPr txBox="1">
            <a:spLocks noGrp="1"/>
          </p:cNvSpPr>
          <p:nvPr>
            <p:ph type="body" idx="1"/>
          </p:nvPr>
        </p:nvSpPr>
        <p:spPr>
          <a:xfrm>
            <a:off x="487450" y="1152475"/>
            <a:ext cx="3824100" cy="357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lnSpcReduction="10000"/>
          </a:bodyPr>
          <a:lstStyle/>
          <a:p>
            <a:pPr marL="0" lvl="0" indent="0" algn="ctr" rtl="1">
              <a:spcBef>
                <a:spcPts val="0"/>
              </a:spcBef>
              <a:spcAft>
                <a:spcPts val="0"/>
              </a:spcAft>
              <a:buNone/>
            </a:pPr>
            <a:r>
              <a:rPr lang="en-GB" sz="1500" b="1">
                <a:solidFill>
                  <a:srgbClr val="FF9900"/>
                </a:solidFill>
              </a:rPr>
              <a:t>מקומית</a:t>
            </a:r>
            <a:r>
              <a:rPr lang="en-GB"/>
              <a:t>: כל תא באחד משני מצבים: </a:t>
            </a:r>
            <a:endParaRPr/>
          </a:p>
          <a:p>
            <a:pPr marL="457200" lvl="0" indent="-317500" algn="r" rtl="1">
              <a:spcBef>
                <a:spcPts val="1200"/>
              </a:spcBef>
              <a:spcAft>
                <a:spcPts val="0"/>
              </a:spcAft>
              <a:buSzPts val="1400"/>
              <a:buChar char="●"/>
            </a:pPr>
            <a:r>
              <a:rPr lang="en-GB" b="1">
                <a:solidFill>
                  <a:schemeClr val="dk1"/>
                </a:solidFill>
              </a:rPr>
              <a:t>תא חי ימות</a:t>
            </a:r>
            <a:r>
              <a:rPr lang="en-GB"/>
              <a:t> מבדידות אם יש מסביבו פחות משני תאים חיים, או מצפיפות אם יש מסביבו ארבעה או יותר</a:t>
            </a:r>
            <a:endParaRPr/>
          </a:p>
          <a:p>
            <a:pPr marL="457200" lvl="0" indent="-317500" algn="r" rtl="1">
              <a:spcBef>
                <a:spcPts val="1000"/>
              </a:spcBef>
              <a:spcAft>
                <a:spcPts val="0"/>
              </a:spcAft>
              <a:buSzPts val="1400"/>
              <a:buChar char="●"/>
            </a:pPr>
            <a:r>
              <a:rPr lang="en-GB" b="1">
                <a:solidFill>
                  <a:schemeClr val="dk1"/>
                </a:solidFill>
              </a:rPr>
              <a:t>תא מת יוולד</a:t>
            </a:r>
            <a:r>
              <a:rPr lang="en-GB"/>
              <a:t> אם יש מסביבו בדיוק שלושה חיים</a:t>
            </a:r>
            <a:endParaRPr/>
          </a:p>
          <a:p>
            <a:pPr marL="0" lvl="0" indent="0" algn="r" rtl="1">
              <a:spcBef>
                <a:spcPts val="1200"/>
              </a:spcBef>
              <a:spcAft>
                <a:spcPts val="0"/>
              </a:spcAft>
              <a:buNone/>
            </a:pPr>
            <a:endParaRPr/>
          </a:p>
          <a:p>
            <a:pPr marL="0" lvl="0" indent="0" algn="r" rtl="1">
              <a:spcBef>
                <a:spcPts val="1200"/>
              </a:spcBef>
              <a:spcAft>
                <a:spcPts val="0"/>
              </a:spcAft>
              <a:buNone/>
            </a:pPr>
            <a:r>
              <a:rPr lang="en-GB"/>
              <a:t>תופעות שמתייצבות:</a:t>
            </a:r>
            <a:endParaRPr/>
          </a:p>
          <a:p>
            <a:pPr marL="457200" lvl="0" indent="-317500" algn="r" rtl="1">
              <a:spcBef>
                <a:spcPts val="1200"/>
              </a:spcBef>
              <a:spcAft>
                <a:spcPts val="0"/>
              </a:spcAft>
              <a:buSzPts val="1400"/>
              <a:buChar char="●"/>
            </a:pPr>
            <a:r>
              <a:rPr lang="en-GB"/>
              <a:t>קונפיגורציות שנעלמות</a:t>
            </a:r>
            <a:endParaRPr/>
          </a:p>
          <a:p>
            <a:pPr marL="457200" lvl="0" indent="-317500" algn="r" rtl="1">
              <a:spcBef>
                <a:spcPts val="0"/>
              </a:spcBef>
              <a:spcAft>
                <a:spcPts val="0"/>
              </a:spcAft>
              <a:buSzPts val="1400"/>
              <a:buChar char="●"/>
            </a:pPr>
            <a:r>
              <a:rPr lang="en-GB"/>
              <a:t>קונפיגורציות שקופאות</a:t>
            </a:r>
            <a:endParaRPr/>
          </a:p>
          <a:p>
            <a:pPr marL="457200" lvl="0" indent="-317500" algn="r" rtl="1">
              <a:spcBef>
                <a:spcPts val="0"/>
              </a:spcBef>
              <a:spcAft>
                <a:spcPts val="0"/>
              </a:spcAft>
              <a:buSzPts val="1400"/>
              <a:buChar char="●"/>
            </a:pPr>
            <a:r>
              <a:rPr lang="en-GB"/>
              <a:t>קונפיגורציות בהתנהגות מחזורית</a:t>
            </a:r>
            <a:endParaRPr/>
          </a:p>
        </p:txBody>
      </p:sp>
      <p:sp>
        <p:nvSpPr>
          <p:cNvPr id="90" name="Google Shape;90;p16"/>
          <p:cNvSpPr txBox="1">
            <a:spLocks noGrp="1"/>
          </p:cNvSpPr>
          <p:nvPr>
            <p:ph type="body" idx="2"/>
          </p:nvPr>
        </p:nvSpPr>
        <p:spPr>
          <a:xfrm>
            <a:off x="4832400" y="1152475"/>
            <a:ext cx="3999900" cy="357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a:bodyPr>
          <a:lstStyle/>
          <a:p>
            <a:pPr marL="0" lvl="0" indent="0" algn="ctr" rtl="1">
              <a:spcBef>
                <a:spcPts val="0"/>
              </a:spcBef>
              <a:spcAft>
                <a:spcPts val="1200"/>
              </a:spcAft>
              <a:buNone/>
            </a:pPr>
            <a:r>
              <a:rPr lang="en-GB" sz="1500" b="1">
                <a:solidFill>
                  <a:srgbClr val="FF9900"/>
                </a:solidFill>
              </a:rPr>
              <a:t>גלובלית</a:t>
            </a:r>
            <a:r>
              <a:rPr lang="en-GB"/>
              <a:t>: מטריצה דו מימדית של תאים</a:t>
            </a:r>
            <a:endParaRPr/>
          </a:p>
        </p:txBody>
      </p:sp>
      <p:graphicFrame>
        <p:nvGraphicFramePr>
          <p:cNvPr id="91" name="Google Shape;91;p16"/>
          <p:cNvGraphicFramePr/>
          <p:nvPr/>
        </p:nvGraphicFramePr>
        <p:xfrm>
          <a:off x="5492375" y="1670925"/>
          <a:ext cx="2679950" cy="2773470"/>
        </p:xfrm>
        <a:graphic>
          <a:graphicData uri="http://schemas.openxmlformats.org/drawingml/2006/table">
            <a:tbl>
              <a:tblPr>
                <a:noFill/>
                <a:tableStyleId>{E1433B35-AAEB-40A2-A460-D0BE15ADD299}</a:tableStyleId>
              </a:tblPr>
              <a:tblGrid>
                <a:gridCol w="382850">
                  <a:extLst>
                    <a:ext uri="{9D8B030D-6E8A-4147-A177-3AD203B41FA5}">
                      <a16:colId xmlns:a16="http://schemas.microsoft.com/office/drawing/2014/main" val="20000"/>
                    </a:ext>
                  </a:extLst>
                </a:gridCol>
                <a:gridCol w="382850">
                  <a:extLst>
                    <a:ext uri="{9D8B030D-6E8A-4147-A177-3AD203B41FA5}">
                      <a16:colId xmlns:a16="http://schemas.microsoft.com/office/drawing/2014/main" val="20001"/>
                    </a:ext>
                  </a:extLst>
                </a:gridCol>
                <a:gridCol w="382850">
                  <a:extLst>
                    <a:ext uri="{9D8B030D-6E8A-4147-A177-3AD203B41FA5}">
                      <a16:colId xmlns:a16="http://schemas.microsoft.com/office/drawing/2014/main" val="20002"/>
                    </a:ext>
                  </a:extLst>
                </a:gridCol>
                <a:gridCol w="382850">
                  <a:extLst>
                    <a:ext uri="{9D8B030D-6E8A-4147-A177-3AD203B41FA5}">
                      <a16:colId xmlns:a16="http://schemas.microsoft.com/office/drawing/2014/main" val="20003"/>
                    </a:ext>
                  </a:extLst>
                </a:gridCol>
                <a:gridCol w="382850">
                  <a:extLst>
                    <a:ext uri="{9D8B030D-6E8A-4147-A177-3AD203B41FA5}">
                      <a16:colId xmlns:a16="http://schemas.microsoft.com/office/drawing/2014/main" val="20004"/>
                    </a:ext>
                  </a:extLst>
                </a:gridCol>
                <a:gridCol w="382850">
                  <a:extLst>
                    <a:ext uri="{9D8B030D-6E8A-4147-A177-3AD203B41FA5}">
                      <a16:colId xmlns:a16="http://schemas.microsoft.com/office/drawing/2014/main" val="20005"/>
                    </a:ext>
                  </a:extLst>
                </a:gridCol>
                <a:gridCol w="382850">
                  <a:extLst>
                    <a:ext uri="{9D8B030D-6E8A-4147-A177-3AD203B41FA5}">
                      <a16:colId xmlns:a16="http://schemas.microsoft.com/office/drawing/2014/main" val="20006"/>
                    </a:ext>
                  </a:extLst>
                </a:gridCol>
              </a:tblGrid>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0"/>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4"/>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5"/>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5"/>
        <p:cNvGrpSpPr/>
        <p:nvPr/>
      </p:nvGrpSpPr>
      <p:grpSpPr>
        <a:xfrm>
          <a:off x="0" y="0"/>
          <a:ext cx="0" cy="0"/>
          <a:chOff x="0" y="0"/>
          <a:chExt cx="0" cy="0"/>
        </a:xfrm>
      </p:grpSpPr>
      <p:sp>
        <p:nvSpPr>
          <p:cNvPr id="96" name="Google Shape;96;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1">
              <a:spcBef>
                <a:spcPts val="0"/>
              </a:spcBef>
              <a:spcAft>
                <a:spcPts val="0"/>
              </a:spcAft>
              <a:buNone/>
            </a:pPr>
            <a:r>
              <a:rPr lang="en-GB"/>
              <a:t>משחק החיים של Conway</a:t>
            </a:r>
            <a:endParaRPr/>
          </a:p>
        </p:txBody>
      </p:sp>
      <p:sp>
        <p:nvSpPr>
          <p:cNvPr id="97" name="Google Shape;97;p17"/>
          <p:cNvSpPr txBox="1">
            <a:spLocks noGrp="1"/>
          </p:cNvSpPr>
          <p:nvPr>
            <p:ph type="body" idx="1"/>
          </p:nvPr>
        </p:nvSpPr>
        <p:spPr>
          <a:xfrm>
            <a:off x="487450" y="1152475"/>
            <a:ext cx="3824100" cy="357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lnSpcReduction="10000"/>
          </a:bodyPr>
          <a:lstStyle/>
          <a:p>
            <a:pPr marL="0" lvl="0" indent="0" algn="ctr" rtl="1">
              <a:spcBef>
                <a:spcPts val="0"/>
              </a:spcBef>
              <a:spcAft>
                <a:spcPts val="0"/>
              </a:spcAft>
              <a:buNone/>
            </a:pPr>
            <a:r>
              <a:rPr lang="en-GB" sz="1500" b="1">
                <a:solidFill>
                  <a:srgbClr val="FF9900"/>
                </a:solidFill>
              </a:rPr>
              <a:t>מקומית</a:t>
            </a:r>
            <a:r>
              <a:rPr lang="en-GB"/>
              <a:t>: כל תא באחד משני מצבים: </a:t>
            </a:r>
            <a:endParaRPr/>
          </a:p>
          <a:p>
            <a:pPr marL="457200" lvl="0" indent="-317500" algn="r" rtl="1">
              <a:spcBef>
                <a:spcPts val="1200"/>
              </a:spcBef>
              <a:spcAft>
                <a:spcPts val="0"/>
              </a:spcAft>
              <a:buSzPts val="1400"/>
              <a:buChar char="●"/>
            </a:pPr>
            <a:r>
              <a:rPr lang="en-GB" b="1">
                <a:solidFill>
                  <a:schemeClr val="dk1"/>
                </a:solidFill>
              </a:rPr>
              <a:t>תא חי ימות</a:t>
            </a:r>
            <a:r>
              <a:rPr lang="en-GB"/>
              <a:t> מבדידות אם יש מסביבו פחות משני תאים חיים, או מצפיפות אם יש מסביבו ארבעה או יותר</a:t>
            </a:r>
            <a:endParaRPr/>
          </a:p>
          <a:p>
            <a:pPr marL="457200" lvl="0" indent="-317500" algn="r" rtl="1">
              <a:spcBef>
                <a:spcPts val="1000"/>
              </a:spcBef>
              <a:spcAft>
                <a:spcPts val="0"/>
              </a:spcAft>
              <a:buSzPts val="1400"/>
              <a:buChar char="●"/>
            </a:pPr>
            <a:r>
              <a:rPr lang="en-GB" b="1">
                <a:solidFill>
                  <a:schemeClr val="dk1"/>
                </a:solidFill>
              </a:rPr>
              <a:t>תא מת יוולד</a:t>
            </a:r>
            <a:r>
              <a:rPr lang="en-GB"/>
              <a:t> אם יש מסביבו בדיוק שלושה חיים</a:t>
            </a:r>
            <a:endParaRPr/>
          </a:p>
          <a:p>
            <a:pPr marL="0" lvl="0" indent="0" algn="r" rtl="1">
              <a:spcBef>
                <a:spcPts val="1200"/>
              </a:spcBef>
              <a:spcAft>
                <a:spcPts val="0"/>
              </a:spcAft>
              <a:buNone/>
            </a:pPr>
            <a:endParaRPr/>
          </a:p>
          <a:p>
            <a:pPr marL="0" lvl="0" indent="0" algn="r" rtl="1">
              <a:spcBef>
                <a:spcPts val="1200"/>
              </a:spcBef>
              <a:spcAft>
                <a:spcPts val="0"/>
              </a:spcAft>
              <a:buNone/>
            </a:pPr>
            <a:r>
              <a:rPr lang="en-GB"/>
              <a:t>תופעות שמתייצבות:</a:t>
            </a:r>
            <a:endParaRPr/>
          </a:p>
          <a:p>
            <a:pPr marL="457200" lvl="0" indent="-317500" algn="r" rtl="1">
              <a:spcBef>
                <a:spcPts val="1200"/>
              </a:spcBef>
              <a:spcAft>
                <a:spcPts val="0"/>
              </a:spcAft>
              <a:buSzPts val="1400"/>
              <a:buChar char="●"/>
            </a:pPr>
            <a:r>
              <a:rPr lang="en-GB"/>
              <a:t>קונפיגורציות שנעלמות</a:t>
            </a:r>
            <a:endParaRPr/>
          </a:p>
          <a:p>
            <a:pPr marL="457200" lvl="0" indent="-317500" algn="r" rtl="1">
              <a:spcBef>
                <a:spcPts val="0"/>
              </a:spcBef>
              <a:spcAft>
                <a:spcPts val="0"/>
              </a:spcAft>
              <a:buSzPts val="1400"/>
              <a:buChar char="●"/>
            </a:pPr>
            <a:r>
              <a:rPr lang="en-GB"/>
              <a:t>קונפיגורציות שקופאות</a:t>
            </a:r>
            <a:endParaRPr/>
          </a:p>
          <a:p>
            <a:pPr marL="457200" lvl="0" indent="-317500" algn="r" rtl="1">
              <a:spcBef>
                <a:spcPts val="0"/>
              </a:spcBef>
              <a:spcAft>
                <a:spcPts val="0"/>
              </a:spcAft>
              <a:buSzPts val="1400"/>
              <a:buChar char="●"/>
            </a:pPr>
            <a:r>
              <a:rPr lang="en-GB"/>
              <a:t>קונפיגורציות בהתנהגות מחזורית</a:t>
            </a:r>
            <a:endParaRPr/>
          </a:p>
        </p:txBody>
      </p:sp>
      <p:sp>
        <p:nvSpPr>
          <p:cNvPr id="98" name="Google Shape;98;p17"/>
          <p:cNvSpPr txBox="1">
            <a:spLocks noGrp="1"/>
          </p:cNvSpPr>
          <p:nvPr>
            <p:ph type="body" idx="2"/>
          </p:nvPr>
        </p:nvSpPr>
        <p:spPr>
          <a:xfrm>
            <a:off x="4832400" y="1152475"/>
            <a:ext cx="3999900" cy="357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a:bodyPr>
          <a:lstStyle/>
          <a:p>
            <a:pPr marL="0" lvl="0" indent="0" algn="ctr" rtl="1">
              <a:spcBef>
                <a:spcPts val="0"/>
              </a:spcBef>
              <a:spcAft>
                <a:spcPts val="1200"/>
              </a:spcAft>
              <a:buNone/>
            </a:pPr>
            <a:r>
              <a:rPr lang="en-GB" sz="1500" b="1">
                <a:solidFill>
                  <a:srgbClr val="FF9900"/>
                </a:solidFill>
              </a:rPr>
              <a:t>גלובלית</a:t>
            </a:r>
            <a:r>
              <a:rPr lang="en-GB"/>
              <a:t>: מטריצה דו מימדית של תאים</a:t>
            </a:r>
            <a:endParaRPr/>
          </a:p>
        </p:txBody>
      </p:sp>
      <p:graphicFrame>
        <p:nvGraphicFramePr>
          <p:cNvPr id="99" name="Google Shape;99;p17"/>
          <p:cNvGraphicFramePr/>
          <p:nvPr/>
        </p:nvGraphicFramePr>
        <p:xfrm>
          <a:off x="5492375" y="1670925"/>
          <a:ext cx="2679950" cy="2773470"/>
        </p:xfrm>
        <a:graphic>
          <a:graphicData uri="http://schemas.openxmlformats.org/drawingml/2006/table">
            <a:tbl>
              <a:tblPr>
                <a:noFill/>
                <a:tableStyleId>{E1433B35-AAEB-40A2-A460-D0BE15ADD299}</a:tableStyleId>
              </a:tblPr>
              <a:tblGrid>
                <a:gridCol w="382850">
                  <a:extLst>
                    <a:ext uri="{9D8B030D-6E8A-4147-A177-3AD203B41FA5}">
                      <a16:colId xmlns:a16="http://schemas.microsoft.com/office/drawing/2014/main" val="20000"/>
                    </a:ext>
                  </a:extLst>
                </a:gridCol>
                <a:gridCol w="382850">
                  <a:extLst>
                    <a:ext uri="{9D8B030D-6E8A-4147-A177-3AD203B41FA5}">
                      <a16:colId xmlns:a16="http://schemas.microsoft.com/office/drawing/2014/main" val="20001"/>
                    </a:ext>
                  </a:extLst>
                </a:gridCol>
                <a:gridCol w="382850">
                  <a:extLst>
                    <a:ext uri="{9D8B030D-6E8A-4147-A177-3AD203B41FA5}">
                      <a16:colId xmlns:a16="http://schemas.microsoft.com/office/drawing/2014/main" val="20002"/>
                    </a:ext>
                  </a:extLst>
                </a:gridCol>
                <a:gridCol w="382850">
                  <a:extLst>
                    <a:ext uri="{9D8B030D-6E8A-4147-A177-3AD203B41FA5}">
                      <a16:colId xmlns:a16="http://schemas.microsoft.com/office/drawing/2014/main" val="20003"/>
                    </a:ext>
                  </a:extLst>
                </a:gridCol>
                <a:gridCol w="382850">
                  <a:extLst>
                    <a:ext uri="{9D8B030D-6E8A-4147-A177-3AD203B41FA5}">
                      <a16:colId xmlns:a16="http://schemas.microsoft.com/office/drawing/2014/main" val="20004"/>
                    </a:ext>
                  </a:extLst>
                </a:gridCol>
                <a:gridCol w="382850">
                  <a:extLst>
                    <a:ext uri="{9D8B030D-6E8A-4147-A177-3AD203B41FA5}">
                      <a16:colId xmlns:a16="http://schemas.microsoft.com/office/drawing/2014/main" val="20005"/>
                    </a:ext>
                  </a:extLst>
                </a:gridCol>
                <a:gridCol w="382850">
                  <a:extLst>
                    <a:ext uri="{9D8B030D-6E8A-4147-A177-3AD203B41FA5}">
                      <a16:colId xmlns:a16="http://schemas.microsoft.com/office/drawing/2014/main" val="20006"/>
                    </a:ext>
                  </a:extLst>
                </a:gridCol>
              </a:tblGrid>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0"/>
                  </a:ext>
                </a:extLst>
              </a:tr>
              <a:tr h="361375">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4"/>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5"/>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6"/>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03"/>
        <p:cNvGrpSpPr/>
        <p:nvPr/>
      </p:nvGrpSpPr>
      <p:grpSpPr>
        <a:xfrm>
          <a:off x="0" y="0"/>
          <a:ext cx="0" cy="0"/>
          <a:chOff x="0" y="0"/>
          <a:chExt cx="0" cy="0"/>
        </a:xfrm>
      </p:grpSpPr>
      <p:sp>
        <p:nvSpPr>
          <p:cNvPr id="104" name="Google Shape;10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1">
              <a:spcBef>
                <a:spcPts val="0"/>
              </a:spcBef>
              <a:spcAft>
                <a:spcPts val="0"/>
              </a:spcAft>
              <a:buNone/>
            </a:pPr>
            <a:r>
              <a:rPr lang="en-GB"/>
              <a:t>משחק החיים של Conway</a:t>
            </a:r>
            <a:endParaRPr/>
          </a:p>
        </p:txBody>
      </p:sp>
      <p:sp>
        <p:nvSpPr>
          <p:cNvPr id="105" name="Google Shape;105;p18"/>
          <p:cNvSpPr txBox="1">
            <a:spLocks noGrp="1"/>
          </p:cNvSpPr>
          <p:nvPr>
            <p:ph type="body" idx="1"/>
          </p:nvPr>
        </p:nvSpPr>
        <p:spPr>
          <a:xfrm>
            <a:off x="487450" y="1152475"/>
            <a:ext cx="3824100" cy="357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lnSpcReduction="10000"/>
          </a:bodyPr>
          <a:lstStyle/>
          <a:p>
            <a:pPr marL="0" lvl="0" indent="0" algn="ctr" rtl="1">
              <a:spcBef>
                <a:spcPts val="0"/>
              </a:spcBef>
              <a:spcAft>
                <a:spcPts val="0"/>
              </a:spcAft>
              <a:buNone/>
            </a:pPr>
            <a:r>
              <a:rPr lang="en-GB" sz="1500" b="1">
                <a:solidFill>
                  <a:srgbClr val="FF9900"/>
                </a:solidFill>
              </a:rPr>
              <a:t>מקומית</a:t>
            </a:r>
            <a:r>
              <a:rPr lang="en-GB"/>
              <a:t>: כל תא באחד משני מצבים: </a:t>
            </a:r>
            <a:endParaRPr/>
          </a:p>
          <a:p>
            <a:pPr marL="457200" lvl="0" indent="-317500" algn="r" rtl="1">
              <a:spcBef>
                <a:spcPts val="1200"/>
              </a:spcBef>
              <a:spcAft>
                <a:spcPts val="0"/>
              </a:spcAft>
              <a:buSzPts val="1400"/>
              <a:buChar char="●"/>
            </a:pPr>
            <a:r>
              <a:rPr lang="en-GB" b="1">
                <a:solidFill>
                  <a:schemeClr val="dk1"/>
                </a:solidFill>
              </a:rPr>
              <a:t>תא חי ימות</a:t>
            </a:r>
            <a:r>
              <a:rPr lang="en-GB"/>
              <a:t> מבדידות אם יש מסביבו פחות משני תאים חיים, או מצפיפות אם יש מסביבו ארבעה או יותר</a:t>
            </a:r>
            <a:endParaRPr/>
          </a:p>
          <a:p>
            <a:pPr marL="457200" lvl="0" indent="-317500" algn="r" rtl="1">
              <a:spcBef>
                <a:spcPts val="1000"/>
              </a:spcBef>
              <a:spcAft>
                <a:spcPts val="0"/>
              </a:spcAft>
              <a:buSzPts val="1400"/>
              <a:buChar char="●"/>
            </a:pPr>
            <a:r>
              <a:rPr lang="en-GB" b="1">
                <a:solidFill>
                  <a:schemeClr val="dk1"/>
                </a:solidFill>
              </a:rPr>
              <a:t>תא מת יוולד</a:t>
            </a:r>
            <a:r>
              <a:rPr lang="en-GB"/>
              <a:t> אם יש מסביבו בדיוק שלושה חיים</a:t>
            </a:r>
            <a:endParaRPr/>
          </a:p>
          <a:p>
            <a:pPr marL="0" lvl="0" indent="0" algn="r" rtl="1">
              <a:spcBef>
                <a:spcPts val="1200"/>
              </a:spcBef>
              <a:spcAft>
                <a:spcPts val="0"/>
              </a:spcAft>
              <a:buNone/>
            </a:pPr>
            <a:endParaRPr/>
          </a:p>
          <a:p>
            <a:pPr marL="0" lvl="0" indent="0" algn="r" rtl="1">
              <a:spcBef>
                <a:spcPts val="1200"/>
              </a:spcBef>
              <a:spcAft>
                <a:spcPts val="0"/>
              </a:spcAft>
              <a:buNone/>
            </a:pPr>
            <a:r>
              <a:rPr lang="en-GB"/>
              <a:t>תופעות שמתייצבות:</a:t>
            </a:r>
            <a:endParaRPr/>
          </a:p>
          <a:p>
            <a:pPr marL="457200" lvl="0" indent="-317500" algn="r" rtl="1">
              <a:spcBef>
                <a:spcPts val="1200"/>
              </a:spcBef>
              <a:spcAft>
                <a:spcPts val="0"/>
              </a:spcAft>
              <a:buSzPts val="1400"/>
              <a:buChar char="●"/>
            </a:pPr>
            <a:r>
              <a:rPr lang="en-GB"/>
              <a:t>קונפיגורציות שנעלמות</a:t>
            </a:r>
            <a:endParaRPr/>
          </a:p>
          <a:p>
            <a:pPr marL="457200" lvl="0" indent="-317500" algn="r" rtl="1">
              <a:spcBef>
                <a:spcPts val="0"/>
              </a:spcBef>
              <a:spcAft>
                <a:spcPts val="0"/>
              </a:spcAft>
              <a:buSzPts val="1400"/>
              <a:buChar char="●"/>
            </a:pPr>
            <a:r>
              <a:rPr lang="en-GB"/>
              <a:t>קונפיגורציות שקופאות</a:t>
            </a:r>
            <a:endParaRPr/>
          </a:p>
          <a:p>
            <a:pPr marL="457200" lvl="0" indent="-317500" algn="r" rtl="1">
              <a:spcBef>
                <a:spcPts val="0"/>
              </a:spcBef>
              <a:spcAft>
                <a:spcPts val="0"/>
              </a:spcAft>
              <a:buSzPts val="1400"/>
              <a:buChar char="●"/>
            </a:pPr>
            <a:r>
              <a:rPr lang="en-GB"/>
              <a:t>קונפיגורציות בהתנהגות מחזורית</a:t>
            </a:r>
            <a:endParaRPr/>
          </a:p>
        </p:txBody>
      </p:sp>
      <p:sp>
        <p:nvSpPr>
          <p:cNvPr id="106" name="Google Shape;106;p18"/>
          <p:cNvSpPr txBox="1">
            <a:spLocks noGrp="1"/>
          </p:cNvSpPr>
          <p:nvPr>
            <p:ph type="body" idx="2"/>
          </p:nvPr>
        </p:nvSpPr>
        <p:spPr>
          <a:xfrm>
            <a:off x="4832400" y="1152475"/>
            <a:ext cx="3999900" cy="357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a:bodyPr>
          <a:lstStyle/>
          <a:p>
            <a:pPr marL="0" lvl="0" indent="0" algn="ctr" rtl="1">
              <a:spcBef>
                <a:spcPts val="0"/>
              </a:spcBef>
              <a:spcAft>
                <a:spcPts val="1200"/>
              </a:spcAft>
              <a:buNone/>
            </a:pPr>
            <a:r>
              <a:rPr lang="en-GB" sz="1500" b="1">
                <a:solidFill>
                  <a:srgbClr val="FF9900"/>
                </a:solidFill>
              </a:rPr>
              <a:t>גלובלית</a:t>
            </a:r>
            <a:r>
              <a:rPr lang="en-GB"/>
              <a:t>: מטריצה דו מימדית של תאים</a:t>
            </a:r>
            <a:endParaRPr/>
          </a:p>
        </p:txBody>
      </p:sp>
      <p:graphicFrame>
        <p:nvGraphicFramePr>
          <p:cNvPr id="107" name="Google Shape;107;p18"/>
          <p:cNvGraphicFramePr/>
          <p:nvPr/>
        </p:nvGraphicFramePr>
        <p:xfrm>
          <a:off x="5492375" y="1670925"/>
          <a:ext cx="2679950" cy="2773470"/>
        </p:xfrm>
        <a:graphic>
          <a:graphicData uri="http://schemas.openxmlformats.org/drawingml/2006/table">
            <a:tbl>
              <a:tblPr>
                <a:noFill/>
                <a:tableStyleId>{E1433B35-AAEB-40A2-A460-D0BE15ADD299}</a:tableStyleId>
              </a:tblPr>
              <a:tblGrid>
                <a:gridCol w="382850">
                  <a:extLst>
                    <a:ext uri="{9D8B030D-6E8A-4147-A177-3AD203B41FA5}">
                      <a16:colId xmlns:a16="http://schemas.microsoft.com/office/drawing/2014/main" val="20000"/>
                    </a:ext>
                  </a:extLst>
                </a:gridCol>
                <a:gridCol w="382850">
                  <a:extLst>
                    <a:ext uri="{9D8B030D-6E8A-4147-A177-3AD203B41FA5}">
                      <a16:colId xmlns:a16="http://schemas.microsoft.com/office/drawing/2014/main" val="20001"/>
                    </a:ext>
                  </a:extLst>
                </a:gridCol>
                <a:gridCol w="382850">
                  <a:extLst>
                    <a:ext uri="{9D8B030D-6E8A-4147-A177-3AD203B41FA5}">
                      <a16:colId xmlns:a16="http://schemas.microsoft.com/office/drawing/2014/main" val="20002"/>
                    </a:ext>
                  </a:extLst>
                </a:gridCol>
                <a:gridCol w="382850">
                  <a:extLst>
                    <a:ext uri="{9D8B030D-6E8A-4147-A177-3AD203B41FA5}">
                      <a16:colId xmlns:a16="http://schemas.microsoft.com/office/drawing/2014/main" val="20003"/>
                    </a:ext>
                  </a:extLst>
                </a:gridCol>
                <a:gridCol w="382850">
                  <a:extLst>
                    <a:ext uri="{9D8B030D-6E8A-4147-A177-3AD203B41FA5}">
                      <a16:colId xmlns:a16="http://schemas.microsoft.com/office/drawing/2014/main" val="20004"/>
                    </a:ext>
                  </a:extLst>
                </a:gridCol>
                <a:gridCol w="382850">
                  <a:extLst>
                    <a:ext uri="{9D8B030D-6E8A-4147-A177-3AD203B41FA5}">
                      <a16:colId xmlns:a16="http://schemas.microsoft.com/office/drawing/2014/main" val="20005"/>
                    </a:ext>
                  </a:extLst>
                </a:gridCol>
                <a:gridCol w="382850">
                  <a:extLst>
                    <a:ext uri="{9D8B030D-6E8A-4147-A177-3AD203B41FA5}">
                      <a16:colId xmlns:a16="http://schemas.microsoft.com/office/drawing/2014/main" val="20006"/>
                    </a:ext>
                  </a:extLst>
                </a:gridCol>
              </a:tblGrid>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0"/>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4"/>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5"/>
                  </a:ext>
                </a:extLst>
              </a:tr>
              <a:tr h="3613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GB"/>
                        <a:t> </a:t>
                      </a: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solidFill>
                      <a:srgbClr val="FF9900"/>
                    </a:solidFill>
                  </a:tcPr>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6"/>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11"/>
        <p:cNvGrpSpPr/>
        <p:nvPr/>
      </p:nvGrpSpPr>
      <p:grpSpPr>
        <a:xfrm>
          <a:off x="0" y="0"/>
          <a:ext cx="0" cy="0"/>
          <a:chOff x="0" y="0"/>
          <a:chExt cx="0" cy="0"/>
        </a:xfrm>
      </p:grpSpPr>
      <p:sp>
        <p:nvSpPr>
          <p:cNvPr id="112" name="Google Shape;112;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1">
              <a:spcBef>
                <a:spcPts val="0"/>
              </a:spcBef>
              <a:spcAft>
                <a:spcPts val="0"/>
              </a:spcAft>
              <a:buNone/>
            </a:pPr>
            <a:r>
              <a:rPr lang="en-GB"/>
              <a:t>משחק החיים של Conway</a:t>
            </a:r>
            <a:endParaRPr/>
          </a:p>
        </p:txBody>
      </p:sp>
      <p:sp>
        <p:nvSpPr>
          <p:cNvPr id="113" name="Google Shape;113;p19"/>
          <p:cNvSpPr txBox="1">
            <a:spLocks noGrp="1"/>
          </p:cNvSpPr>
          <p:nvPr>
            <p:ph type="body" idx="1"/>
          </p:nvPr>
        </p:nvSpPr>
        <p:spPr>
          <a:xfrm>
            <a:off x="487450" y="1152475"/>
            <a:ext cx="3824100" cy="357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lnSpcReduction="10000"/>
          </a:bodyPr>
          <a:lstStyle/>
          <a:p>
            <a:pPr marL="0" lvl="0" indent="0" algn="ctr" rtl="1">
              <a:spcBef>
                <a:spcPts val="0"/>
              </a:spcBef>
              <a:spcAft>
                <a:spcPts val="0"/>
              </a:spcAft>
              <a:buNone/>
            </a:pPr>
            <a:r>
              <a:rPr lang="en-GB" sz="1500" b="1">
                <a:solidFill>
                  <a:srgbClr val="FF9900"/>
                </a:solidFill>
              </a:rPr>
              <a:t>מקומית</a:t>
            </a:r>
            <a:r>
              <a:rPr lang="en-GB"/>
              <a:t>: כל תא באחד משני מצבים: </a:t>
            </a:r>
            <a:endParaRPr/>
          </a:p>
          <a:p>
            <a:pPr marL="457200" lvl="0" indent="-317500" algn="r" rtl="1">
              <a:spcBef>
                <a:spcPts val="1200"/>
              </a:spcBef>
              <a:spcAft>
                <a:spcPts val="0"/>
              </a:spcAft>
              <a:buSzPts val="1400"/>
              <a:buChar char="●"/>
            </a:pPr>
            <a:r>
              <a:rPr lang="en-GB" b="1">
                <a:solidFill>
                  <a:schemeClr val="dk1"/>
                </a:solidFill>
              </a:rPr>
              <a:t>תא חי ימות</a:t>
            </a:r>
            <a:r>
              <a:rPr lang="en-GB"/>
              <a:t> מבדידות אם יש מסביבו פחות משני תאים חיים, או מצפיפות אם יש מסביבו ארבעה או יותר</a:t>
            </a:r>
            <a:endParaRPr/>
          </a:p>
          <a:p>
            <a:pPr marL="457200" lvl="0" indent="-317500" algn="r" rtl="1">
              <a:spcBef>
                <a:spcPts val="1000"/>
              </a:spcBef>
              <a:spcAft>
                <a:spcPts val="0"/>
              </a:spcAft>
              <a:buSzPts val="1400"/>
              <a:buChar char="●"/>
            </a:pPr>
            <a:r>
              <a:rPr lang="en-GB" b="1">
                <a:solidFill>
                  <a:schemeClr val="dk1"/>
                </a:solidFill>
              </a:rPr>
              <a:t>תא מת יוולד</a:t>
            </a:r>
            <a:r>
              <a:rPr lang="en-GB"/>
              <a:t> אם יש מסביבו בדיוק שלושה חיים</a:t>
            </a:r>
            <a:endParaRPr/>
          </a:p>
          <a:p>
            <a:pPr marL="0" lvl="0" indent="0" algn="r" rtl="1">
              <a:spcBef>
                <a:spcPts val="1200"/>
              </a:spcBef>
              <a:spcAft>
                <a:spcPts val="0"/>
              </a:spcAft>
              <a:buNone/>
            </a:pPr>
            <a:endParaRPr/>
          </a:p>
          <a:p>
            <a:pPr marL="0" lvl="0" indent="0" algn="r" rtl="1">
              <a:spcBef>
                <a:spcPts val="1200"/>
              </a:spcBef>
              <a:spcAft>
                <a:spcPts val="0"/>
              </a:spcAft>
              <a:buNone/>
            </a:pPr>
            <a:r>
              <a:rPr lang="en-GB"/>
              <a:t>תופעות שמתייצבות:</a:t>
            </a:r>
            <a:endParaRPr/>
          </a:p>
          <a:p>
            <a:pPr marL="457200" lvl="0" indent="-317500" algn="r" rtl="1">
              <a:spcBef>
                <a:spcPts val="1200"/>
              </a:spcBef>
              <a:spcAft>
                <a:spcPts val="0"/>
              </a:spcAft>
              <a:buSzPts val="1400"/>
              <a:buChar char="●"/>
            </a:pPr>
            <a:r>
              <a:rPr lang="en-GB"/>
              <a:t>קונפיגורציות ש״נעות״</a:t>
            </a:r>
            <a:endParaRPr/>
          </a:p>
          <a:p>
            <a:pPr marL="457200" lvl="0" indent="-317500" algn="r" rtl="1">
              <a:spcBef>
                <a:spcPts val="0"/>
              </a:spcBef>
              <a:spcAft>
                <a:spcPts val="0"/>
              </a:spcAft>
              <a:buSzPts val="1400"/>
              <a:buChar char="●"/>
            </a:pPr>
            <a:r>
              <a:rPr lang="en-GB"/>
              <a:t>קונפיגורציות ש״מייצרות״</a:t>
            </a:r>
            <a:endParaRPr/>
          </a:p>
          <a:p>
            <a:pPr marL="457200" lvl="0" indent="-317500" algn="r" rtl="1">
              <a:spcBef>
                <a:spcPts val="0"/>
              </a:spcBef>
              <a:spcAft>
                <a:spcPts val="0"/>
              </a:spcAft>
              <a:buSzPts val="1400"/>
              <a:buChar char="●"/>
            </a:pPr>
            <a:r>
              <a:rPr lang="en-GB"/>
              <a:t>אין גבול למורכבות של ההתנהגות </a:t>
            </a:r>
            <a:endParaRPr/>
          </a:p>
        </p:txBody>
      </p:sp>
      <p:sp>
        <p:nvSpPr>
          <p:cNvPr id="114" name="Google Shape;114;p19"/>
          <p:cNvSpPr txBox="1">
            <a:spLocks noGrp="1"/>
          </p:cNvSpPr>
          <p:nvPr>
            <p:ph type="body" idx="2"/>
          </p:nvPr>
        </p:nvSpPr>
        <p:spPr>
          <a:xfrm>
            <a:off x="4832400" y="1152475"/>
            <a:ext cx="3999900" cy="35793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t" anchorCtr="0">
            <a:normAutofit/>
          </a:bodyPr>
          <a:lstStyle/>
          <a:p>
            <a:pPr marL="0" lvl="0" indent="0" algn="ctr" rtl="1">
              <a:spcBef>
                <a:spcPts val="0"/>
              </a:spcBef>
              <a:spcAft>
                <a:spcPts val="1200"/>
              </a:spcAft>
              <a:buNone/>
            </a:pPr>
            <a:r>
              <a:rPr lang="en-GB" sz="1500" b="1">
                <a:solidFill>
                  <a:srgbClr val="FF9900"/>
                </a:solidFill>
              </a:rPr>
              <a:t>גלובלית</a:t>
            </a:r>
            <a:r>
              <a:rPr lang="en-GB"/>
              <a:t>: מטריצה דו מימדית של תאים</a:t>
            </a:r>
            <a:endParaRPr/>
          </a:p>
        </p:txBody>
      </p:sp>
      <p:pic>
        <p:nvPicPr>
          <p:cNvPr id="115" name="Google Shape;115;p19" title="Screenshot 2026-06-30 at 1.25.22.png"/>
          <p:cNvPicPr preferRelativeResize="0"/>
          <p:nvPr/>
        </p:nvPicPr>
        <p:blipFill rotWithShape="1">
          <a:blip r:embed="rId3">
            <a:alphaModFix/>
          </a:blip>
          <a:srcRect l="16360"/>
          <a:stretch/>
        </p:blipFill>
        <p:spPr>
          <a:xfrm>
            <a:off x="4920300" y="1699125"/>
            <a:ext cx="3824101" cy="15133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19"/>
        <p:cNvGrpSpPr/>
        <p:nvPr/>
      </p:nvGrpSpPr>
      <p:grpSpPr>
        <a:xfrm>
          <a:off x="0" y="0"/>
          <a:ext cx="0" cy="0"/>
          <a:chOff x="0" y="0"/>
          <a:chExt cx="0" cy="0"/>
        </a:xfrm>
      </p:grpSpPr>
      <p:sp>
        <p:nvSpPr>
          <p:cNvPr id="120" name="Google Shape;120;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1">
              <a:spcBef>
                <a:spcPts val="0"/>
              </a:spcBef>
              <a:spcAft>
                <a:spcPts val="0"/>
              </a:spcAft>
              <a:buNone/>
            </a:pPr>
            <a:r>
              <a:rPr lang="en-GB"/>
              <a:t>משחק החיים של Conway</a:t>
            </a:r>
            <a:endParaRPr/>
          </a:p>
        </p:txBody>
      </p:sp>
      <p:sp>
        <p:nvSpPr>
          <p:cNvPr id="121" name="Google Shape;121;p20"/>
          <p:cNvSpPr txBox="1">
            <a:spLocks noGrp="1"/>
          </p:cNvSpPr>
          <p:nvPr>
            <p:ph type="body" idx="1"/>
          </p:nvPr>
        </p:nvSpPr>
        <p:spPr>
          <a:xfrm>
            <a:off x="487450" y="1152475"/>
            <a:ext cx="3824100" cy="357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lnSpcReduction="10000"/>
          </a:bodyPr>
          <a:lstStyle/>
          <a:p>
            <a:pPr marL="0" lvl="0" indent="0" algn="ctr" rtl="1">
              <a:spcBef>
                <a:spcPts val="0"/>
              </a:spcBef>
              <a:spcAft>
                <a:spcPts val="0"/>
              </a:spcAft>
              <a:buNone/>
            </a:pPr>
            <a:r>
              <a:rPr lang="en-GB" sz="1500" b="1">
                <a:solidFill>
                  <a:srgbClr val="FF9900"/>
                </a:solidFill>
              </a:rPr>
              <a:t>מקומית</a:t>
            </a:r>
            <a:r>
              <a:rPr lang="en-GB"/>
              <a:t>: כל תא באחד משני מצבים: </a:t>
            </a:r>
            <a:endParaRPr/>
          </a:p>
          <a:p>
            <a:pPr marL="457200" lvl="0" indent="-317500" algn="r" rtl="1">
              <a:spcBef>
                <a:spcPts val="1200"/>
              </a:spcBef>
              <a:spcAft>
                <a:spcPts val="0"/>
              </a:spcAft>
              <a:buSzPts val="1400"/>
              <a:buChar char="●"/>
            </a:pPr>
            <a:r>
              <a:rPr lang="en-GB" b="1">
                <a:solidFill>
                  <a:schemeClr val="dk1"/>
                </a:solidFill>
              </a:rPr>
              <a:t>תא חי ימות</a:t>
            </a:r>
            <a:r>
              <a:rPr lang="en-GB"/>
              <a:t> מבדידות אם יש מסביבו פחות משני תאים חיים, או מצפיפות אם יש מסביבו ארבעה או יותר</a:t>
            </a:r>
            <a:endParaRPr/>
          </a:p>
          <a:p>
            <a:pPr marL="457200" lvl="0" indent="-317500" algn="r" rtl="1">
              <a:spcBef>
                <a:spcPts val="1000"/>
              </a:spcBef>
              <a:spcAft>
                <a:spcPts val="0"/>
              </a:spcAft>
              <a:buSzPts val="1400"/>
              <a:buChar char="●"/>
            </a:pPr>
            <a:r>
              <a:rPr lang="en-GB" b="1">
                <a:solidFill>
                  <a:schemeClr val="dk1"/>
                </a:solidFill>
              </a:rPr>
              <a:t>תא מת יוולד</a:t>
            </a:r>
            <a:r>
              <a:rPr lang="en-GB"/>
              <a:t> אם יש מסביבו בדיוק שלושה חיים</a:t>
            </a:r>
            <a:endParaRPr/>
          </a:p>
          <a:p>
            <a:pPr marL="0" lvl="0" indent="0" algn="r" rtl="1">
              <a:spcBef>
                <a:spcPts val="1200"/>
              </a:spcBef>
              <a:spcAft>
                <a:spcPts val="0"/>
              </a:spcAft>
              <a:buNone/>
            </a:pPr>
            <a:endParaRPr/>
          </a:p>
          <a:p>
            <a:pPr marL="0" lvl="0" indent="0" algn="r" rtl="1">
              <a:spcBef>
                <a:spcPts val="1200"/>
              </a:spcBef>
              <a:spcAft>
                <a:spcPts val="0"/>
              </a:spcAft>
              <a:buNone/>
            </a:pPr>
            <a:r>
              <a:rPr lang="en-GB"/>
              <a:t>תופעות שמתייצבות:</a:t>
            </a:r>
            <a:endParaRPr/>
          </a:p>
          <a:p>
            <a:pPr marL="457200" lvl="0" indent="-317500" algn="r" rtl="1">
              <a:spcBef>
                <a:spcPts val="1200"/>
              </a:spcBef>
              <a:spcAft>
                <a:spcPts val="0"/>
              </a:spcAft>
              <a:buSzPts val="1400"/>
              <a:buChar char="●"/>
            </a:pPr>
            <a:r>
              <a:rPr lang="en-GB"/>
              <a:t>קונפיגורציות ש״נעות״</a:t>
            </a:r>
            <a:endParaRPr/>
          </a:p>
          <a:p>
            <a:pPr marL="457200" lvl="0" indent="-317500" algn="r" rtl="1">
              <a:spcBef>
                <a:spcPts val="0"/>
              </a:spcBef>
              <a:spcAft>
                <a:spcPts val="0"/>
              </a:spcAft>
              <a:buSzPts val="1400"/>
              <a:buChar char="●"/>
            </a:pPr>
            <a:r>
              <a:rPr lang="en-GB"/>
              <a:t>קונפיגורציות ש״מייצרות״</a:t>
            </a:r>
            <a:endParaRPr/>
          </a:p>
          <a:p>
            <a:pPr marL="457200" lvl="0" indent="-317500" algn="r" rtl="1">
              <a:spcBef>
                <a:spcPts val="0"/>
              </a:spcBef>
              <a:spcAft>
                <a:spcPts val="0"/>
              </a:spcAft>
              <a:buSzPts val="1400"/>
              <a:buChar char="●"/>
            </a:pPr>
            <a:r>
              <a:rPr lang="en-GB"/>
              <a:t>אין גבול למורכבות של ההתנהגות </a:t>
            </a:r>
            <a:endParaRPr/>
          </a:p>
        </p:txBody>
      </p:sp>
      <p:sp>
        <p:nvSpPr>
          <p:cNvPr id="122" name="Google Shape;122;p20"/>
          <p:cNvSpPr txBox="1">
            <a:spLocks noGrp="1"/>
          </p:cNvSpPr>
          <p:nvPr>
            <p:ph type="body" idx="2"/>
          </p:nvPr>
        </p:nvSpPr>
        <p:spPr>
          <a:xfrm>
            <a:off x="4832400" y="1152475"/>
            <a:ext cx="3999900" cy="35793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t" anchorCtr="0">
            <a:normAutofit/>
          </a:bodyPr>
          <a:lstStyle/>
          <a:p>
            <a:pPr marL="0" lvl="0" indent="0" algn="ctr" rtl="1">
              <a:spcBef>
                <a:spcPts val="0"/>
              </a:spcBef>
              <a:spcAft>
                <a:spcPts val="1200"/>
              </a:spcAft>
              <a:buNone/>
            </a:pPr>
            <a:r>
              <a:rPr lang="en-GB" sz="1500" b="1">
                <a:solidFill>
                  <a:srgbClr val="FF9900"/>
                </a:solidFill>
              </a:rPr>
              <a:t>גלובלית</a:t>
            </a:r>
            <a:r>
              <a:rPr lang="en-GB"/>
              <a:t>: מטריצה דו מימדית של תאים</a:t>
            </a:r>
            <a:endParaRPr/>
          </a:p>
        </p:txBody>
      </p:sp>
      <p:pic>
        <p:nvPicPr>
          <p:cNvPr id="123" name="Google Shape;123;p20" title="Screenshot 2026-06-30 at 1.25.22.png"/>
          <p:cNvPicPr preferRelativeResize="0"/>
          <p:nvPr/>
        </p:nvPicPr>
        <p:blipFill rotWithShape="1">
          <a:blip r:embed="rId3">
            <a:alphaModFix/>
          </a:blip>
          <a:srcRect l="16360"/>
          <a:stretch/>
        </p:blipFill>
        <p:spPr>
          <a:xfrm>
            <a:off x="4920300" y="1699125"/>
            <a:ext cx="3824101" cy="1513325"/>
          </a:xfrm>
          <a:prstGeom prst="rect">
            <a:avLst/>
          </a:prstGeom>
          <a:noFill/>
          <a:ln>
            <a:noFill/>
          </a:ln>
        </p:spPr>
      </p:pic>
      <p:sp>
        <p:nvSpPr>
          <p:cNvPr id="124" name="Google Shape;124;p20"/>
          <p:cNvSpPr/>
          <p:nvPr/>
        </p:nvSpPr>
        <p:spPr>
          <a:xfrm>
            <a:off x="5352175" y="2015950"/>
            <a:ext cx="123900" cy="97800"/>
          </a:xfrm>
          <a:prstGeom prst="flowChartSummingJunction">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5" name="Google Shape;125;p20"/>
          <p:cNvSpPr/>
          <p:nvPr/>
        </p:nvSpPr>
        <p:spPr>
          <a:xfrm>
            <a:off x="5232400" y="2244250"/>
            <a:ext cx="123900" cy="97800"/>
          </a:xfrm>
          <a:prstGeom prst="flowChartSummingJunction">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29"/>
        <p:cNvGrpSpPr/>
        <p:nvPr/>
      </p:nvGrpSpPr>
      <p:grpSpPr>
        <a:xfrm>
          <a:off x="0" y="0"/>
          <a:ext cx="0" cy="0"/>
          <a:chOff x="0" y="0"/>
          <a:chExt cx="0" cy="0"/>
        </a:xfrm>
      </p:grpSpPr>
      <p:sp>
        <p:nvSpPr>
          <p:cNvPr id="130" name="Google Shape;130;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1">
              <a:spcBef>
                <a:spcPts val="0"/>
              </a:spcBef>
              <a:spcAft>
                <a:spcPts val="0"/>
              </a:spcAft>
              <a:buNone/>
            </a:pPr>
            <a:r>
              <a:rPr lang="en-GB"/>
              <a:t>משחק החיים של Conway</a:t>
            </a:r>
            <a:endParaRPr/>
          </a:p>
        </p:txBody>
      </p:sp>
      <p:sp>
        <p:nvSpPr>
          <p:cNvPr id="131" name="Google Shape;131;p21"/>
          <p:cNvSpPr txBox="1">
            <a:spLocks noGrp="1"/>
          </p:cNvSpPr>
          <p:nvPr>
            <p:ph type="body" idx="1"/>
          </p:nvPr>
        </p:nvSpPr>
        <p:spPr>
          <a:xfrm>
            <a:off x="487450" y="1152475"/>
            <a:ext cx="3824100" cy="357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lnSpcReduction="10000"/>
          </a:bodyPr>
          <a:lstStyle/>
          <a:p>
            <a:pPr marL="0" lvl="0" indent="0" algn="ctr" rtl="1">
              <a:spcBef>
                <a:spcPts val="0"/>
              </a:spcBef>
              <a:spcAft>
                <a:spcPts val="0"/>
              </a:spcAft>
              <a:buNone/>
            </a:pPr>
            <a:r>
              <a:rPr lang="en-GB" sz="1500" b="1">
                <a:solidFill>
                  <a:srgbClr val="FF9900"/>
                </a:solidFill>
              </a:rPr>
              <a:t>מקומית</a:t>
            </a:r>
            <a:r>
              <a:rPr lang="en-GB"/>
              <a:t>: כל תא באחד משני מצבים: </a:t>
            </a:r>
            <a:endParaRPr/>
          </a:p>
          <a:p>
            <a:pPr marL="457200" lvl="0" indent="-317500" algn="r" rtl="1">
              <a:spcBef>
                <a:spcPts val="1200"/>
              </a:spcBef>
              <a:spcAft>
                <a:spcPts val="0"/>
              </a:spcAft>
              <a:buSzPts val="1400"/>
              <a:buChar char="●"/>
            </a:pPr>
            <a:r>
              <a:rPr lang="en-GB" b="1">
                <a:solidFill>
                  <a:schemeClr val="dk1"/>
                </a:solidFill>
              </a:rPr>
              <a:t>תא חי ימות</a:t>
            </a:r>
            <a:r>
              <a:rPr lang="en-GB"/>
              <a:t> מבדידות אם יש מסביבו פחות משני תאים חיים, או מצפיפות אם יש מסביבו ארבעה או יותר</a:t>
            </a:r>
            <a:endParaRPr/>
          </a:p>
          <a:p>
            <a:pPr marL="457200" lvl="0" indent="-317500" algn="r" rtl="1">
              <a:spcBef>
                <a:spcPts val="1000"/>
              </a:spcBef>
              <a:spcAft>
                <a:spcPts val="0"/>
              </a:spcAft>
              <a:buSzPts val="1400"/>
              <a:buChar char="●"/>
            </a:pPr>
            <a:r>
              <a:rPr lang="en-GB" b="1">
                <a:solidFill>
                  <a:schemeClr val="dk1"/>
                </a:solidFill>
              </a:rPr>
              <a:t>תא מת יוולד</a:t>
            </a:r>
            <a:r>
              <a:rPr lang="en-GB"/>
              <a:t> אם יש מסביבו בדיוק שלושה חיים</a:t>
            </a:r>
            <a:endParaRPr/>
          </a:p>
          <a:p>
            <a:pPr marL="0" lvl="0" indent="0" algn="r" rtl="1">
              <a:spcBef>
                <a:spcPts val="1200"/>
              </a:spcBef>
              <a:spcAft>
                <a:spcPts val="0"/>
              </a:spcAft>
              <a:buNone/>
            </a:pPr>
            <a:endParaRPr/>
          </a:p>
          <a:p>
            <a:pPr marL="0" lvl="0" indent="0" algn="r" rtl="1">
              <a:spcBef>
                <a:spcPts val="1200"/>
              </a:spcBef>
              <a:spcAft>
                <a:spcPts val="0"/>
              </a:spcAft>
              <a:buNone/>
            </a:pPr>
            <a:r>
              <a:rPr lang="en-GB"/>
              <a:t>תופעות שמתייצבות - נראה כמו חיים:</a:t>
            </a:r>
            <a:endParaRPr/>
          </a:p>
          <a:p>
            <a:pPr marL="457200" lvl="0" indent="-317500" algn="r" rtl="1">
              <a:spcBef>
                <a:spcPts val="1200"/>
              </a:spcBef>
              <a:spcAft>
                <a:spcPts val="0"/>
              </a:spcAft>
              <a:buSzPts val="1400"/>
              <a:buChar char="●"/>
            </a:pPr>
            <a:r>
              <a:rPr lang="en-GB"/>
              <a:t>קונפיגורציות ש״נעות״</a:t>
            </a:r>
            <a:endParaRPr/>
          </a:p>
          <a:p>
            <a:pPr marL="457200" lvl="0" indent="-317500" algn="r" rtl="1">
              <a:spcBef>
                <a:spcPts val="0"/>
              </a:spcBef>
              <a:spcAft>
                <a:spcPts val="0"/>
              </a:spcAft>
              <a:buSzPts val="1400"/>
              <a:buChar char="●"/>
            </a:pPr>
            <a:r>
              <a:rPr lang="en-GB"/>
              <a:t>קונפיגורציות ש״מייצרות״</a:t>
            </a:r>
            <a:endParaRPr/>
          </a:p>
          <a:p>
            <a:pPr marL="457200" lvl="0" indent="-317500" algn="r" rtl="1">
              <a:spcBef>
                <a:spcPts val="0"/>
              </a:spcBef>
              <a:spcAft>
                <a:spcPts val="0"/>
              </a:spcAft>
              <a:buSzPts val="1400"/>
              <a:buChar char="●"/>
            </a:pPr>
            <a:r>
              <a:rPr lang="en-GB"/>
              <a:t>אין גבול למורכבות של ההתנהגות </a:t>
            </a:r>
            <a:endParaRPr/>
          </a:p>
        </p:txBody>
      </p:sp>
      <p:sp>
        <p:nvSpPr>
          <p:cNvPr id="132" name="Google Shape;132;p21"/>
          <p:cNvSpPr txBox="1">
            <a:spLocks noGrp="1"/>
          </p:cNvSpPr>
          <p:nvPr>
            <p:ph type="body" idx="2"/>
          </p:nvPr>
        </p:nvSpPr>
        <p:spPr>
          <a:xfrm>
            <a:off x="4832400" y="1152475"/>
            <a:ext cx="3999900" cy="35793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t" anchorCtr="0">
            <a:normAutofit/>
          </a:bodyPr>
          <a:lstStyle/>
          <a:p>
            <a:pPr marL="0" lvl="0" indent="0" algn="ctr" rtl="1">
              <a:spcBef>
                <a:spcPts val="0"/>
              </a:spcBef>
              <a:spcAft>
                <a:spcPts val="1200"/>
              </a:spcAft>
              <a:buNone/>
            </a:pPr>
            <a:r>
              <a:rPr lang="en-GB" sz="1500" b="1">
                <a:solidFill>
                  <a:srgbClr val="FF9900"/>
                </a:solidFill>
              </a:rPr>
              <a:t>גלובלית</a:t>
            </a:r>
            <a:r>
              <a:rPr lang="en-GB"/>
              <a:t>: מטריצה דו מימדית של תאים</a:t>
            </a:r>
            <a:endParaRPr/>
          </a:p>
        </p:txBody>
      </p:sp>
      <p:pic>
        <p:nvPicPr>
          <p:cNvPr id="133" name="Google Shape;133;p21" title="Screenshot 2026-06-30 at 1.25.22.png"/>
          <p:cNvPicPr preferRelativeResize="0"/>
          <p:nvPr/>
        </p:nvPicPr>
        <p:blipFill rotWithShape="1">
          <a:blip r:embed="rId3">
            <a:alphaModFix/>
          </a:blip>
          <a:srcRect l="16360"/>
          <a:stretch/>
        </p:blipFill>
        <p:spPr>
          <a:xfrm>
            <a:off x="4920300" y="1699125"/>
            <a:ext cx="3824101" cy="1513325"/>
          </a:xfrm>
          <a:prstGeom prst="rect">
            <a:avLst/>
          </a:prstGeom>
          <a:noFill/>
          <a:ln>
            <a:noFill/>
          </a:ln>
        </p:spPr>
      </p:pic>
      <p:sp>
        <p:nvSpPr>
          <p:cNvPr id="134" name="Google Shape;134;p21"/>
          <p:cNvSpPr/>
          <p:nvPr/>
        </p:nvSpPr>
        <p:spPr>
          <a:xfrm>
            <a:off x="5219200" y="2113750"/>
            <a:ext cx="150300" cy="130500"/>
          </a:xfrm>
          <a:prstGeom prst="sun">
            <a:avLst>
              <a:gd name="adj"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5" name="Google Shape;135;p21"/>
          <p:cNvSpPr/>
          <p:nvPr/>
        </p:nvSpPr>
        <p:spPr>
          <a:xfrm>
            <a:off x="5338975" y="2344450"/>
            <a:ext cx="150300" cy="130500"/>
          </a:xfrm>
          <a:prstGeom prst="sun">
            <a:avLst>
              <a:gd name="adj"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6" name="Google Shape;136;p21"/>
          <p:cNvSpPr/>
          <p:nvPr/>
        </p:nvSpPr>
        <p:spPr>
          <a:xfrm>
            <a:off x="5352175" y="2015950"/>
            <a:ext cx="123900" cy="97800"/>
          </a:xfrm>
          <a:prstGeom prst="flowChartSummingJunction">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7" name="Google Shape;137;p21"/>
          <p:cNvSpPr/>
          <p:nvPr/>
        </p:nvSpPr>
        <p:spPr>
          <a:xfrm>
            <a:off x="5232400" y="2244250"/>
            <a:ext cx="123900" cy="97800"/>
          </a:xfrm>
          <a:prstGeom prst="flowChartSummingJunction">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1302</Words>
  <Application>Microsoft Office PowerPoint</Application>
  <PresentationFormat>‫הצגה על המסך (16:9)</PresentationFormat>
  <Paragraphs>209</Paragraphs>
  <Slides>23</Slides>
  <Notes>23</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23</vt:i4>
      </vt:variant>
    </vt:vector>
  </HeadingPairs>
  <TitlesOfParts>
    <vt:vector size="28" baseType="lpstr">
      <vt:lpstr>Rubik</vt:lpstr>
      <vt:lpstr>Rubik Medium</vt:lpstr>
      <vt:lpstr>Courier New</vt:lpstr>
      <vt:lpstr>Arial</vt:lpstr>
      <vt:lpstr>Simple Light</vt:lpstr>
      <vt:lpstr>פיתוח חשיבה מבוזרת</vt:lpstr>
      <vt:lpstr>Emergence - התהוות</vt:lpstr>
      <vt:lpstr>משחק החיים של Conway</vt:lpstr>
      <vt:lpstr>משחק החיים של Conway</vt:lpstr>
      <vt:lpstr>משחק החיים של Conway</vt:lpstr>
      <vt:lpstr>משחק החיים של Conway</vt:lpstr>
      <vt:lpstr>משחק החיים של Conway</vt:lpstr>
      <vt:lpstr>משחק החיים של Conway</vt:lpstr>
      <vt:lpstr>משחק החיים של Conway</vt:lpstr>
      <vt:lpstr>מצגת של PowerPoint‏</vt:lpstr>
      <vt:lpstr>מצגת של PowerPoint‏</vt:lpstr>
      <vt:lpstr>מצגת של PowerPoint‏</vt:lpstr>
      <vt:lpstr>זאת הנמלה שלי</vt:lpstr>
      <vt:lpstr>נמלים עושות דברים מדהימים!</vt:lpstr>
      <vt:lpstr>איזה אלגוריתם יגרום לנמלים ליצור ערימות?</vt:lpstr>
      <vt:lpstr>מצגת של PowerPoint‏</vt:lpstr>
      <vt:lpstr>מצגת של PowerPoint‏</vt:lpstr>
      <vt:lpstr>חידה: זיהוי תופעה מתהווה: </vt:lpstr>
      <vt:lpstr>מסלול קצר ביותר בגרף </vt:lpstr>
      <vt:lpstr>ומשחקי אסטרטגיה</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Tamar Lapidot</cp:lastModifiedBy>
  <cp:revision>1</cp:revision>
  <dcterms:modified xsi:type="dcterms:W3CDTF">2026-07-21T02:39:29Z</dcterms:modified>
</cp:coreProperties>
</file>